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680" r:id="rId2"/>
    <p:sldId id="552" r:id="rId3"/>
    <p:sldId id="970" r:id="rId4"/>
    <p:sldId id="975" r:id="rId5"/>
    <p:sldId id="976" r:id="rId6"/>
    <p:sldId id="977" r:id="rId7"/>
    <p:sldId id="978" r:id="rId8"/>
    <p:sldId id="974" r:id="rId9"/>
    <p:sldId id="961" r:id="rId10"/>
    <p:sldId id="962" r:id="rId11"/>
    <p:sldId id="963" r:id="rId12"/>
    <p:sldId id="965" r:id="rId13"/>
    <p:sldId id="967" r:id="rId14"/>
    <p:sldId id="968" r:id="rId15"/>
    <p:sldId id="969" r:id="rId16"/>
    <p:sldId id="971" r:id="rId17"/>
    <p:sldId id="952" r:id="rId18"/>
    <p:sldId id="953" r:id="rId19"/>
    <p:sldId id="954" r:id="rId20"/>
    <p:sldId id="955" r:id="rId21"/>
    <p:sldId id="956" r:id="rId22"/>
    <p:sldId id="957" r:id="rId23"/>
    <p:sldId id="958" r:id="rId24"/>
    <p:sldId id="959" r:id="rId25"/>
    <p:sldId id="960" r:id="rId26"/>
    <p:sldId id="972" r:id="rId27"/>
    <p:sldId id="973" r:id="rId28"/>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initials="L" lastIdx="1" clrIdx="0">
    <p:extLst>
      <p:ext uri="{19B8F6BF-5375-455C-9EA6-DF929625EA0E}">
        <p15:presenceInfo xmlns:p15="http://schemas.microsoft.com/office/powerpoint/2012/main" userId="La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226" autoAdjust="0"/>
  </p:normalViewPr>
  <p:slideViewPr>
    <p:cSldViewPr>
      <p:cViewPr varScale="1">
        <p:scale>
          <a:sx n="104" d="100"/>
          <a:sy n="104" d="100"/>
        </p:scale>
        <p:origin x="13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24D43B15-7561-4141-98DB-DFC0F82CA196}" type="datetimeFigureOut">
              <a:rPr lang="en-US"/>
              <a:pPr>
                <a:defRPr/>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4542C3C-F5BA-4AFC-8EFE-E3367BB52438}"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11</a:t>
            </a:fld>
            <a:endParaRPr lang="en-US" altLang="it-IT"/>
          </a:p>
        </p:txBody>
      </p:sp>
    </p:spTree>
    <p:extLst>
      <p:ext uri="{BB962C8B-B14F-4D97-AF65-F5344CB8AC3E}">
        <p14:creationId xmlns:p14="http://schemas.microsoft.com/office/powerpoint/2010/main" val="9409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12</a:t>
            </a:fld>
            <a:endParaRPr lang="en-US" altLang="it-IT"/>
          </a:p>
        </p:txBody>
      </p:sp>
    </p:spTree>
    <p:extLst>
      <p:ext uri="{BB962C8B-B14F-4D97-AF65-F5344CB8AC3E}">
        <p14:creationId xmlns:p14="http://schemas.microsoft.com/office/powerpoint/2010/main" val="362411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13</a:t>
            </a:fld>
            <a:endParaRPr lang="en-US" altLang="it-IT"/>
          </a:p>
        </p:txBody>
      </p:sp>
    </p:spTree>
    <p:extLst>
      <p:ext uri="{BB962C8B-B14F-4D97-AF65-F5344CB8AC3E}">
        <p14:creationId xmlns:p14="http://schemas.microsoft.com/office/powerpoint/2010/main" val="364986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14</a:t>
            </a:fld>
            <a:endParaRPr lang="en-US" altLang="it-IT"/>
          </a:p>
        </p:txBody>
      </p:sp>
    </p:spTree>
    <p:extLst>
      <p:ext uri="{BB962C8B-B14F-4D97-AF65-F5344CB8AC3E}">
        <p14:creationId xmlns:p14="http://schemas.microsoft.com/office/powerpoint/2010/main" val="94501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15</a:t>
            </a:fld>
            <a:endParaRPr lang="en-US" altLang="it-IT"/>
          </a:p>
        </p:txBody>
      </p:sp>
    </p:spTree>
    <p:extLst>
      <p:ext uri="{BB962C8B-B14F-4D97-AF65-F5344CB8AC3E}">
        <p14:creationId xmlns:p14="http://schemas.microsoft.com/office/powerpoint/2010/main" val="216567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16</a:t>
            </a:fld>
            <a:endParaRPr lang="en-US" altLang="it-IT"/>
          </a:p>
        </p:txBody>
      </p:sp>
    </p:spTree>
    <p:extLst>
      <p:ext uri="{BB962C8B-B14F-4D97-AF65-F5344CB8AC3E}">
        <p14:creationId xmlns:p14="http://schemas.microsoft.com/office/powerpoint/2010/main" val="2506944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17</a:t>
            </a:fld>
            <a:endParaRPr lang="en-US" altLang="it-IT"/>
          </a:p>
        </p:txBody>
      </p:sp>
    </p:spTree>
    <p:extLst>
      <p:ext uri="{BB962C8B-B14F-4D97-AF65-F5344CB8AC3E}">
        <p14:creationId xmlns:p14="http://schemas.microsoft.com/office/powerpoint/2010/main" val="2189593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18</a:t>
            </a:fld>
            <a:endParaRPr lang="en-US" altLang="it-IT"/>
          </a:p>
        </p:txBody>
      </p:sp>
    </p:spTree>
    <p:extLst>
      <p:ext uri="{BB962C8B-B14F-4D97-AF65-F5344CB8AC3E}">
        <p14:creationId xmlns:p14="http://schemas.microsoft.com/office/powerpoint/2010/main" val="129244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19</a:t>
            </a:fld>
            <a:endParaRPr lang="en-US" altLang="it-IT"/>
          </a:p>
        </p:txBody>
      </p:sp>
    </p:spTree>
    <p:extLst>
      <p:ext uri="{BB962C8B-B14F-4D97-AF65-F5344CB8AC3E}">
        <p14:creationId xmlns:p14="http://schemas.microsoft.com/office/powerpoint/2010/main" val="3645121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20</a:t>
            </a:fld>
            <a:endParaRPr lang="en-US" altLang="it-IT"/>
          </a:p>
        </p:txBody>
      </p:sp>
    </p:spTree>
    <p:extLst>
      <p:ext uri="{BB962C8B-B14F-4D97-AF65-F5344CB8AC3E}">
        <p14:creationId xmlns:p14="http://schemas.microsoft.com/office/powerpoint/2010/main" val="394306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a:t>
            </a:fld>
            <a:endParaRPr lang="en-US" altLang="it-IT"/>
          </a:p>
        </p:txBody>
      </p:sp>
    </p:spTree>
    <p:extLst>
      <p:ext uri="{BB962C8B-B14F-4D97-AF65-F5344CB8AC3E}">
        <p14:creationId xmlns:p14="http://schemas.microsoft.com/office/powerpoint/2010/main" val="7638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21</a:t>
            </a:fld>
            <a:endParaRPr lang="en-US" altLang="it-IT"/>
          </a:p>
        </p:txBody>
      </p:sp>
    </p:spTree>
    <p:extLst>
      <p:ext uri="{BB962C8B-B14F-4D97-AF65-F5344CB8AC3E}">
        <p14:creationId xmlns:p14="http://schemas.microsoft.com/office/powerpoint/2010/main" val="38541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22</a:t>
            </a:fld>
            <a:endParaRPr lang="en-US" altLang="it-IT"/>
          </a:p>
        </p:txBody>
      </p:sp>
    </p:spTree>
    <p:extLst>
      <p:ext uri="{BB962C8B-B14F-4D97-AF65-F5344CB8AC3E}">
        <p14:creationId xmlns:p14="http://schemas.microsoft.com/office/powerpoint/2010/main" val="92376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23</a:t>
            </a:fld>
            <a:endParaRPr lang="en-US" altLang="it-IT"/>
          </a:p>
        </p:txBody>
      </p:sp>
    </p:spTree>
    <p:extLst>
      <p:ext uri="{BB962C8B-B14F-4D97-AF65-F5344CB8AC3E}">
        <p14:creationId xmlns:p14="http://schemas.microsoft.com/office/powerpoint/2010/main" val="3266911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24</a:t>
            </a:fld>
            <a:endParaRPr lang="en-US" altLang="it-IT"/>
          </a:p>
        </p:txBody>
      </p:sp>
    </p:spTree>
    <p:extLst>
      <p:ext uri="{BB962C8B-B14F-4D97-AF65-F5344CB8AC3E}">
        <p14:creationId xmlns:p14="http://schemas.microsoft.com/office/powerpoint/2010/main" val="199116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25</a:t>
            </a:fld>
            <a:endParaRPr lang="en-US" altLang="it-IT"/>
          </a:p>
        </p:txBody>
      </p:sp>
    </p:spTree>
    <p:extLst>
      <p:ext uri="{BB962C8B-B14F-4D97-AF65-F5344CB8AC3E}">
        <p14:creationId xmlns:p14="http://schemas.microsoft.com/office/powerpoint/2010/main" val="2638043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26</a:t>
            </a:fld>
            <a:endParaRPr lang="en-US" altLang="it-IT"/>
          </a:p>
        </p:txBody>
      </p:sp>
    </p:spTree>
    <p:extLst>
      <p:ext uri="{BB962C8B-B14F-4D97-AF65-F5344CB8AC3E}">
        <p14:creationId xmlns:p14="http://schemas.microsoft.com/office/powerpoint/2010/main" val="4118423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27</a:t>
            </a:fld>
            <a:endParaRPr lang="en-US" altLang="it-IT"/>
          </a:p>
        </p:txBody>
      </p:sp>
    </p:spTree>
    <p:extLst>
      <p:ext uri="{BB962C8B-B14F-4D97-AF65-F5344CB8AC3E}">
        <p14:creationId xmlns:p14="http://schemas.microsoft.com/office/powerpoint/2010/main" val="116601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a:t>
            </a:fld>
            <a:endParaRPr lang="en-US" altLang="it-IT"/>
          </a:p>
        </p:txBody>
      </p:sp>
    </p:spTree>
    <p:extLst>
      <p:ext uri="{BB962C8B-B14F-4D97-AF65-F5344CB8AC3E}">
        <p14:creationId xmlns:p14="http://schemas.microsoft.com/office/powerpoint/2010/main" val="61979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5</a:t>
            </a:fld>
            <a:endParaRPr lang="en-US" altLang="it-IT"/>
          </a:p>
        </p:txBody>
      </p:sp>
    </p:spTree>
    <p:extLst>
      <p:ext uri="{BB962C8B-B14F-4D97-AF65-F5344CB8AC3E}">
        <p14:creationId xmlns:p14="http://schemas.microsoft.com/office/powerpoint/2010/main" val="226615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6</a:t>
            </a:fld>
            <a:endParaRPr lang="en-US" altLang="it-IT"/>
          </a:p>
        </p:txBody>
      </p:sp>
    </p:spTree>
    <p:extLst>
      <p:ext uri="{BB962C8B-B14F-4D97-AF65-F5344CB8AC3E}">
        <p14:creationId xmlns:p14="http://schemas.microsoft.com/office/powerpoint/2010/main" val="91553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7</a:t>
            </a:fld>
            <a:endParaRPr lang="en-US" altLang="it-IT"/>
          </a:p>
        </p:txBody>
      </p:sp>
    </p:spTree>
    <p:extLst>
      <p:ext uri="{BB962C8B-B14F-4D97-AF65-F5344CB8AC3E}">
        <p14:creationId xmlns:p14="http://schemas.microsoft.com/office/powerpoint/2010/main" val="3752018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8</a:t>
            </a:fld>
            <a:endParaRPr lang="en-US" altLang="it-IT"/>
          </a:p>
        </p:txBody>
      </p:sp>
    </p:spTree>
    <p:extLst>
      <p:ext uri="{BB962C8B-B14F-4D97-AF65-F5344CB8AC3E}">
        <p14:creationId xmlns:p14="http://schemas.microsoft.com/office/powerpoint/2010/main" val="2120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9</a:t>
            </a:fld>
            <a:endParaRPr lang="en-US" altLang="it-IT"/>
          </a:p>
        </p:txBody>
      </p:sp>
    </p:spTree>
    <p:extLst>
      <p:ext uri="{BB962C8B-B14F-4D97-AF65-F5344CB8AC3E}">
        <p14:creationId xmlns:p14="http://schemas.microsoft.com/office/powerpoint/2010/main" val="173333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10</a:t>
            </a:fld>
            <a:endParaRPr lang="en-US" altLang="it-IT"/>
          </a:p>
        </p:txBody>
      </p:sp>
    </p:spTree>
    <p:extLst>
      <p:ext uri="{BB962C8B-B14F-4D97-AF65-F5344CB8AC3E}">
        <p14:creationId xmlns:p14="http://schemas.microsoft.com/office/powerpoint/2010/main" val="234108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460E89F2-F524-4C17-B330-E5C1F1AE16DC}" type="datetime1">
              <a:rPr lang="en-US"/>
              <a:pPr>
                <a:defRPr/>
              </a:pPr>
              <a:t>6/1/2022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2649FE95-3661-4E32-9DBD-5B0F3473A069}" type="slidenum">
              <a:rPr lang="en-US" altLang="it-IT"/>
              <a:pPr>
                <a:defRPr/>
              </a:pPr>
              <a:t>‹N›</a:t>
            </a:fld>
            <a:endParaRPr lang="en-US" altLang="it-IT"/>
          </a:p>
        </p:txBody>
      </p:sp>
    </p:spTree>
    <p:extLst>
      <p:ext uri="{BB962C8B-B14F-4D97-AF65-F5344CB8AC3E}">
        <p14:creationId xmlns:p14="http://schemas.microsoft.com/office/powerpoint/2010/main" val="11454962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0C837524-5FC6-4252-B72F-F1A2B894C000}" type="datetime1">
              <a:rPr lang="en-US"/>
              <a:pPr>
                <a:defRPr/>
              </a:pPr>
              <a:t>6/1/2022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ED8EC8E-289F-4FCF-B928-7865ED47F94A}" type="slidenum">
              <a:rPr lang="en-US" altLang="it-IT"/>
              <a:pPr>
                <a:defRPr/>
              </a:pPr>
              <a:t>‹N›</a:t>
            </a:fld>
            <a:endParaRPr lang="en-US" altLang="it-IT"/>
          </a:p>
        </p:txBody>
      </p:sp>
    </p:spTree>
    <p:extLst>
      <p:ext uri="{BB962C8B-B14F-4D97-AF65-F5344CB8AC3E}">
        <p14:creationId xmlns:p14="http://schemas.microsoft.com/office/powerpoint/2010/main" val="20177130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C6236A95-07F4-4AFA-BBD3-0AAF8487DE7D}" type="datetime1">
              <a:rPr lang="en-US"/>
              <a:pPr>
                <a:defRPr/>
              </a:pPr>
              <a:t>6/1/2022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F354C518-5F56-4323-9950-64E12C19CFDB}" type="slidenum">
              <a:rPr lang="en-US" altLang="it-IT"/>
              <a:pPr>
                <a:defRPr/>
              </a:pPr>
              <a:t>‹N›</a:t>
            </a:fld>
            <a:endParaRPr lang="en-US" altLang="it-IT"/>
          </a:p>
        </p:txBody>
      </p:sp>
    </p:spTree>
    <p:extLst>
      <p:ext uri="{BB962C8B-B14F-4D97-AF65-F5344CB8AC3E}">
        <p14:creationId xmlns:p14="http://schemas.microsoft.com/office/powerpoint/2010/main" val="42415224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52C49C8-06EB-470E-A2E0-92D95BD7CC7F}" type="datetime1">
              <a:rPr lang="en-US"/>
              <a:pPr>
                <a:defRPr/>
              </a:pPr>
              <a:t>6/1/2022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BB3AD1A-69FB-40FC-A151-4CDCC68304B0}" type="slidenum">
              <a:rPr lang="en-US" altLang="it-IT"/>
              <a:pPr>
                <a:defRPr/>
              </a:pPr>
              <a:t>‹N›</a:t>
            </a:fld>
            <a:endParaRPr lang="en-US" altLang="it-IT"/>
          </a:p>
        </p:txBody>
      </p:sp>
    </p:spTree>
    <p:extLst>
      <p:ext uri="{BB962C8B-B14F-4D97-AF65-F5344CB8AC3E}">
        <p14:creationId xmlns:p14="http://schemas.microsoft.com/office/powerpoint/2010/main" val="25718507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86CF7BEA-B052-4A47-BDC1-443EBDE1E305}" type="datetime1">
              <a:rPr lang="en-US"/>
              <a:pPr>
                <a:defRPr/>
              </a:pPr>
              <a:t>6/1/2022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FBA7B94-5F68-4FBD-A9EE-EF0F6F9681EA}" type="slidenum">
              <a:rPr lang="en-US" altLang="it-IT"/>
              <a:pPr>
                <a:defRPr/>
              </a:pPr>
              <a:t>‹N›</a:t>
            </a:fld>
            <a:endParaRPr lang="en-US" altLang="it-IT"/>
          </a:p>
        </p:txBody>
      </p:sp>
    </p:spTree>
    <p:extLst>
      <p:ext uri="{BB962C8B-B14F-4D97-AF65-F5344CB8AC3E}">
        <p14:creationId xmlns:p14="http://schemas.microsoft.com/office/powerpoint/2010/main" val="124212060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9393AA0E-0EB5-48DB-B09B-425DA670DC22}" type="datetime1">
              <a:rPr lang="en-US"/>
              <a:pPr>
                <a:defRPr/>
              </a:pPr>
              <a:t>6/1/2022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1C53E13-BA90-479A-9D85-5120CF664A5E}" type="slidenum">
              <a:rPr lang="en-US" altLang="it-IT"/>
              <a:pPr>
                <a:defRPr/>
              </a:pPr>
              <a:t>‹N›</a:t>
            </a:fld>
            <a:endParaRPr lang="en-US" altLang="it-IT"/>
          </a:p>
        </p:txBody>
      </p:sp>
    </p:spTree>
    <p:extLst>
      <p:ext uri="{BB962C8B-B14F-4D97-AF65-F5344CB8AC3E}">
        <p14:creationId xmlns:p14="http://schemas.microsoft.com/office/powerpoint/2010/main" val="242992817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D01C57C9-BED8-4543-BACD-A42B842D7CB0}" type="datetime1">
              <a:rPr lang="en-US"/>
              <a:pPr>
                <a:defRPr/>
              </a:pPr>
              <a:t>6/1/2022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038B769E-A968-4A7A-BFEA-1C5B969B9278}" type="slidenum">
              <a:rPr lang="en-US" altLang="it-IT"/>
              <a:pPr>
                <a:defRPr/>
              </a:pPr>
              <a:t>‹N›</a:t>
            </a:fld>
            <a:endParaRPr lang="en-US" altLang="it-IT"/>
          </a:p>
        </p:txBody>
      </p:sp>
    </p:spTree>
    <p:extLst>
      <p:ext uri="{BB962C8B-B14F-4D97-AF65-F5344CB8AC3E}">
        <p14:creationId xmlns:p14="http://schemas.microsoft.com/office/powerpoint/2010/main" val="2140920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C6E5F9A0-0C68-4565-A88E-1D7A739D8DD2}" type="datetime1">
              <a:rPr lang="en-US"/>
              <a:pPr>
                <a:defRPr/>
              </a:pPr>
              <a:t>6/1/2022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4C52F9F0-D087-4741-BC8C-53A26FFEFE62}" type="slidenum">
              <a:rPr lang="en-US" altLang="it-IT"/>
              <a:pPr>
                <a:defRPr/>
              </a:pPr>
              <a:t>‹N›</a:t>
            </a:fld>
            <a:endParaRPr lang="en-US" altLang="it-IT"/>
          </a:p>
        </p:txBody>
      </p:sp>
    </p:spTree>
    <p:extLst>
      <p:ext uri="{BB962C8B-B14F-4D97-AF65-F5344CB8AC3E}">
        <p14:creationId xmlns:p14="http://schemas.microsoft.com/office/powerpoint/2010/main" val="314216623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C820CA0E-042A-49B9-9C4B-96DD94A5293D}" type="datetime1">
              <a:rPr lang="en-US"/>
              <a:pPr>
                <a:defRPr/>
              </a:pPr>
              <a:t>6/1/2022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21E75BF2-1D8C-4EBC-A883-D095E7660F90}" type="slidenum">
              <a:rPr lang="en-US" altLang="it-IT"/>
              <a:pPr>
                <a:defRPr/>
              </a:pPr>
              <a:t>‹N›</a:t>
            </a:fld>
            <a:endParaRPr lang="en-US" altLang="it-IT"/>
          </a:p>
        </p:txBody>
      </p:sp>
    </p:spTree>
    <p:extLst>
      <p:ext uri="{BB962C8B-B14F-4D97-AF65-F5344CB8AC3E}">
        <p14:creationId xmlns:p14="http://schemas.microsoft.com/office/powerpoint/2010/main" val="144456950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61FEF027-4E8D-47AE-9221-C2B958E983AE}" type="datetime1">
              <a:rPr lang="en-US"/>
              <a:pPr>
                <a:defRPr/>
              </a:pPr>
              <a:t>6/1/2022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F04EE592-4E51-4D9D-99EF-C29B7D2E98CC}" type="slidenum">
              <a:rPr lang="en-US" altLang="it-IT"/>
              <a:pPr>
                <a:defRPr/>
              </a:pPr>
              <a:t>‹N›</a:t>
            </a:fld>
            <a:endParaRPr lang="en-US" altLang="it-IT"/>
          </a:p>
        </p:txBody>
      </p:sp>
    </p:spTree>
    <p:extLst>
      <p:ext uri="{BB962C8B-B14F-4D97-AF65-F5344CB8AC3E}">
        <p14:creationId xmlns:p14="http://schemas.microsoft.com/office/powerpoint/2010/main" val="18208991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F6AECEF-082C-4745-AE5B-EC112E29F84F}" type="datetime1">
              <a:rPr lang="en-US"/>
              <a:pPr>
                <a:defRPr/>
              </a:pPr>
              <a:t>6/1/2022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3F63DB5-6FA8-4BC5-973A-768DBA6B1A42}" type="slidenum">
              <a:rPr lang="en-US" altLang="it-IT"/>
              <a:pPr>
                <a:defRPr/>
              </a:pPr>
              <a:t>‹N›</a:t>
            </a:fld>
            <a:endParaRPr lang="en-US" altLang="it-IT"/>
          </a:p>
        </p:txBody>
      </p:sp>
    </p:spTree>
    <p:extLst>
      <p:ext uri="{BB962C8B-B14F-4D97-AF65-F5344CB8AC3E}">
        <p14:creationId xmlns:p14="http://schemas.microsoft.com/office/powerpoint/2010/main" val="21656726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52DCC2-E4FB-4561-963A-A38CE6CD0E2C}" type="datetime1">
              <a:rPr lang="en-US"/>
              <a:pPr>
                <a:defRPr/>
              </a:pPr>
              <a:t>6/1/2022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D383D93E-00A9-42EB-A6CB-858FB44246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19</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a:t>
            </a:r>
            <a:r>
              <a:rPr lang="en-US" altLang="it-IT" sz="3300" dirty="0" err="1">
                <a:solidFill>
                  <a:srgbClr val="3380E6"/>
                </a:solidFill>
                <a:latin typeface="Arial" panose="020B0604020202020204" pitchFamily="34" charset="0"/>
              </a:rPr>
              <a:t>senza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442665"/>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Sintassi:</a:t>
            </a:r>
          </a:p>
          <a:p>
            <a:pPr>
              <a:spcBef>
                <a:spcPts val="0"/>
              </a:spcBef>
              <a:spcAft>
                <a:spcPts val="0"/>
              </a:spcAft>
              <a:defRPr/>
            </a:pPr>
            <a:r>
              <a:rPr lang="en-US" sz="2400" b="1" dirty="0">
                <a:solidFill>
                  <a:srgbClr val="3380E6"/>
                </a:solidFill>
                <a:ea typeface="Noto Sans CJK SC Regular" pitchFamily="2"/>
                <a:cs typeface="Times New Roman" panose="02020603050405020304" pitchFamily="18" charset="0"/>
              </a:rPr>
              <a:t>#define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 &lt;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Semantica:</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Tutte le occorrenze successive dell’</a:t>
            </a:r>
            <a:r>
              <a:rPr lang="it-IT" sz="2400" i="1" dirty="0">
                <a:latin typeface="Times New Roman" panose="02020603050405020304" pitchFamily="18" charset="0"/>
                <a:ea typeface="Noto Sans CJK SC Regular" pitchFamily="2"/>
                <a:cs typeface="Times New Roman" panose="02020603050405020304" pitchFamily="18" charset="0"/>
              </a:rPr>
              <a:t>identificatore</a:t>
            </a:r>
            <a:r>
              <a:rPr lang="it-IT" sz="2400" dirty="0">
                <a:latin typeface="Times New Roman" panose="02020603050405020304" pitchFamily="18" charset="0"/>
                <a:ea typeface="Noto Sans CJK SC Regular" pitchFamily="2"/>
                <a:cs typeface="Times New Roman" panose="02020603050405020304" pitchFamily="18" charset="0"/>
              </a:rPr>
              <a:t> che non appaiono in </a:t>
            </a:r>
            <a:r>
              <a:rPr lang="it-IT" sz="2400" i="1" dirty="0">
                <a:latin typeface="Times New Roman" panose="02020603050405020304" pitchFamily="18" charset="0"/>
                <a:ea typeface="Noto Sans CJK SC Regular" pitchFamily="2"/>
                <a:cs typeface="Times New Roman" panose="02020603050405020304" pitchFamily="18" charset="0"/>
              </a:rPr>
              <a:t>stringhe letterali </a:t>
            </a:r>
            <a:r>
              <a:rPr lang="it-IT" sz="2400" dirty="0">
                <a:latin typeface="Times New Roman" panose="02020603050405020304" pitchFamily="18" charset="0"/>
                <a:ea typeface="Noto Sans CJK SC Regular" pitchFamily="2"/>
                <a:cs typeface="Times New Roman" panose="02020603050405020304" pitchFamily="18" charset="0"/>
              </a:rPr>
              <a:t>(sequenze di caratteri racchiuse tra doppi apici) o </a:t>
            </a:r>
            <a:r>
              <a:rPr lang="it-IT" sz="2400" i="1" dirty="0">
                <a:latin typeface="Times New Roman" panose="02020603050405020304" pitchFamily="18" charset="0"/>
                <a:ea typeface="Noto Sans CJK SC Regular" pitchFamily="2"/>
                <a:cs typeface="Times New Roman" panose="02020603050405020304" pitchFamily="18" charset="0"/>
              </a:rPr>
              <a:t>commenti </a:t>
            </a:r>
            <a:r>
              <a:rPr lang="it-IT" sz="2400" dirty="0">
                <a:latin typeface="Times New Roman" panose="02020603050405020304" pitchFamily="18" charset="0"/>
                <a:ea typeface="Noto Sans CJK SC Regular" pitchFamily="2"/>
                <a:cs typeface="Times New Roman" panose="02020603050405020304" pitchFamily="18" charset="0"/>
              </a:rPr>
              <a:t>vengono rimpiazzate automaticamente con il testo di sostituzione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i="1" dirty="0">
                <a:latin typeface="Times New Roman" panose="02020603050405020304" pitchFamily="18" charset="0"/>
                <a:ea typeface="Noto Sans CJK SC Regular" pitchFamily="2"/>
                <a:cs typeface="Times New Roman" panose="02020603050405020304" pitchFamily="18" charset="0"/>
              </a:rPr>
              <a:t>prima</a:t>
            </a:r>
            <a:r>
              <a:rPr lang="it-IT" sz="2400" dirty="0">
                <a:latin typeface="Times New Roman" panose="02020603050405020304" pitchFamily="18" charset="0"/>
                <a:ea typeface="Noto Sans CJK SC Regular" pitchFamily="2"/>
                <a:cs typeface="Times New Roman" panose="02020603050405020304" pitchFamily="18" charset="0"/>
              </a:rPr>
              <a:t> della compilazione del programma.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Campo d’azione:</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Il campo di azione (scope) di un identificatore (nome) definito con una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va dal punto in cui la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b="1" dirty="0">
                <a:latin typeface="Times New Roman" panose="02020603050405020304" pitchFamily="18" charset="0"/>
                <a:ea typeface="Noto Sans CJK SC Regular" pitchFamily="2"/>
                <a:cs typeface="Times New Roman" panose="02020603050405020304" pitchFamily="18" charset="0"/>
              </a:rPr>
              <a:t> </a:t>
            </a:r>
            <a:r>
              <a:rPr lang="it-IT" sz="2400" dirty="0">
                <a:latin typeface="Times New Roman" panose="02020603050405020304" pitchFamily="18" charset="0"/>
                <a:ea typeface="Noto Sans CJK SC Regular" pitchFamily="2"/>
                <a:cs typeface="Times New Roman" panose="02020603050405020304" pitchFamily="18" charset="0"/>
              </a:rPr>
              <a:t>si trova fino alla fine del file sorgente.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37375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a:t>
            </a:r>
            <a:r>
              <a:rPr lang="en-US" altLang="it-IT" sz="3300" dirty="0" err="1">
                <a:solidFill>
                  <a:srgbClr val="3380E6"/>
                </a:solidFill>
                <a:latin typeface="Arial" panose="020B0604020202020204" pitchFamily="34" charset="0"/>
              </a:rPr>
              <a:t>senza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1152516"/>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Esempio:</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98" y="1296267"/>
            <a:ext cx="5769204" cy="914400"/>
          </a:xfrm>
          <a:prstGeom prst="rect">
            <a:avLst/>
          </a:prstGeom>
        </p:spPr>
      </p:pic>
      <p:sp>
        <p:nvSpPr>
          <p:cNvPr id="7" name="CasellaDiTesto 6"/>
          <p:cNvSpPr txBox="1"/>
          <p:nvPr/>
        </p:nvSpPr>
        <p:spPr>
          <a:xfrm>
            <a:off x="228600" y="2197093"/>
            <a:ext cx="8610600" cy="3275790"/>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L’utilizzo di costanti simboliche fa sì che i programmi siano più facili da modificare. Piuttosto che cercare ogni occorrenza di un valore nel codice, basta modificare una costante simbolica una volta nella sua direttiva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Quando il programma viene ricompilato, tutte le occorrenze di quella costante nel programma vengono modificate di conseguenza.</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Per costanti numeriche e costanti stringhe, un’alternativa valida è definire variabili globali con il qualificatore </a:t>
            </a:r>
            <a:r>
              <a:rPr lang="it-IT" sz="2400" b="1" dirty="0" err="1">
                <a:latin typeface="Times New Roman" panose="02020603050405020304" pitchFamily="18" charset="0"/>
                <a:ea typeface="Noto Sans CJK SC Regular" pitchFamily="2"/>
                <a:cs typeface="Times New Roman" panose="02020603050405020304" pitchFamily="18" charset="0"/>
              </a:rPr>
              <a:t>const</a:t>
            </a:r>
            <a:r>
              <a:rPr lang="it-IT" sz="2400" dirty="0">
                <a:latin typeface="Times New Roman" panose="02020603050405020304" pitchFamily="18" charset="0"/>
                <a:ea typeface="Noto Sans CJK SC Regular" pitchFamily="2"/>
                <a:cs typeface="Times New Roman" panose="02020603050405020304" pitchFamily="18" charset="0"/>
              </a:rPr>
              <a:t> come nel seguente esempio.</a:t>
            </a:r>
          </a:p>
        </p:txBody>
      </p:sp>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298" y="5638800"/>
            <a:ext cx="6236803" cy="916621"/>
          </a:xfrm>
          <a:prstGeom prst="rect">
            <a:avLst/>
          </a:prstGeom>
        </p:spPr>
      </p:pic>
    </p:spTree>
    <p:extLst>
      <p:ext uri="{BB962C8B-B14F-4D97-AF65-F5344CB8AC3E}">
        <p14:creationId xmlns:p14="http://schemas.microsoft.com/office/powerpoint/2010/main" val="263840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con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(1/4)</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3997718"/>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La direttiva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con argomenti viene utilizzata per definire </a:t>
            </a:r>
            <a:r>
              <a:rPr lang="it-IT" sz="2400" b="1" dirty="0">
                <a:latin typeface="Times New Roman" panose="02020603050405020304" pitchFamily="18" charset="0"/>
                <a:ea typeface="Noto Sans CJK SC Regular" pitchFamily="2"/>
                <a:cs typeface="Times New Roman" panose="02020603050405020304" pitchFamily="18" charset="0"/>
              </a:rPr>
              <a:t>macro con argomenti</a:t>
            </a:r>
            <a:r>
              <a:rPr lang="it-IT" sz="2400" dirty="0">
                <a:latin typeface="Times New Roman" panose="02020603050405020304" pitchFamily="18" charset="0"/>
                <a:ea typeface="Noto Sans CJK SC Regular" pitchFamily="2"/>
                <a:cs typeface="Times New Roman" panose="02020603050405020304" pitchFamily="18" charset="0"/>
              </a:rPr>
              <a:t> utilizzate di solito per sostituire chiamate di funzioni con un codice in linea, così da eliminare il sovraccarico delle chiamate di funzioni.</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Sintassi:</a:t>
            </a:r>
          </a:p>
          <a:p>
            <a:pPr>
              <a:spcBef>
                <a:spcPts val="0"/>
              </a:spcBef>
              <a:spcAft>
                <a:spcPts val="0"/>
              </a:spcAft>
              <a:defRPr/>
            </a:pPr>
            <a:r>
              <a:rPr lang="en-US" sz="2400" b="1" dirty="0">
                <a:solidFill>
                  <a:srgbClr val="3380E6"/>
                </a:solidFill>
                <a:ea typeface="Noto Sans CJK SC Regular" pitchFamily="2"/>
                <a:cs typeface="Times New Roman" panose="02020603050405020304" pitchFamily="18" charset="0"/>
              </a:rPr>
              <a:t>#define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1&gt;,..,&lt;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N&gt;)  &lt;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1&gt; </a:t>
            </a:r>
            <a:r>
              <a:rPr lang="it-IT" sz="2400" dirty="0">
                <a:latin typeface="Times New Roman" panose="02020603050405020304" pitchFamily="18" charset="0"/>
                <a:ea typeface="Noto Sans CJK SC Regular" pitchFamily="2"/>
                <a:cs typeface="Times New Roman" panose="02020603050405020304" pitchFamily="18" charset="0"/>
              </a:rPr>
              <a:t>..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N&gt;</a:t>
            </a:r>
            <a:r>
              <a:rPr lang="it-IT" sz="2400" dirty="0">
                <a:latin typeface="Times New Roman" panose="02020603050405020304" pitchFamily="18" charset="0"/>
                <a:ea typeface="Noto Sans CJK SC Regular" pitchFamily="2"/>
                <a:cs typeface="Times New Roman" panose="02020603050405020304" pitchFamily="18" charset="0"/>
              </a:rPr>
              <a:t> (lista degli argomenti): sono identificatori validi distinti. </a:t>
            </a:r>
          </a:p>
        </p:txBody>
      </p:sp>
    </p:spTree>
    <p:extLst>
      <p:ext uri="{BB962C8B-B14F-4D97-AF65-F5344CB8AC3E}">
        <p14:creationId xmlns:p14="http://schemas.microsoft.com/office/powerpoint/2010/main" val="78159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con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(2/4)</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840145"/>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Sintassi:</a:t>
            </a:r>
          </a:p>
          <a:p>
            <a:pPr>
              <a:spcBef>
                <a:spcPts val="0"/>
              </a:spcBef>
              <a:spcAft>
                <a:spcPts val="0"/>
              </a:spcAft>
              <a:defRPr/>
            </a:pPr>
            <a:r>
              <a:rPr lang="en-US" sz="2400" b="1" dirty="0">
                <a:solidFill>
                  <a:srgbClr val="3380E6"/>
                </a:solidFill>
                <a:ea typeface="Noto Sans CJK SC Regular" pitchFamily="2"/>
                <a:cs typeface="Times New Roman" panose="02020603050405020304" pitchFamily="18" charset="0"/>
              </a:rPr>
              <a:t>#define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1&gt;,..,&lt;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N&gt;)  &lt;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Semantica:</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Tutte le occorrenze successive di espressioni della forma </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	</a:t>
            </a:r>
            <a:r>
              <a:rPr lang="en-US" sz="2400" b="1" dirty="0">
                <a:solidFill>
                  <a:srgbClr val="3380E6"/>
                </a:solidFill>
                <a:ea typeface="Noto Sans CJK SC Regular" pitchFamily="2"/>
                <a:cs typeface="Times New Roman" panose="02020603050405020304" pitchFamily="18" charset="0"/>
              </a:rPr>
              <a:t>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&gt;(&lt;</a:t>
            </a:r>
            <a:r>
              <a:rPr lang="en-US" sz="2400" b="1" dirty="0" err="1">
                <a:solidFill>
                  <a:srgbClr val="3380E6"/>
                </a:solidFill>
                <a:ea typeface="Noto Sans CJK SC Regular" pitchFamily="2"/>
                <a:cs typeface="Times New Roman" panose="02020603050405020304" pitchFamily="18" charset="0"/>
              </a:rPr>
              <a:t>exp</a:t>
            </a:r>
            <a:r>
              <a:rPr lang="en-US" sz="2400" b="1" dirty="0">
                <a:solidFill>
                  <a:srgbClr val="3380E6"/>
                </a:solidFill>
                <a:ea typeface="Noto Sans CJK SC Regular" pitchFamily="2"/>
                <a:cs typeface="Times New Roman" panose="02020603050405020304" pitchFamily="18" charset="0"/>
              </a:rPr>
              <a:t> 1&gt;,..,&lt;</a:t>
            </a:r>
            <a:r>
              <a:rPr lang="en-US" sz="2400" b="1" dirty="0" err="1">
                <a:solidFill>
                  <a:srgbClr val="3380E6"/>
                </a:solidFill>
                <a:ea typeface="Noto Sans CJK SC Regular" pitchFamily="2"/>
                <a:cs typeface="Times New Roman" panose="02020603050405020304" pitchFamily="18" charset="0"/>
              </a:rPr>
              <a:t>exp</a:t>
            </a:r>
            <a:r>
              <a:rPr lang="en-US" sz="2400" b="1" dirty="0">
                <a:solidFill>
                  <a:srgbClr val="3380E6"/>
                </a:solidFill>
                <a:ea typeface="Noto Sans CJK SC Regular" pitchFamily="2"/>
                <a:cs typeface="Times New Roman" panose="02020603050405020304" pitchFamily="18" charset="0"/>
              </a:rPr>
              <a:t> N&gt;) </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che non appaiono in </a:t>
            </a:r>
            <a:r>
              <a:rPr lang="it-IT" sz="2400" i="1" dirty="0">
                <a:latin typeface="Times New Roman" panose="02020603050405020304" pitchFamily="18" charset="0"/>
                <a:ea typeface="Noto Sans CJK SC Regular" pitchFamily="2"/>
                <a:cs typeface="Times New Roman" panose="02020603050405020304" pitchFamily="18" charset="0"/>
              </a:rPr>
              <a:t>stringhe letterali </a:t>
            </a:r>
            <a:r>
              <a:rPr lang="it-IT" sz="2400" dirty="0">
                <a:latin typeface="Times New Roman" panose="02020603050405020304" pitchFamily="18" charset="0"/>
                <a:ea typeface="Noto Sans CJK SC Regular" pitchFamily="2"/>
                <a:cs typeface="Times New Roman" panose="02020603050405020304" pitchFamily="18" charset="0"/>
              </a:rPr>
              <a:t>(sequenze di caratteri racchiuse tra doppi apici) o </a:t>
            </a:r>
            <a:r>
              <a:rPr lang="it-IT" sz="2400" i="1" dirty="0">
                <a:latin typeface="Times New Roman" panose="02020603050405020304" pitchFamily="18" charset="0"/>
                <a:ea typeface="Noto Sans CJK SC Regular" pitchFamily="2"/>
                <a:cs typeface="Times New Roman" panose="02020603050405020304" pitchFamily="18" charset="0"/>
              </a:rPr>
              <a:t>commenti </a:t>
            </a:r>
            <a:r>
              <a:rPr lang="it-IT" sz="2400" dirty="0">
                <a:latin typeface="Times New Roman" panose="02020603050405020304" pitchFamily="18" charset="0"/>
                <a:ea typeface="Noto Sans CJK SC Regular" pitchFamily="2"/>
                <a:cs typeface="Times New Roman" panose="02020603050405020304" pitchFamily="18" charset="0"/>
              </a:rPr>
              <a:t>vengono rimpiazzate automaticamente con il testo ottenuto da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i="1" dirty="0">
                <a:latin typeface="Times New Roman" panose="02020603050405020304" pitchFamily="18" charset="0"/>
                <a:ea typeface="Noto Sans CJK SC Regular" pitchFamily="2"/>
                <a:cs typeface="Times New Roman" panose="02020603050405020304" pitchFamily="18" charset="0"/>
              </a:rPr>
              <a:t>sostituendo</a:t>
            </a:r>
            <a:r>
              <a:rPr lang="it-IT" sz="2400" dirty="0">
                <a:latin typeface="Times New Roman" panose="02020603050405020304" pitchFamily="18" charset="0"/>
                <a:ea typeface="Noto Sans CJK SC Regular" pitchFamily="2"/>
                <a:cs typeface="Times New Roman" panose="02020603050405020304" pitchFamily="18" charset="0"/>
              </a:rPr>
              <a:t> ogni occorrenza di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arg</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i</a:t>
            </a:r>
            <a:r>
              <a:rPr lang="en-US" sz="2400" b="1" dirty="0">
                <a:solidFill>
                  <a:srgbClr val="3380E6"/>
                </a:solidFill>
                <a:ea typeface="Noto Sans CJK SC Regular" pitchFamily="2"/>
                <a:cs typeface="Times New Roman" panose="02020603050405020304" pitchFamily="18" charset="0"/>
              </a:rPr>
              <a:t>&gt;</a:t>
            </a:r>
            <a:r>
              <a:rPr lang="it-IT" sz="2400" dirty="0">
                <a:latin typeface="Times New Roman" panose="02020603050405020304" pitchFamily="18" charset="0"/>
                <a:ea typeface="Noto Sans CJK SC Regular" pitchFamily="2"/>
                <a:cs typeface="Times New Roman" panose="02020603050405020304" pitchFamily="18" charset="0"/>
              </a:rPr>
              <a:t> in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r>
              <a:rPr lang="it-IT" sz="2400" dirty="0">
                <a:latin typeface="Times New Roman" panose="02020603050405020304" pitchFamily="18" charset="0"/>
                <a:ea typeface="Noto Sans CJK SC Regular" pitchFamily="2"/>
                <a:cs typeface="Times New Roman" panose="02020603050405020304" pitchFamily="18" charset="0"/>
              </a:rPr>
              <a:t> con  </a:t>
            </a: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exp</a:t>
            </a:r>
            <a:r>
              <a:rPr lang="en-US" sz="2400" b="1" dirty="0">
                <a:solidFill>
                  <a:srgbClr val="3380E6"/>
                </a:solidFill>
                <a:ea typeface="Noto Sans CJK SC Regular" pitchFamily="2"/>
                <a:cs typeface="Times New Roman" panose="02020603050405020304" pitchFamily="18" charset="0"/>
              </a:rPr>
              <a:t> </a:t>
            </a:r>
            <a:r>
              <a:rPr lang="en-US" sz="2400" b="1" dirty="0" err="1">
                <a:solidFill>
                  <a:srgbClr val="3380E6"/>
                </a:solidFill>
                <a:ea typeface="Noto Sans CJK SC Regular" pitchFamily="2"/>
                <a:cs typeface="Times New Roman" panose="02020603050405020304" pitchFamily="18" charset="0"/>
              </a:rPr>
              <a:t>i</a:t>
            </a:r>
            <a:r>
              <a:rPr lang="en-US" sz="2400" b="1" dirty="0">
                <a:solidFill>
                  <a:srgbClr val="3380E6"/>
                </a:solidFill>
                <a:ea typeface="Noto Sans CJK SC Regular" pitchFamily="2"/>
                <a:cs typeface="Times New Roman" panose="02020603050405020304" pitchFamily="18" charset="0"/>
              </a:rPr>
              <a:t>&gt;</a:t>
            </a: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espansione della macro</a:t>
            </a:r>
            <a:r>
              <a:rPr lang="it-IT"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Campo d’azione:</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Lo stesso di una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senza argomenti.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65269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a:t>
            </a:r>
            <a:r>
              <a:rPr lang="en-US" altLang="it-IT" sz="3300" dirty="0" err="1">
                <a:solidFill>
                  <a:srgbClr val="3380E6"/>
                </a:solidFill>
                <a:latin typeface="Arial" panose="020B0604020202020204" pitchFamily="34" charset="0"/>
              </a:rPr>
              <a:t>senza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(3/4)</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1152516"/>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Esempio:</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
        <p:nvSpPr>
          <p:cNvPr id="7" name="CasellaDiTesto 6"/>
          <p:cNvSpPr txBox="1"/>
          <p:nvPr/>
        </p:nvSpPr>
        <p:spPr>
          <a:xfrm>
            <a:off x="369455" y="2150791"/>
            <a:ext cx="8610600" cy="141810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Ogni invocazione della macro viene espansa in codice in linea, dove ogni occorrenza di un parametro formale (</a:t>
            </a:r>
            <a:r>
              <a:rPr lang="it-IT" sz="2200" b="1" dirty="0">
                <a:latin typeface="Times New Roman" panose="02020603050405020304" pitchFamily="18" charset="0"/>
                <a:ea typeface="Noto Sans CJK SC Regular" pitchFamily="2"/>
                <a:cs typeface="Times New Roman" panose="02020603050405020304" pitchFamily="18" charset="0"/>
              </a:rPr>
              <a:t>A</a:t>
            </a:r>
            <a:r>
              <a:rPr lang="it-IT" sz="2200" dirty="0">
                <a:latin typeface="Times New Roman" panose="02020603050405020304" pitchFamily="18" charset="0"/>
                <a:ea typeface="Noto Sans CJK SC Regular" pitchFamily="2"/>
                <a:cs typeface="Times New Roman" panose="02020603050405020304" pitchFamily="18" charset="0"/>
              </a:rPr>
              <a:t> e </a:t>
            </a:r>
            <a:r>
              <a:rPr lang="it-IT" sz="2200" b="1" dirty="0">
                <a:latin typeface="Times New Roman" panose="02020603050405020304" pitchFamily="18" charset="0"/>
                <a:ea typeface="Noto Sans CJK SC Regular" pitchFamily="2"/>
                <a:cs typeface="Times New Roman" panose="02020603050405020304" pitchFamily="18" charset="0"/>
              </a:rPr>
              <a:t>B</a:t>
            </a:r>
            <a:r>
              <a:rPr lang="it-IT" sz="2200" dirty="0">
                <a:latin typeface="Times New Roman" panose="02020603050405020304" pitchFamily="18" charset="0"/>
                <a:ea typeface="Noto Sans CJK SC Regular" pitchFamily="2"/>
                <a:cs typeface="Times New Roman" panose="02020603050405020304" pitchFamily="18" charset="0"/>
              </a:rPr>
              <a:t> nel nostro esempio) viene rimpiazzata con il corrispondente argomento reale. Ad esempio, l’istruzione:</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008" y="1447801"/>
            <a:ext cx="4970576" cy="609599"/>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3447291"/>
            <a:ext cx="2738805" cy="533400"/>
          </a:xfrm>
          <a:prstGeom prst="rect">
            <a:avLst/>
          </a:prstGeom>
        </p:spPr>
      </p:pic>
      <p:sp>
        <p:nvSpPr>
          <p:cNvPr id="10" name="CasellaDiTesto 9"/>
          <p:cNvSpPr txBox="1"/>
          <p:nvPr/>
        </p:nvSpPr>
        <p:spPr>
          <a:xfrm>
            <a:off x="369455" y="3903142"/>
            <a:ext cx="8610600" cy="415327"/>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viene sostituita con</a:t>
            </a:r>
            <a:endParaRPr lang="it-IT" sz="2400" dirty="0">
              <a:latin typeface="Times New Roman" panose="02020603050405020304" pitchFamily="18" charset="0"/>
              <a:ea typeface="Noto Sans CJK SC Regular" pitchFamily="2"/>
              <a:cs typeface="Times New Roman" panose="02020603050405020304" pitchFamily="18" charset="0"/>
            </a:endParaRPr>
          </a:p>
        </p:txBody>
      </p:sp>
      <p:pic>
        <p:nvPicPr>
          <p:cNvPr id="8" name="Immagin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4392705"/>
            <a:ext cx="4992627" cy="560295"/>
          </a:xfrm>
          <a:prstGeom prst="rect">
            <a:avLst/>
          </a:prstGeom>
        </p:spPr>
      </p:pic>
    </p:spTree>
    <p:extLst>
      <p:ext uri="{BB962C8B-B14F-4D97-AF65-F5344CB8AC3E}">
        <p14:creationId xmlns:p14="http://schemas.microsoft.com/office/powerpoint/2010/main" val="382915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a:t>
            </a:r>
            <a:r>
              <a:rPr lang="en-US" altLang="it-IT" sz="3300" dirty="0" err="1">
                <a:solidFill>
                  <a:srgbClr val="3380E6"/>
                </a:solidFill>
                <a:latin typeface="Arial" panose="020B0604020202020204" pitchFamily="34" charset="0"/>
              </a:rPr>
              <a:t>senza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(4/4)</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1152516"/>
          </a:xfrm>
          <a:prstGeom prst="rect">
            <a:avLst/>
          </a:prstGeom>
          <a:noFill/>
          <a:ln>
            <a:noFill/>
          </a:ln>
        </p:spPr>
        <p:txBody>
          <a:bodyPr wrap="square" lIns="90000" tIns="45000" rIns="90000" bIns="45000" compatLnSpc="0">
            <a:spAutoFit/>
          </a:bodyPr>
          <a:lstStyle/>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Esempio:</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
        <p:nvSpPr>
          <p:cNvPr id="7" name="CasellaDiTesto 6"/>
          <p:cNvSpPr txBox="1"/>
          <p:nvPr/>
        </p:nvSpPr>
        <p:spPr>
          <a:xfrm>
            <a:off x="369455" y="2150791"/>
            <a:ext cx="8610600" cy="1388670"/>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Dal momento che in questa macro un parametro  formale occorre più volte, si possono avere dei problemi quando gli argomenti attuali sono espressioni con effetti collaterali (modifica del valore di una variabile). Ad esempio,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008" y="1447801"/>
            <a:ext cx="4970576" cy="609599"/>
          </a:xfrm>
          <a:prstGeom prst="rect">
            <a:avLst/>
          </a:prstGeom>
        </p:spPr>
      </p:pic>
      <p:sp>
        <p:nvSpPr>
          <p:cNvPr id="10" name="CasellaDiTesto 9"/>
          <p:cNvSpPr txBox="1"/>
          <p:nvPr/>
        </p:nvSpPr>
        <p:spPr>
          <a:xfrm>
            <a:off x="381000" y="4074981"/>
            <a:ext cx="8610600" cy="1388670"/>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incrementa due volte la variabile massima tra i e j. Inoltre, nelle macro con argomenti è necessario porre un’attenzione particolare sull’uso delle parentesi, in modo da essere certi che l’ordine delle valutazioni sia quello desiderato. Ad esempio, ciò accade quando la macro </a:t>
            </a:r>
            <a:endParaRPr lang="it-IT" sz="2400" dirty="0">
              <a:latin typeface="Times New Roman" panose="02020603050405020304" pitchFamily="18" charset="0"/>
              <a:ea typeface="Noto Sans CJK SC Regular" pitchFamily="2"/>
              <a:cs typeface="Times New Roman" panose="02020603050405020304" pitchFamily="18" charset="0"/>
            </a:endParaRPr>
          </a:p>
        </p:txBody>
      </p:sp>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399" y="3378139"/>
            <a:ext cx="4191001" cy="696841"/>
          </a:xfrm>
          <a:prstGeom prst="rect">
            <a:avLst/>
          </a:prstGeom>
        </p:spPr>
      </p:pic>
      <p:pic>
        <p:nvPicPr>
          <p:cNvPr id="4" name="Immagin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5448082"/>
            <a:ext cx="3764555" cy="691449"/>
          </a:xfrm>
          <a:prstGeom prst="rect">
            <a:avLst/>
          </a:prstGeom>
        </p:spPr>
      </p:pic>
      <p:sp>
        <p:nvSpPr>
          <p:cNvPr id="12" name="CasellaDiTesto 11"/>
          <p:cNvSpPr txBox="1"/>
          <p:nvPr/>
        </p:nvSpPr>
        <p:spPr>
          <a:xfrm>
            <a:off x="381000" y="6036839"/>
            <a:ext cx="8610600" cy="415327"/>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viene invocata nella forma </a:t>
            </a:r>
            <a:r>
              <a:rPr lang="it-IT" sz="2200" b="1" dirty="0" err="1">
                <a:latin typeface="Times New Roman" panose="02020603050405020304" pitchFamily="18" charset="0"/>
                <a:ea typeface="Noto Sans CJK SC Regular" pitchFamily="2"/>
                <a:cs typeface="Times New Roman" panose="02020603050405020304" pitchFamily="18" charset="0"/>
              </a:rPr>
              <a:t>square</a:t>
            </a:r>
            <a:r>
              <a:rPr lang="it-IT" sz="2200" b="1" dirty="0">
                <a:latin typeface="Times New Roman" panose="02020603050405020304" pitchFamily="18" charset="0"/>
                <a:ea typeface="Noto Sans CJK SC Regular" pitchFamily="2"/>
                <a:cs typeface="Times New Roman" panose="02020603050405020304" pitchFamily="18" charset="0"/>
              </a:rPr>
              <a:t>(z+1)</a:t>
            </a:r>
            <a:r>
              <a:rPr lang="it-IT" sz="2200" dirty="0">
                <a:latin typeface="Times New Roman" panose="02020603050405020304" pitchFamily="18" charset="0"/>
                <a:ea typeface="Noto Sans CJK SC Regular" pitchFamily="2"/>
                <a:cs typeface="Times New Roman" panose="02020603050405020304" pitchFamily="18" charset="0"/>
              </a:rPr>
              <a:t>.</a:t>
            </a: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32212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undef</a:t>
            </a:r>
            <a:r>
              <a:rPr lang="en-US" altLang="it-IT" sz="3300" dirty="0">
                <a:solidFill>
                  <a:srgbClr val="3380E6"/>
                </a:solidFill>
                <a:latin typeface="Arial" panose="020B0604020202020204" pitchFamily="34" charset="0"/>
              </a:rPr>
              <a:t> (1/4)</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669925"/>
            <a:ext cx="8610600" cy="2206523"/>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b="1" dirty="0">
                <a:solidFill>
                  <a:srgbClr val="3380E6"/>
                </a:solidFill>
                <a:ea typeface="Noto Sans CJK SC Regular" pitchFamily="2"/>
                <a:cs typeface="Times New Roman" panose="02020603050405020304" pitchFamily="18" charset="0"/>
              </a:rPr>
              <a:t>#</a:t>
            </a:r>
            <a:r>
              <a:rPr lang="en-US" sz="2400" b="1" dirty="0" err="1">
                <a:solidFill>
                  <a:srgbClr val="3380E6"/>
                </a:solidFill>
                <a:ea typeface="Noto Sans CJK SC Regular" pitchFamily="2"/>
                <a:cs typeface="Times New Roman" panose="02020603050405020304" pitchFamily="18" charset="0"/>
              </a:rPr>
              <a:t>undef</a:t>
            </a:r>
            <a:r>
              <a:rPr lang="en-US" sz="2400" b="1" dirty="0">
                <a:solidFill>
                  <a:srgbClr val="3380E6"/>
                </a:solidFill>
                <a:ea typeface="Noto Sans CJK SC Regular" pitchFamily="2"/>
                <a:cs typeface="Times New Roman" panose="02020603050405020304" pitchFamily="18" charset="0"/>
              </a:rPr>
              <a:t>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 </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‘‘rimuove la definizione’’ di un identificatore definito con una direttiva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(costante simbolica o macro). Una volta rimosso, un nome può essere ridefinito con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Ad esempio,</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195" y="2992335"/>
            <a:ext cx="4113409" cy="1291204"/>
          </a:xfrm>
          <a:prstGeom prst="rect">
            <a:avLst/>
          </a:prstGeom>
        </p:spPr>
      </p:pic>
      <p:sp>
        <p:nvSpPr>
          <p:cNvPr id="7" name="CasellaDiTesto 6"/>
          <p:cNvSpPr txBox="1"/>
          <p:nvPr/>
        </p:nvSpPr>
        <p:spPr>
          <a:xfrm>
            <a:off x="381000" y="4648200"/>
            <a:ext cx="8610600" cy="115251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non conoscendo totalmente </a:t>
            </a:r>
            <a:r>
              <a:rPr lang="it-IT" sz="2400" i="1" dirty="0" err="1">
                <a:latin typeface="Times New Roman" panose="02020603050405020304" pitchFamily="18" charset="0"/>
                <a:ea typeface="Noto Sans CJK SC Regular" pitchFamily="2"/>
                <a:cs typeface="Times New Roman" panose="02020603050405020304" pitchFamily="18" charset="0"/>
              </a:rPr>
              <a:t>ProgettoEsterno.h</a:t>
            </a:r>
            <a:r>
              <a:rPr lang="it-IT" sz="2400" dirty="0">
                <a:latin typeface="Times New Roman" panose="02020603050405020304" pitchFamily="18" charset="0"/>
                <a:ea typeface="Noto Sans CJK SC Regular" pitchFamily="2"/>
                <a:cs typeface="Times New Roman" panose="02020603050405020304" pitchFamily="18" charset="0"/>
              </a:rPr>
              <a:t>, prima di definire una propria macro, conviene usare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undef</a:t>
            </a:r>
            <a:r>
              <a:rPr lang="it-IT" sz="2400" b="1" dirty="0">
                <a:latin typeface="Times New Roman" panose="02020603050405020304" pitchFamily="18" charset="0"/>
                <a:ea typeface="Noto Sans CJK SC Regular" pitchFamily="2"/>
                <a:cs typeface="Times New Roman" panose="02020603050405020304" pitchFamily="18" charset="0"/>
              </a:rPr>
              <a:t> </a:t>
            </a:r>
            <a:r>
              <a:rPr lang="it-IT" sz="2400" dirty="0">
                <a:latin typeface="Times New Roman" panose="02020603050405020304" pitchFamily="18" charset="0"/>
                <a:ea typeface="Noto Sans CJK SC Regular" pitchFamily="2"/>
                <a:cs typeface="Times New Roman" panose="02020603050405020304" pitchFamily="18" charset="0"/>
              </a:rPr>
              <a:t>per prevenire una doppia definizione.</a:t>
            </a:r>
          </a:p>
        </p:txBody>
      </p:sp>
    </p:spTree>
    <p:extLst>
      <p:ext uri="{BB962C8B-B14F-4D97-AF65-F5344CB8AC3E}">
        <p14:creationId xmlns:p14="http://schemas.microsoft.com/office/powerpoint/2010/main" val="411957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Compilazione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015753"/>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Il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a:t>
            </a:r>
            <a:r>
              <a:rPr lang="en-US" sz="2400" dirty="0" err="1">
                <a:latin typeface="Times New Roman" panose="02020603050405020304" pitchFamily="18" charset="0"/>
                <a:ea typeface="Noto Sans CJK SC Regular" pitchFamily="2"/>
                <a:cs typeface="Times New Roman" panose="02020603050405020304" pitchFamily="18" charset="0"/>
              </a:rPr>
              <a:t>fornisce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preprocessamento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chiamate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direttive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condizionali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consentono </a:t>
            </a:r>
            <a:r>
              <a:rPr lang="it-IT" sz="2400" dirty="0">
                <a:latin typeface="Times New Roman" panose="02020603050405020304" pitchFamily="18" charset="0"/>
                <a:ea typeface="Noto Sans CJK SC Regular" pitchFamily="2"/>
                <a:cs typeface="Times New Roman" panose="02020603050405020304" pitchFamily="18" charset="0"/>
              </a:rPr>
              <a:t>la </a:t>
            </a:r>
            <a:r>
              <a:rPr lang="it-IT" sz="2400" b="1" dirty="0">
                <a:solidFill>
                  <a:srgbClr val="3380E6"/>
                </a:solidFill>
                <a:latin typeface="Times New Roman" panose="02020603050405020304" pitchFamily="18" charset="0"/>
                <a:ea typeface="Noto Sans CJK SC Regular" pitchFamily="2"/>
                <a:cs typeface="Times New Roman" panose="02020603050405020304" pitchFamily="18" charset="0"/>
              </a:rPr>
              <a:t>compilazione condizionata</a:t>
            </a:r>
            <a:r>
              <a:rPr lang="it-IT" sz="2400" dirty="0">
                <a:latin typeface="Times New Roman" panose="02020603050405020304" pitchFamily="18" charset="0"/>
                <a:ea typeface="Noto Sans CJK SC Regular" pitchFamily="2"/>
                <a:cs typeface="Times New Roman" panose="02020603050405020304" pitchFamily="18" charset="0"/>
              </a:rPr>
              <a:t>, vale a dire la compilazione di parte del codice sorgente solo sotto certe condizioni dove quest’ultime sono valutate durante il </a:t>
            </a:r>
            <a:r>
              <a:rPr lang="it-IT" sz="2400" dirty="0" err="1">
                <a:latin typeface="Times New Roman" panose="02020603050405020304" pitchFamily="18" charset="0"/>
                <a:ea typeface="Noto Sans CJK SC Regular" pitchFamily="2"/>
                <a:cs typeface="Times New Roman" panose="02020603050405020304" pitchFamily="18" charset="0"/>
              </a:rPr>
              <a:t>preprocessamento</a:t>
            </a:r>
            <a:r>
              <a:rPr lang="it-IT"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Le direttive condizionali sono utili per diversi scopi tra cui:</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Per evitare che i file di intestazione siano inclusi innumerevoli volte nello stesso file sorgente.</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Per la portabilità del codice: attivando/disattivando porzioni di codice che rendono il programma compatibile con una serie di piattaforme. </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Per il </a:t>
            </a:r>
            <a:r>
              <a:rPr lang="it-IT" sz="2400" dirty="0" err="1">
                <a:latin typeface="Times New Roman" panose="02020603050405020304" pitchFamily="18" charset="0"/>
                <a:ea typeface="Noto Sans CJK SC Regular" pitchFamily="2"/>
                <a:cs typeface="Times New Roman" panose="02020603050405020304" pitchFamily="18" charset="0"/>
              </a:rPr>
              <a:t>debug</a:t>
            </a:r>
            <a:r>
              <a:rPr lang="it-IT" sz="2400" dirty="0">
                <a:latin typeface="Times New Roman" panose="02020603050405020304" pitchFamily="18" charset="0"/>
                <a:ea typeface="Noto Sans CJK SC Regular" pitchFamily="2"/>
                <a:cs typeface="Times New Roman" panose="02020603050405020304" pitchFamily="18" charset="0"/>
              </a:rPr>
              <a:t> del codice sorgente.</a:t>
            </a:r>
          </a:p>
        </p:txBody>
      </p:sp>
    </p:spTree>
    <p:extLst>
      <p:ext uri="{BB962C8B-B14F-4D97-AF65-F5344CB8AC3E}">
        <p14:creationId xmlns:p14="http://schemas.microsoft.com/office/powerpoint/2010/main" val="360565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Compilazione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015753"/>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condizionale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consiste</a:t>
            </a:r>
            <a:r>
              <a:rPr lang="en-US" sz="2400" dirty="0">
                <a:latin typeface="Times New Roman" panose="02020603050405020304" pitchFamily="18" charset="0"/>
                <a:ea typeface="Noto Sans CJK SC Regular" pitchFamily="2"/>
                <a:cs typeface="Times New Roman" panose="02020603050405020304" pitchFamily="18" charset="0"/>
              </a:rPr>
              <a:t> di un </a:t>
            </a:r>
            <a:r>
              <a:rPr lang="en-US" sz="2400" dirty="0" err="1">
                <a:latin typeface="Times New Roman" panose="02020603050405020304" pitchFamily="18" charset="0"/>
                <a:ea typeface="Noto Sans CJK SC Regular" pitchFamily="2"/>
                <a:cs typeface="Times New Roman" panose="02020603050405020304" pitchFamily="18" charset="0"/>
              </a:rPr>
              <a:t>comando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inizia</a:t>
            </a:r>
            <a:r>
              <a:rPr lang="en-US" sz="2400" dirty="0">
                <a:latin typeface="Times New Roman" panose="02020603050405020304" pitchFamily="18" charset="0"/>
                <a:ea typeface="Noto Sans CJK SC Regular" pitchFamily="2"/>
                <a:cs typeface="Times New Roman" panose="02020603050405020304" pitchFamily="18" charset="0"/>
              </a:rPr>
              <a:t> con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carattere</a:t>
            </a:r>
            <a:r>
              <a:rPr lang="en-US" sz="2400" dirty="0">
                <a:latin typeface="Times New Roman" panose="02020603050405020304" pitchFamily="18" charset="0"/>
                <a:ea typeface="Noto Sans CJK SC Regular" pitchFamily="2"/>
                <a:cs typeface="Times New Roman" panose="02020603050405020304" pitchFamily="18" charset="0"/>
              </a:rPr>
              <a:t> # </a:t>
            </a:r>
            <a:r>
              <a:rPr lang="en-US" sz="2400" dirty="0" err="1">
                <a:latin typeface="Times New Roman" panose="02020603050405020304" pitchFamily="18" charset="0"/>
                <a:ea typeface="Noto Sans CJK SC Regular" pitchFamily="2"/>
                <a:cs typeface="Times New Roman" panose="02020603050405020304" pitchFamily="18" charset="0"/>
              </a:rPr>
              <a:t>seguito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dopo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spazi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bianchi</a:t>
            </a:r>
            <a:r>
              <a:rPr lang="en-US" sz="2400" dirty="0">
                <a:latin typeface="Times New Roman" panose="02020603050405020304" pitchFamily="18" charset="0"/>
                <a:ea typeface="Noto Sans CJK SC Regular" pitchFamily="2"/>
                <a:cs typeface="Times New Roman" panose="02020603050405020304" pitchFamily="18" charset="0"/>
              </a:rPr>
              <a:t>) da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condizione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deve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comparire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stessa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riga</a:t>
            </a:r>
            <a:r>
              <a:rPr lang="en-US" sz="2400" dirty="0">
                <a:latin typeface="Times New Roman" panose="02020603050405020304" pitchFamily="18" charset="0"/>
                <a:ea typeface="Noto Sans CJK SC Regular" pitchFamily="2"/>
                <a:cs typeface="Times New Roman" panose="02020603050405020304" pitchFamily="18" charset="0"/>
              </a:rPr>
              <a:t> del </a:t>
            </a:r>
            <a:r>
              <a:rPr lang="en-US" sz="2400" dirty="0" err="1">
                <a:latin typeface="Times New Roman" panose="02020603050405020304" pitchFamily="18" charset="0"/>
                <a:ea typeface="Noto Sans CJK SC Regular" pitchFamily="2"/>
                <a:cs typeface="Times New Roman" panose="02020603050405020304" pitchFamily="18" charset="0"/>
              </a:rPr>
              <a:t>comando</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continuare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righe</a:t>
            </a:r>
            <a:r>
              <a:rPr lang="en-US" sz="2400" dirty="0">
                <a:latin typeface="Times New Roman" panose="02020603050405020304" pitchFamily="18" charset="0"/>
                <a:ea typeface="Noto Sans CJK SC Regular" pitchFamily="2"/>
                <a:cs typeface="Times New Roman" panose="02020603050405020304" pitchFamily="18" charset="0"/>
              </a:rPr>
              <a:t> successive a </a:t>
            </a:r>
            <a:r>
              <a:rPr lang="en-US" sz="2400" dirty="0" err="1">
                <a:latin typeface="Times New Roman" panose="02020603050405020304" pitchFamily="18" charset="0"/>
                <a:ea typeface="Noto Sans CJK SC Regular" pitchFamily="2"/>
                <a:cs typeface="Times New Roman" panose="02020603050405020304" pitchFamily="18" charset="0"/>
              </a:rPr>
              <a:t>patto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terminare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ogni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linea</a:t>
            </a:r>
            <a:r>
              <a:rPr lang="en-US" sz="2400" dirty="0">
                <a:latin typeface="Times New Roman" panose="02020603050405020304" pitchFamily="18" charset="0"/>
                <a:ea typeface="Noto Sans CJK SC Regular" pitchFamily="2"/>
                <a:cs typeface="Times New Roman" panose="02020603050405020304" pitchFamily="18" charset="0"/>
              </a:rPr>
              <a:t> con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carattere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La </a:t>
            </a:r>
            <a:r>
              <a:rPr lang="en-US" sz="2400" b="1" dirty="0" err="1">
                <a:latin typeface="Times New Roman" panose="02020603050405020304" pitchFamily="18" charset="0"/>
                <a:ea typeface="Noto Sans CJK SC Regular" pitchFamily="2"/>
                <a:cs typeface="Times New Roman" panose="02020603050405020304" pitchFamily="18" charset="0"/>
              </a:rPr>
              <a:t>condizione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deve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un’espressione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numerica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costante</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tipo</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intero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non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contenere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nè</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occorrenze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dell’operatore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i="1" dirty="0">
                <a:latin typeface="Times New Roman" panose="02020603050405020304" pitchFamily="18" charset="0"/>
                <a:ea typeface="Noto Sans CJK SC Regular" pitchFamily="2"/>
                <a:cs typeface="Times New Roman" panose="02020603050405020304" pitchFamily="18" charset="0"/>
              </a:rPr>
              <a:t>cast</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nè</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occorrenze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dell’operatore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i="1" dirty="0" err="1">
                <a:latin typeface="Times New Roman" panose="02020603050405020304" pitchFamily="18" charset="0"/>
                <a:ea typeface="Noto Sans CJK SC Regular" pitchFamily="2"/>
                <a:cs typeface="Times New Roman" panose="02020603050405020304" pitchFamily="18" charset="0"/>
              </a:rPr>
              <a:t>sizeof</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nè</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occorrenze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i="1" dirty="0" err="1">
                <a:latin typeface="Times New Roman" panose="02020603050405020304" pitchFamily="18" charset="0"/>
                <a:ea typeface="Noto Sans CJK SC Regular" pitchFamily="2"/>
                <a:cs typeface="Times New Roman" panose="02020603050405020304" pitchFamily="18" charset="0"/>
              </a:rPr>
              <a:t>costanti</a:t>
            </a:r>
            <a:r>
              <a:rPr lang="en-US" sz="2400" i="1" dirty="0">
                <a:latin typeface="Times New Roman" panose="02020603050405020304" pitchFamily="18" charset="0"/>
                <a:ea typeface="Noto Sans CJK SC Regular" pitchFamily="2"/>
                <a:cs typeface="Times New Roman" panose="02020603050405020304" pitchFamily="18" charset="0"/>
              </a:rPr>
              <a:t> di </a:t>
            </a:r>
            <a:r>
              <a:rPr lang="en-US" sz="2400" i="1" dirty="0" err="1">
                <a:latin typeface="Times New Roman" panose="02020603050405020304" pitchFamily="18" charset="0"/>
                <a:ea typeface="Noto Sans CJK SC Regular" pitchFamily="2"/>
                <a:cs typeface="Times New Roman" panose="02020603050405020304" pitchFamily="18" charset="0"/>
              </a:rPr>
              <a:t>enumerazione</a:t>
            </a:r>
            <a:r>
              <a:rPr lang="en-US"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endParaRPr lang="en-US" sz="24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Ogni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costante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intera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condizione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viene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considerata</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long </a:t>
            </a:r>
            <a:r>
              <a:rPr lang="en-US" sz="2400" dirty="0">
                <a:latin typeface="Times New Roman" panose="02020603050405020304" pitchFamily="18" charset="0"/>
                <a:ea typeface="Noto Sans CJK SC Regular" pitchFamily="2"/>
                <a:cs typeface="Times New Roman" panose="02020603050405020304" pitchFamily="18" charset="0"/>
              </a:rPr>
              <a:t>in </a:t>
            </a:r>
            <a:r>
              <a:rPr lang="en-US" sz="2400" dirty="0" err="1">
                <a:latin typeface="Times New Roman" panose="02020603050405020304" pitchFamily="18" charset="0"/>
                <a:ea typeface="Noto Sans CJK SC Regular" pitchFamily="2"/>
                <a:cs typeface="Times New Roman" panose="02020603050405020304" pitchFamily="18" charset="0"/>
              </a:rPr>
              <a:t>modo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tutte</a:t>
            </a:r>
            <a:r>
              <a:rPr lang="en-US" sz="2400" dirty="0">
                <a:latin typeface="Times New Roman" panose="02020603050405020304" pitchFamily="18" charset="0"/>
                <a:ea typeface="Noto Sans CJK SC Regular" pitchFamily="2"/>
                <a:cs typeface="Times New Roman" panose="02020603050405020304" pitchFamily="18" charset="0"/>
              </a:rPr>
              <a:t> le </a:t>
            </a:r>
            <a:r>
              <a:rPr lang="en-US" sz="2400" dirty="0" err="1">
                <a:latin typeface="Times New Roman" panose="02020603050405020304" pitchFamily="18" charset="0"/>
                <a:ea typeface="Noto Sans CJK SC Regular" pitchFamily="2"/>
                <a:cs typeface="Times New Roman" panose="02020603050405020304" pitchFamily="18" charset="0"/>
              </a:rPr>
              <a:t>operazioni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aritmetiche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svolgano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interi</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long</a:t>
            </a:r>
            <a:r>
              <a:rPr lang="en-US" sz="2400" dirty="0">
                <a:latin typeface="Times New Roman" panose="02020603050405020304" pitchFamily="18" charset="0"/>
                <a:ea typeface="Noto Sans CJK SC Regular" pitchFamily="2"/>
                <a:cs typeface="Times New Roman" panose="02020603050405020304" pitchFamily="18" charset="0"/>
              </a:rPr>
              <a:t> o </a:t>
            </a:r>
            <a:r>
              <a:rPr lang="en-US" sz="2400" b="1" dirty="0">
                <a:latin typeface="Times New Roman" panose="02020603050405020304" pitchFamily="18" charset="0"/>
                <a:ea typeface="Noto Sans CJK SC Regular" pitchFamily="2"/>
                <a:cs typeface="Times New Roman" panose="02020603050405020304" pitchFamily="18" charset="0"/>
              </a:rPr>
              <a:t>unsigned long</a:t>
            </a:r>
            <a:r>
              <a:rPr lang="en-US" sz="2400" dirty="0">
                <a:latin typeface="Times New Roman" panose="02020603050405020304" pitchFamily="18" charset="0"/>
                <a:ea typeface="Noto Sans CJK SC Regular" pitchFamily="2"/>
                <a:cs typeface="Times New Roman" panose="02020603050405020304" pitchFamily="18" charset="0"/>
              </a:rPr>
              <a:t>.</a:t>
            </a:r>
          </a:p>
        </p:txBody>
      </p:sp>
    </p:spTree>
    <p:extLst>
      <p:ext uri="{BB962C8B-B14F-4D97-AF65-F5344CB8AC3E}">
        <p14:creationId xmlns:p14="http://schemas.microsoft.com/office/powerpoint/2010/main" val="398375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Compilazione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4351597"/>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condizione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condizionale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contenere</a:t>
            </a:r>
            <a:r>
              <a:rPr lang="en-US" sz="2400" dirty="0">
                <a:latin typeface="Times New Roman" panose="02020603050405020304" pitchFamily="18" charset="0"/>
                <a:ea typeface="Noto Sans CJK SC Regular" pitchFamily="2"/>
                <a:cs typeface="Times New Roman" panose="02020603050405020304" pitchFamily="18" charset="0"/>
              </a:rPr>
              <a:t> sotto-</a:t>
            </a:r>
            <a:r>
              <a:rPr lang="en-US" sz="2400" dirty="0" err="1">
                <a:latin typeface="Times New Roman" panose="02020603050405020304" pitchFamily="18" charset="0"/>
                <a:ea typeface="Noto Sans CJK SC Regular" pitchFamily="2"/>
                <a:cs typeface="Times New Roman" panose="02020603050405020304" pitchFamily="18" charset="0"/>
              </a:rPr>
              <a:t>espressioni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forma:</a:t>
            </a:r>
          </a:p>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solidFill>
                  <a:srgbClr val="3380E6"/>
                </a:solidFill>
                <a:latin typeface="+mn-lt"/>
                <a:ea typeface="Noto Sans CJK SC Regular" pitchFamily="2"/>
                <a:cs typeface="Times New Roman" panose="02020603050405020304" pitchFamily="18" charset="0"/>
              </a:rPr>
              <a:t>defined &lt;</a:t>
            </a:r>
            <a:r>
              <a:rPr lang="en-US" sz="2400" b="1" dirty="0" err="1">
                <a:solidFill>
                  <a:srgbClr val="3380E6"/>
                </a:solidFill>
                <a:latin typeface="+mn-lt"/>
                <a:ea typeface="Noto Sans CJK SC Regular" pitchFamily="2"/>
                <a:cs typeface="Times New Roman" panose="02020603050405020304" pitchFamily="18" charset="0"/>
              </a:rPr>
              <a:t>identificatore</a:t>
            </a:r>
            <a:r>
              <a:rPr lang="en-US" sz="2400" b="1" dirty="0">
                <a:solidFill>
                  <a:srgbClr val="3380E6"/>
                </a:solidFill>
                <a:latin typeface="+mn-lt"/>
                <a:ea typeface="Noto Sans CJK SC Regular" pitchFamily="2"/>
                <a:cs typeface="Times New Roman" panose="02020603050405020304" pitchFamily="18" charset="0"/>
              </a:rPr>
              <a:t>&gt;</a:t>
            </a:r>
          </a:p>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o </a:t>
            </a:r>
            <a:r>
              <a:rPr lang="en-US" sz="2400" dirty="0" err="1">
                <a:latin typeface="Times New Roman" panose="02020603050405020304" pitchFamily="18" charset="0"/>
                <a:ea typeface="Noto Sans CJK SC Regular" pitchFamily="2"/>
                <a:cs typeface="Times New Roman" panose="02020603050405020304" pitchFamily="18" charset="0"/>
              </a:rPr>
              <a:t>equivalentemente</a:t>
            </a: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solidFill>
                  <a:srgbClr val="3380E6"/>
                </a:solidFill>
                <a:ea typeface="Noto Sans CJK SC Regular" pitchFamily="2"/>
                <a:cs typeface="Times New Roman" panose="02020603050405020304" pitchFamily="18" charset="0"/>
              </a:rPr>
              <a:t>defined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Il </a:t>
            </a:r>
            <a:r>
              <a:rPr lang="en-US" sz="2400" dirty="0" err="1">
                <a:latin typeface="Times New Roman" panose="02020603050405020304" pitchFamily="18" charset="0"/>
                <a:ea typeface="Noto Sans CJK SC Regular" pitchFamily="2"/>
                <a:cs typeface="Times New Roman" panose="02020603050405020304" pitchFamily="18" charset="0"/>
              </a:rPr>
              <a:t>preprocessore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assegna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all’espressione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precedente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valore</a:t>
            </a:r>
            <a:r>
              <a:rPr lang="en-US" sz="2400" dirty="0">
                <a:latin typeface="Times New Roman" panose="02020603050405020304" pitchFamily="18" charset="0"/>
                <a:ea typeface="Noto Sans CJK SC Regular" pitchFamily="2"/>
                <a:cs typeface="Times New Roman" panose="02020603050405020304" pitchFamily="18" charset="0"/>
              </a:rPr>
              <a:t> 1 se </a:t>
            </a:r>
            <a:r>
              <a:rPr lang="en-US" sz="2400" dirty="0" err="1">
                <a:latin typeface="Times New Roman" panose="02020603050405020304" pitchFamily="18" charset="0"/>
                <a:ea typeface="Noto Sans CJK SC Regular" pitchFamily="2"/>
                <a:cs typeface="Times New Roman" panose="02020603050405020304" pitchFamily="18" charset="0"/>
              </a:rPr>
              <a:t>l’identificatore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associato</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stato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già</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definito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tramite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#define </a:t>
            </a:r>
            <a:r>
              <a:rPr lang="en-US" sz="2400" dirty="0">
                <a:latin typeface="Times New Roman" panose="02020603050405020304" pitchFamily="18" charset="0"/>
                <a:ea typeface="Noto Sans CJK SC Regular" pitchFamily="2"/>
                <a:cs typeface="Times New Roman" panose="02020603050405020304" pitchFamily="18" charset="0"/>
              </a:rPr>
              <a:t>e tale </a:t>
            </a:r>
            <a:r>
              <a:rPr lang="en-US" sz="2400" dirty="0" err="1">
                <a:latin typeface="Times New Roman" panose="02020603050405020304" pitchFamily="18" charset="0"/>
                <a:ea typeface="Noto Sans CJK SC Regular" pitchFamily="2"/>
                <a:cs typeface="Times New Roman" panose="02020603050405020304" pitchFamily="18" charset="0"/>
              </a:rPr>
              <a:t>definizione</a:t>
            </a:r>
            <a:r>
              <a:rPr lang="en-US" sz="2400" dirty="0">
                <a:latin typeface="Times New Roman" panose="02020603050405020304" pitchFamily="18" charset="0"/>
                <a:ea typeface="Noto Sans CJK SC Regular" pitchFamily="2"/>
                <a:cs typeface="Times New Roman" panose="02020603050405020304" pitchFamily="18" charset="0"/>
              </a:rPr>
              <a:t> non è </a:t>
            </a:r>
            <a:r>
              <a:rPr lang="en-US" sz="2400" dirty="0" err="1">
                <a:latin typeface="Times New Roman" panose="02020603050405020304" pitchFamily="18" charset="0"/>
                <a:ea typeface="Noto Sans CJK SC Regular" pitchFamily="2"/>
                <a:cs typeface="Times New Roman" panose="02020603050405020304" pitchFamily="18" charset="0"/>
              </a:rPr>
              <a:t>stata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eliminata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tramite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corrispondente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direttiva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a:t>
            </a:r>
            <a:r>
              <a:rPr lang="en-US" sz="2400" b="1" dirty="0" err="1">
                <a:latin typeface="Times New Roman" panose="02020603050405020304" pitchFamily="18" charset="0"/>
                <a:ea typeface="Noto Sans CJK SC Regular" pitchFamily="2"/>
                <a:cs typeface="Times New Roman" panose="02020603050405020304" pitchFamily="18" charset="0"/>
              </a:rPr>
              <a:t>undef</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Altrimenti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all’espressione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viene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assegnato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valore</a:t>
            </a:r>
            <a:r>
              <a:rPr lang="en-US" sz="2400" dirty="0">
                <a:latin typeface="Times New Roman" panose="02020603050405020304" pitchFamily="18" charset="0"/>
                <a:ea typeface="Noto Sans CJK SC Regular" pitchFamily="2"/>
                <a:cs typeface="Times New Roman" panose="02020603050405020304" pitchFamily="18" charset="0"/>
              </a:rPr>
              <a:t> 0.</a:t>
            </a:r>
          </a:p>
        </p:txBody>
      </p:sp>
    </p:spTree>
    <p:extLst>
      <p:ext uri="{BB962C8B-B14F-4D97-AF65-F5344CB8AC3E}">
        <p14:creationId xmlns:p14="http://schemas.microsoft.com/office/powerpoint/2010/main" val="324451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Sommario</a:t>
            </a:r>
            <a:r>
              <a:rPr lang="en-US" altLang="it-IT" sz="3300" dirty="0">
                <a:solidFill>
                  <a:srgbClr val="3380E6"/>
                </a:solidFill>
                <a:latin typeface="Arial" panose="020B0604020202020204" pitchFamily="34" charset="0"/>
              </a:rPr>
              <a:t> - </a:t>
            </a:r>
            <a:r>
              <a:rPr lang="en-US" altLang="it-IT" sz="3300" dirty="0" err="1">
                <a:solidFill>
                  <a:srgbClr val="3380E6"/>
                </a:solidFill>
                <a:latin typeface="Arial" panose="020B0604020202020204" pitchFamily="34" charset="0"/>
              </a:rPr>
              <a:t>Lezione</a:t>
            </a:r>
            <a:r>
              <a:rPr lang="en-US" altLang="it-IT" sz="3300" dirty="0">
                <a:solidFill>
                  <a:srgbClr val="3380E6"/>
                </a:solidFill>
                <a:latin typeface="Arial" panose="020B0604020202020204" pitchFamily="34" charset="0"/>
              </a:rPr>
              <a:t> 19: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direttive</a:t>
            </a:r>
            <a:r>
              <a:rPr lang="en-US" altLang="it-IT" sz="3300" dirty="0">
                <a:solidFill>
                  <a:srgbClr val="3380E6"/>
                </a:solidFill>
                <a:latin typeface="Arial" panose="020B0604020202020204" pitchFamily="34" charset="0"/>
              </a:rPr>
              <a:t> del </a:t>
            </a:r>
            <a:r>
              <a:rPr lang="en-US" altLang="it-IT" sz="3300" dirty="0" err="1">
                <a:solidFill>
                  <a:srgbClr val="3380E6"/>
                </a:solidFill>
                <a:latin typeface="Arial" panose="020B0604020202020204" pitchFamily="34" charset="0"/>
              </a:rPr>
              <a:t>preprocessore</a:t>
            </a:r>
            <a:endParaRPr lang="en-US" altLang="it-IT" sz="3300" dirty="0">
              <a:solidFill>
                <a:srgbClr val="3380E6"/>
              </a:solidFill>
              <a:latin typeface="Arial" panose="020B0604020202020204" pitchFamily="34" charset="0"/>
            </a:endParaRPr>
          </a:p>
        </p:txBody>
      </p:sp>
      <p:sp>
        <p:nvSpPr>
          <p:cNvPr id="4099" name="Text Placeholder 2"/>
          <p:cNvSpPr txBox="1">
            <a:spLocks/>
          </p:cNvSpPr>
          <p:nvPr/>
        </p:nvSpPr>
        <p:spPr bwMode="auto">
          <a:xfrm>
            <a:off x="762000" y="1828800"/>
            <a:ext cx="7886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en-US" altLang="it-IT" sz="2400" dirty="0" err="1">
                <a:solidFill>
                  <a:srgbClr val="000000"/>
                </a:solidFill>
                <a:latin typeface="Times New Roman" panose="02020603050405020304" pitchFamily="18" charset="0"/>
              </a:rPr>
              <a:t>Esercizi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sulla</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ricorsione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Esercizi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sulle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liste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Direttive</a:t>
            </a:r>
            <a:r>
              <a:rPr lang="en-US" altLang="it-IT" sz="2400" dirty="0">
                <a:solidFill>
                  <a:srgbClr val="000000"/>
                </a:solidFill>
                <a:latin typeface="Times New Roman" panose="02020603050405020304" pitchFamily="18" charset="0"/>
              </a:rPr>
              <a:t> del </a:t>
            </a:r>
            <a:r>
              <a:rPr lang="en-US" altLang="it-IT" sz="2400" dirty="0" err="1">
                <a:solidFill>
                  <a:srgbClr val="000000"/>
                </a:solidFill>
                <a:latin typeface="Times New Roman" panose="02020603050405020304" pitchFamily="18" charset="0"/>
              </a:rPr>
              <a:t>preprocessore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Direttiva</a:t>
            </a:r>
            <a:r>
              <a:rPr lang="en-US" altLang="it-IT" sz="2400" dirty="0">
                <a:solidFill>
                  <a:srgbClr val="000000"/>
                </a:solidFill>
                <a:latin typeface="Times New Roman" panose="02020603050405020304" pitchFamily="18" charset="0"/>
              </a:rPr>
              <a:t> #define: </a:t>
            </a:r>
            <a:r>
              <a:rPr lang="en-US" altLang="it-IT" sz="2400" dirty="0" err="1">
                <a:solidFill>
                  <a:srgbClr val="000000"/>
                </a:solidFill>
                <a:latin typeface="Times New Roman" panose="02020603050405020304" pitchFamily="18" charset="0"/>
              </a:rPr>
              <a:t>costanti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simboliche</a:t>
            </a:r>
            <a:r>
              <a:rPr lang="en-US" altLang="it-IT" sz="2400" dirty="0">
                <a:solidFill>
                  <a:srgbClr val="000000"/>
                </a:solidFill>
                <a:latin typeface="Times New Roman" panose="02020603050405020304" pitchFamily="18" charset="0"/>
              </a:rPr>
              <a:t> e macro.</a:t>
            </a:r>
          </a:p>
          <a:p>
            <a:pPr eaLnBrk="1" hangingPunct="1">
              <a:defRPr/>
            </a:pPr>
            <a:r>
              <a:rPr lang="en-US" altLang="it-IT" sz="2400" dirty="0" err="1">
                <a:solidFill>
                  <a:srgbClr val="000000"/>
                </a:solidFill>
                <a:latin typeface="Times New Roman" panose="02020603050405020304" pitchFamily="18" charset="0"/>
              </a:rPr>
              <a:t>Compilazione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condizionale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Typedef</a:t>
            </a:r>
            <a:r>
              <a:rPr lang="en-US" altLang="it-IT" sz="2400" dirty="0">
                <a:solidFill>
                  <a:srgbClr val="000000"/>
                </a:solidFill>
                <a:latin typeface="Times New Roman" panose="02020603050405020304" pitchFamily="18" charset="0"/>
              </a:rPr>
              <a:t>.</a:t>
            </a:r>
          </a:p>
          <a:p>
            <a:pPr marL="0" indent="0" eaLnBrk="1" hangingPunct="1">
              <a:buNone/>
              <a:defRPr/>
            </a:pPr>
            <a:endParaRPr lang="en-US" altLang="it-IT" sz="2400" dirty="0">
              <a:solidFill>
                <a:srgbClr val="000000"/>
              </a:solidFill>
              <a:latin typeface="Times New Roman" panose="02020603050405020304" pitchFamily="18" charset="0"/>
            </a:endParaRPr>
          </a:p>
          <a:p>
            <a:pPr marL="0" indent="0" eaLnBrk="1" hangingPunct="1">
              <a:buNone/>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dirty="0">
              <a:solidFill>
                <a:srgbClr val="00000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condizionali</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7109" y="777875"/>
            <a:ext cx="8610600" cy="5930939"/>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&lt;condizione&gt;</a:t>
            </a:r>
            <a:r>
              <a:rPr lang="it-IT" sz="2200" dirty="0">
                <a:latin typeface="Times New Roman" panose="02020603050405020304" pitchFamily="18" charset="0"/>
                <a:ea typeface="Noto Sans CJK SC Regular" pitchFamily="2"/>
                <a:cs typeface="Times New Roman" panose="02020603050405020304" pitchFamily="18" charset="0"/>
              </a:rPr>
              <a:t>: include nella compilazione un qualche testo in dipendenza del valore dell’espressione costante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&lt;condizione&gt;</a:t>
            </a:r>
            <a:r>
              <a:rPr lang="it-IT" sz="22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ifdef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&lt;identificatore&gt;</a:t>
            </a:r>
            <a:r>
              <a:rPr lang="it-IT" sz="2200" dirty="0">
                <a:latin typeface="Times New Roman" panose="02020603050405020304" pitchFamily="18" charset="0"/>
                <a:ea typeface="Noto Sans CJK SC Regular" pitchFamily="2"/>
                <a:cs typeface="Times New Roman" panose="02020603050405020304" pitchFamily="18" charset="0"/>
              </a:rPr>
              <a:t>: abbreviazione di </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defined</a:t>
            </a:r>
            <a:r>
              <a:rPr lang="it-IT" sz="2200" b="1" dirty="0">
                <a:latin typeface="Times New Roman" panose="02020603050405020304" pitchFamily="18" charset="0"/>
                <a:ea typeface="Noto Sans CJK SC Regular" pitchFamily="2"/>
                <a:cs typeface="Times New Roman" panose="02020603050405020304" pitchFamily="18" charset="0"/>
              </a:rPr>
              <a:t> &lt;identificatore&gt; </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ifndef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&lt;identificatore&gt;</a:t>
            </a:r>
            <a:r>
              <a:rPr lang="it-IT" sz="2200" dirty="0">
                <a:latin typeface="Times New Roman" panose="02020603050405020304" pitchFamily="18" charset="0"/>
                <a:ea typeface="Noto Sans CJK SC Regular" pitchFamily="2"/>
                <a:cs typeface="Times New Roman" panose="02020603050405020304" pitchFamily="18" charset="0"/>
              </a:rPr>
              <a:t>: abbreviazione di </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defined</a:t>
            </a:r>
            <a:r>
              <a:rPr lang="it-IT" sz="2200" b="1" dirty="0">
                <a:latin typeface="Times New Roman" panose="02020603050405020304" pitchFamily="18" charset="0"/>
                <a:ea typeface="Noto Sans CJK SC Regular" pitchFamily="2"/>
                <a:cs typeface="Times New Roman" panose="02020603050405020304" pitchFamily="18" charset="0"/>
              </a:rPr>
              <a:t> &lt;identificatore&gt;)</a:t>
            </a:r>
          </a:p>
          <a:p>
            <a:pPr marL="342900" indent="-342900">
              <a:spcBef>
                <a:spcPts val="0"/>
              </a:spcBef>
              <a:spcAft>
                <a:spcPts val="0"/>
              </a:spcAft>
              <a:buFont typeface="Arial" panose="020B0604020202020204" pitchFamily="34" charset="0"/>
              <a:buChar char="•"/>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endif</a:t>
            </a:r>
            <a:r>
              <a:rPr lang="it-IT" sz="2200" dirty="0">
                <a:latin typeface="Times New Roman" panose="02020603050405020304" pitchFamily="18" charset="0"/>
                <a:ea typeface="Noto Sans CJK SC Regular" pitchFamily="2"/>
                <a:cs typeface="Times New Roman" panose="02020603050405020304" pitchFamily="18" charset="0"/>
              </a:rPr>
              <a:t>: ogni costrutto </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deve essere seguito nel testo da un corrispondente costrutto </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endif</a:t>
            </a:r>
            <a:r>
              <a:rPr lang="it-IT" sz="22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endParaRPr lang="it-IT" sz="22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elif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&lt;condizione&gt;</a:t>
            </a:r>
            <a:r>
              <a:rPr lang="it-IT" sz="2200" dirty="0">
                <a:latin typeface="Times New Roman" panose="02020603050405020304" pitchFamily="18" charset="0"/>
                <a:ea typeface="Noto Sans CJK SC Regular" pitchFamily="2"/>
                <a:cs typeface="Times New Roman" panose="02020603050405020304" pitchFamily="18" charset="0"/>
              </a:rPr>
              <a:t>: un costrutto condizionale del preprocessore costituito da più parti può essere scritto usando le direttive </a:t>
            </a:r>
            <a:r>
              <a:rPr lang="it-IT" sz="2200" b="1" dirty="0">
                <a:latin typeface="Times New Roman" panose="02020603050405020304" pitchFamily="18" charset="0"/>
                <a:ea typeface="Noto Sans CJK SC Regular" pitchFamily="2"/>
                <a:cs typeface="Times New Roman" panose="02020603050405020304" pitchFamily="18" charset="0"/>
              </a:rPr>
              <a:t>#</a:t>
            </a:r>
            <a:r>
              <a:rPr lang="it-IT" sz="2200" b="1" dirty="0" err="1">
                <a:latin typeface="Times New Roman" panose="02020603050405020304" pitchFamily="18" charset="0"/>
                <a:ea typeface="Noto Sans CJK SC Regular" pitchFamily="2"/>
                <a:cs typeface="Times New Roman" panose="02020603050405020304" pitchFamily="18" charset="0"/>
              </a:rPr>
              <a:t>elif</a:t>
            </a:r>
            <a:r>
              <a:rPr lang="it-IT" sz="2200" b="1"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(l’equivalente di </a:t>
            </a:r>
            <a:r>
              <a:rPr lang="it-IT" sz="2200" b="1" dirty="0">
                <a:latin typeface="Times New Roman" panose="02020603050405020304" pitchFamily="18" charset="0"/>
                <a:ea typeface="Noto Sans CJK SC Regular" pitchFamily="2"/>
                <a:cs typeface="Times New Roman" panose="02020603050405020304" pitchFamily="18" charset="0"/>
              </a:rPr>
              <a:t>else </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dirty="0">
                <a:latin typeface="Times New Roman" panose="02020603050405020304" pitchFamily="18" charset="0"/>
                <a:ea typeface="Noto Sans CJK SC Regular" pitchFamily="2"/>
                <a:cs typeface="Times New Roman" panose="02020603050405020304" pitchFamily="18" charset="0"/>
              </a:rPr>
              <a:t> in un’istruzione </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dirty="0">
                <a:latin typeface="Times New Roman" panose="02020603050405020304" pitchFamily="18" charset="0"/>
                <a:ea typeface="Noto Sans CJK SC Regular" pitchFamily="2"/>
                <a:cs typeface="Times New Roman" panose="02020603050405020304" pitchFamily="18" charset="0"/>
              </a:rPr>
              <a:t>) e </a:t>
            </a:r>
            <a:r>
              <a:rPr lang="it-IT" sz="2200" b="1" dirty="0">
                <a:latin typeface="Times New Roman" panose="02020603050405020304" pitchFamily="18" charset="0"/>
                <a:ea typeface="Noto Sans CJK SC Regular" pitchFamily="2"/>
                <a:cs typeface="Times New Roman" panose="02020603050405020304" pitchFamily="18" charset="0"/>
              </a:rPr>
              <a:t>#else</a:t>
            </a:r>
            <a:r>
              <a:rPr lang="it-IT" sz="2200" dirty="0">
                <a:latin typeface="Times New Roman" panose="02020603050405020304" pitchFamily="18" charset="0"/>
                <a:ea typeface="Noto Sans CJK SC Regular" pitchFamily="2"/>
                <a:cs typeface="Times New Roman" panose="02020603050405020304" pitchFamily="18" charset="0"/>
              </a:rPr>
              <a:t> (l’equivalente di </a:t>
            </a:r>
            <a:r>
              <a:rPr lang="it-IT" sz="2200" b="1" dirty="0">
                <a:latin typeface="Times New Roman" panose="02020603050405020304" pitchFamily="18" charset="0"/>
                <a:ea typeface="Noto Sans CJK SC Regular" pitchFamily="2"/>
                <a:cs typeface="Times New Roman" panose="02020603050405020304" pitchFamily="18" charset="0"/>
              </a:rPr>
              <a:t>else</a:t>
            </a:r>
            <a:r>
              <a:rPr lang="it-IT" sz="2200" dirty="0">
                <a:latin typeface="Times New Roman" panose="02020603050405020304" pitchFamily="18" charset="0"/>
                <a:ea typeface="Noto Sans CJK SC Regular" pitchFamily="2"/>
                <a:cs typeface="Times New Roman" panose="02020603050405020304" pitchFamily="18" charset="0"/>
              </a:rPr>
              <a:t> in un’istruzione </a:t>
            </a:r>
            <a:r>
              <a:rPr lang="it-IT" sz="2200" b="1" dirty="0" err="1">
                <a:latin typeface="Times New Roman" panose="02020603050405020304" pitchFamily="18" charset="0"/>
                <a:ea typeface="Noto Sans CJK SC Regular" pitchFamily="2"/>
                <a:cs typeface="Times New Roman" panose="02020603050405020304" pitchFamily="18" charset="0"/>
              </a:rPr>
              <a:t>if</a:t>
            </a:r>
            <a:r>
              <a:rPr lang="it-IT" sz="22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endParaRPr lang="it-IT" sz="22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#else</a:t>
            </a:r>
            <a:r>
              <a:rPr lang="it-IT" sz="2200" dirty="0">
                <a:latin typeface="Times New Roman" panose="02020603050405020304" pitchFamily="18" charset="0"/>
                <a:ea typeface="Noto Sans CJK SC Regular" pitchFamily="2"/>
                <a:cs typeface="Times New Roman" panose="02020603050405020304" pitchFamily="18" charset="0"/>
              </a:rPr>
              <a:t>.</a:t>
            </a:r>
            <a:endParaRPr lang="it-IT" sz="2200" b="1"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00023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semplice</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909782" y="1558925"/>
            <a:ext cx="3251200" cy="106422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&lt;testo&gt;</a:t>
            </a: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endif</a:t>
            </a:r>
            <a:endParaRPr lang="it-IT" sz="2200" b="1" dirty="0">
              <a:latin typeface="Times New Roman" panose="02020603050405020304" pitchFamily="18" charset="0"/>
              <a:ea typeface="Noto Sans CJK SC Regular" pitchFamily="2"/>
              <a:cs typeface="Times New Roman" panose="02020603050405020304" pitchFamily="18" charset="0"/>
            </a:endParaRPr>
          </a:p>
        </p:txBody>
      </p:sp>
      <p:sp>
        <p:nvSpPr>
          <p:cNvPr id="2" name="Rettangolo 1"/>
          <p:cNvSpPr/>
          <p:nvPr/>
        </p:nvSpPr>
        <p:spPr>
          <a:xfrm>
            <a:off x="1295400" y="1114496"/>
            <a:ext cx="1402820" cy="430887"/>
          </a:xfrm>
          <a:prstGeom prst="rect">
            <a:avLst/>
          </a:prstGeom>
        </p:spPr>
        <p:txBody>
          <a:bodyPr wrap="non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SINTASSI</a:t>
            </a:r>
            <a:endParaRPr lang="it-IT" sz="2200" dirty="0"/>
          </a:p>
        </p:txBody>
      </p:sp>
      <p:sp>
        <p:nvSpPr>
          <p:cNvPr id="7" name="CasellaDiTesto 6"/>
          <p:cNvSpPr txBox="1"/>
          <p:nvPr/>
        </p:nvSpPr>
        <p:spPr>
          <a:xfrm>
            <a:off x="4495800" y="1558925"/>
            <a:ext cx="3784600" cy="171311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Se </a:t>
            </a:r>
            <a:r>
              <a:rPr lang="it-IT" sz="2200" b="1" dirty="0">
                <a:latin typeface="Times New Roman" panose="02020603050405020304" pitchFamily="18" charset="0"/>
                <a:ea typeface="Noto Sans CJK SC Regular" pitchFamily="2"/>
                <a:cs typeface="Times New Roman" panose="02020603050405020304" pitchFamily="18" charset="0"/>
              </a:rPr>
              <a:t>&lt;condizione&gt;</a:t>
            </a:r>
            <a:r>
              <a:rPr lang="it-IT" sz="2200" dirty="0">
                <a:latin typeface="Times New Roman" panose="02020603050405020304" pitchFamily="18" charset="0"/>
                <a:ea typeface="Noto Sans CJK SC Regular" pitchFamily="2"/>
                <a:cs typeface="Times New Roman" panose="02020603050405020304" pitchFamily="18" charset="0"/>
              </a:rPr>
              <a:t> assume un valore diverso da zero allora </a:t>
            </a:r>
            <a:r>
              <a:rPr lang="it-IT" sz="2200" b="1" dirty="0">
                <a:latin typeface="Times New Roman" panose="02020603050405020304" pitchFamily="18" charset="0"/>
                <a:ea typeface="Noto Sans CJK SC Regular" pitchFamily="2"/>
                <a:cs typeface="Times New Roman" panose="02020603050405020304" pitchFamily="18" charset="0"/>
              </a:rPr>
              <a:t>&lt;testo&gt; </a:t>
            </a:r>
            <a:r>
              <a:rPr lang="it-IT" sz="2200" dirty="0">
                <a:latin typeface="Times New Roman" panose="02020603050405020304" pitchFamily="18" charset="0"/>
                <a:ea typeface="Noto Sans CJK SC Regular" pitchFamily="2"/>
                <a:cs typeface="Times New Roman" panose="02020603050405020304" pitchFamily="18" charset="0"/>
              </a:rPr>
              <a:t>viene compilato. Altrimenti, </a:t>
            </a:r>
            <a:r>
              <a:rPr lang="it-IT" sz="2200" b="1" dirty="0">
                <a:latin typeface="Times New Roman" panose="02020603050405020304" pitchFamily="18" charset="0"/>
                <a:ea typeface="Noto Sans CJK SC Regular" pitchFamily="2"/>
                <a:cs typeface="Times New Roman" panose="02020603050405020304" pitchFamily="18" charset="0"/>
              </a:rPr>
              <a:t>&lt;testo&gt;  </a:t>
            </a:r>
            <a:r>
              <a:rPr lang="it-IT" sz="2200" dirty="0">
                <a:latin typeface="Times New Roman" panose="02020603050405020304" pitchFamily="18" charset="0"/>
                <a:ea typeface="Noto Sans CJK SC Regular" pitchFamily="2"/>
                <a:cs typeface="Times New Roman" panose="02020603050405020304" pitchFamily="18" charset="0"/>
              </a:rPr>
              <a:t>non viene compilato. </a:t>
            </a:r>
          </a:p>
        </p:txBody>
      </p:sp>
      <p:sp>
        <p:nvSpPr>
          <p:cNvPr id="8" name="Rettangolo 7"/>
          <p:cNvSpPr/>
          <p:nvPr/>
        </p:nvSpPr>
        <p:spPr>
          <a:xfrm>
            <a:off x="5522120" y="1128038"/>
            <a:ext cx="1945480" cy="430887"/>
          </a:xfrm>
          <a:prstGeom prst="rect">
            <a:avLst/>
          </a:prstGeom>
        </p:spPr>
        <p:txBody>
          <a:bodyPr wrap="squar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SEMANTICA</a:t>
            </a:r>
            <a:endParaRPr lang="it-IT" sz="2200" dirty="0"/>
          </a:p>
        </p:txBody>
      </p:sp>
      <p:sp>
        <p:nvSpPr>
          <p:cNvPr id="9" name="CasellaDiTesto 8"/>
          <p:cNvSpPr txBox="1"/>
          <p:nvPr/>
        </p:nvSpPr>
        <p:spPr>
          <a:xfrm>
            <a:off x="381000" y="3886200"/>
            <a:ext cx="8610600" cy="106422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&lt;testo&gt;</a:t>
            </a:r>
            <a:r>
              <a:rPr lang="it-IT"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può</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essere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generica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porzione</a:t>
            </a:r>
            <a:r>
              <a:rPr lang="en-US" sz="2200" dirty="0">
                <a:latin typeface="Times New Roman" panose="02020603050405020304" pitchFamily="18" charset="0"/>
                <a:ea typeface="Noto Sans CJK SC Regular" pitchFamily="2"/>
                <a:cs typeface="Times New Roman" panose="02020603050405020304" pitchFamily="18" charset="0"/>
              </a:rPr>
              <a:t> del </a:t>
            </a:r>
            <a:r>
              <a:rPr lang="en-US" sz="2200" dirty="0" err="1">
                <a:latin typeface="Times New Roman" panose="02020603050405020304" pitchFamily="18" charset="0"/>
                <a:ea typeface="Noto Sans CJK SC Regular" pitchFamily="2"/>
                <a:cs typeface="Times New Roman" panose="02020603050405020304" pitchFamily="18" charset="0"/>
              </a:rPr>
              <a:t>programma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può</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contentere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anche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direttive</a:t>
            </a:r>
            <a:r>
              <a:rPr lang="en-US" sz="2200" dirty="0">
                <a:latin typeface="Times New Roman" panose="02020603050405020304" pitchFamily="18" charset="0"/>
                <a:ea typeface="Noto Sans CJK SC Regular" pitchFamily="2"/>
                <a:cs typeface="Times New Roman" panose="02020603050405020304" pitchFamily="18" charset="0"/>
              </a:rPr>
              <a:t> del </a:t>
            </a:r>
            <a:r>
              <a:rPr lang="en-US" sz="2200" dirty="0" err="1">
                <a:latin typeface="Times New Roman" panose="02020603050405020304" pitchFamily="18" charset="0"/>
                <a:ea typeface="Noto Sans CJK SC Regular" pitchFamily="2"/>
                <a:cs typeface="Times New Roman" panose="02020603050405020304" pitchFamily="18" charset="0"/>
              </a:rPr>
              <a:t>preprocessore</a:t>
            </a:r>
            <a:r>
              <a:rPr lang="en-US" sz="2200" dirty="0">
                <a:latin typeface="Times New Roman" panose="02020603050405020304" pitchFamily="18" charset="0"/>
                <a:ea typeface="Noto Sans CJK SC Regular" pitchFamily="2"/>
                <a:cs typeface="Times New Roman" panose="02020603050405020304" pitchFamily="18" charset="0"/>
              </a:rPr>
              <a:t> ma non </a:t>
            </a:r>
            <a:r>
              <a:rPr lang="en-US" sz="2200" dirty="0" err="1">
                <a:latin typeface="Times New Roman" panose="02020603050405020304" pitchFamily="18" charset="0"/>
                <a:ea typeface="Noto Sans CJK SC Regular" pitchFamily="2"/>
                <a:cs typeface="Times New Roman" panose="02020603050405020304" pitchFamily="18" charset="0"/>
              </a:rPr>
              <a:t>può</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contenere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a:t>
            </a:r>
            <a:r>
              <a:rPr lang="en-US" sz="2200" b="1" dirty="0" err="1">
                <a:latin typeface="Times New Roman" panose="02020603050405020304" pitchFamily="18" charset="0"/>
                <a:ea typeface="Noto Sans CJK SC Regular" pitchFamily="2"/>
                <a:cs typeface="Times New Roman" panose="02020603050405020304" pitchFamily="18" charset="0"/>
              </a:rPr>
              <a:t>elif</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dirty="0">
                <a:latin typeface="Times New Roman" panose="02020603050405020304" pitchFamily="18" charset="0"/>
                <a:ea typeface="Noto Sans CJK SC Regular" pitchFamily="2"/>
                <a:cs typeface="Times New Roman" panose="02020603050405020304" pitchFamily="18" charset="0"/>
              </a:rPr>
              <a:t>o </a:t>
            </a:r>
            <a:r>
              <a:rPr lang="en-US" sz="2200" b="1" dirty="0">
                <a:latin typeface="Times New Roman" panose="02020603050405020304" pitchFamily="18" charset="0"/>
                <a:ea typeface="Noto Sans CJK SC Regular" pitchFamily="2"/>
                <a:cs typeface="Times New Roman" panose="02020603050405020304" pitchFamily="18" charset="0"/>
              </a:rPr>
              <a:t>#else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non </a:t>
            </a:r>
            <a:r>
              <a:rPr lang="en-US" sz="2200" dirty="0" err="1">
                <a:latin typeface="Times New Roman" panose="02020603050405020304" pitchFamily="18" charset="0"/>
                <a:ea typeface="Noto Sans CJK SC Regular" pitchFamily="2"/>
                <a:cs typeface="Times New Roman" panose="02020603050405020304" pitchFamily="18" charset="0"/>
              </a:rPr>
              <a:t>siano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precedute</a:t>
            </a:r>
            <a:r>
              <a:rPr lang="en-US" sz="2200" dirty="0">
                <a:latin typeface="Times New Roman" panose="02020603050405020304" pitchFamily="18" charset="0"/>
                <a:ea typeface="Noto Sans CJK SC Regular" pitchFamily="2"/>
                <a:cs typeface="Times New Roman" panose="02020603050405020304" pitchFamily="18" charset="0"/>
              </a:rPr>
              <a:t> da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#if</a:t>
            </a:r>
            <a:r>
              <a:rPr lang="en-US" sz="22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130929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doppia</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909782" y="1558925"/>
            <a:ext cx="3251200" cy="171311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 1&gt;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#else</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 2&gt;</a:t>
            </a: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endif</a:t>
            </a:r>
            <a:endParaRPr lang="it-IT" sz="2200" b="1" dirty="0">
              <a:latin typeface="Times New Roman" panose="02020603050405020304" pitchFamily="18" charset="0"/>
              <a:ea typeface="Noto Sans CJK SC Regular" pitchFamily="2"/>
              <a:cs typeface="Times New Roman" panose="02020603050405020304" pitchFamily="18" charset="0"/>
            </a:endParaRPr>
          </a:p>
        </p:txBody>
      </p:sp>
      <p:sp>
        <p:nvSpPr>
          <p:cNvPr id="2" name="Rettangolo 1"/>
          <p:cNvSpPr/>
          <p:nvPr/>
        </p:nvSpPr>
        <p:spPr>
          <a:xfrm>
            <a:off x="1295400" y="1114496"/>
            <a:ext cx="1402820" cy="430887"/>
          </a:xfrm>
          <a:prstGeom prst="rect">
            <a:avLst/>
          </a:prstGeom>
        </p:spPr>
        <p:txBody>
          <a:bodyPr wrap="non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SINTASSI</a:t>
            </a:r>
            <a:endParaRPr lang="it-IT" sz="2200" dirty="0"/>
          </a:p>
        </p:txBody>
      </p:sp>
      <p:sp>
        <p:nvSpPr>
          <p:cNvPr id="7" name="CasellaDiTesto 6"/>
          <p:cNvSpPr txBox="1"/>
          <p:nvPr/>
        </p:nvSpPr>
        <p:spPr>
          <a:xfrm>
            <a:off x="4495800" y="1558925"/>
            <a:ext cx="3784600" cy="1713118"/>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Se </a:t>
            </a:r>
            <a:r>
              <a:rPr lang="it-IT" sz="2200" b="1" dirty="0">
                <a:latin typeface="Times New Roman" panose="02020603050405020304" pitchFamily="18" charset="0"/>
                <a:ea typeface="Noto Sans CJK SC Regular" pitchFamily="2"/>
                <a:cs typeface="Times New Roman" panose="02020603050405020304" pitchFamily="18" charset="0"/>
              </a:rPr>
              <a:t>&lt;condizione&gt;</a:t>
            </a:r>
            <a:r>
              <a:rPr lang="it-IT" sz="2200" dirty="0">
                <a:latin typeface="Times New Roman" panose="02020603050405020304" pitchFamily="18" charset="0"/>
                <a:ea typeface="Noto Sans CJK SC Regular" pitchFamily="2"/>
                <a:cs typeface="Times New Roman" panose="02020603050405020304" pitchFamily="18" charset="0"/>
              </a:rPr>
              <a:t> assume un valore diverso da zero allora viene compilato solo </a:t>
            </a:r>
            <a:r>
              <a:rPr lang="it-IT" sz="2200" b="1" dirty="0">
                <a:latin typeface="Times New Roman" panose="02020603050405020304" pitchFamily="18" charset="0"/>
                <a:ea typeface="Noto Sans CJK SC Regular" pitchFamily="2"/>
                <a:cs typeface="Times New Roman" panose="02020603050405020304" pitchFamily="18" charset="0"/>
              </a:rPr>
              <a:t>&lt;testo 1&gt;</a:t>
            </a:r>
            <a:r>
              <a:rPr lang="it-IT" sz="2200" dirty="0">
                <a:latin typeface="Times New Roman" panose="02020603050405020304" pitchFamily="18" charset="0"/>
                <a:ea typeface="Noto Sans CJK SC Regular" pitchFamily="2"/>
                <a:cs typeface="Times New Roman" panose="02020603050405020304" pitchFamily="18" charset="0"/>
              </a:rPr>
              <a:t>. Altrimenti, viene compilato solo </a:t>
            </a:r>
            <a:r>
              <a:rPr lang="it-IT" sz="2200" b="1" dirty="0">
                <a:latin typeface="Times New Roman" panose="02020603050405020304" pitchFamily="18" charset="0"/>
                <a:ea typeface="Noto Sans CJK SC Regular" pitchFamily="2"/>
                <a:cs typeface="Times New Roman" panose="02020603050405020304" pitchFamily="18" charset="0"/>
              </a:rPr>
              <a:t>&lt;testo 2&gt;</a:t>
            </a:r>
            <a:r>
              <a:rPr lang="it-IT" sz="2200" dirty="0">
                <a:latin typeface="Times New Roman" panose="02020603050405020304" pitchFamily="18" charset="0"/>
                <a:ea typeface="Noto Sans CJK SC Regular" pitchFamily="2"/>
                <a:cs typeface="Times New Roman" panose="02020603050405020304" pitchFamily="18" charset="0"/>
              </a:rPr>
              <a:t>.</a:t>
            </a:r>
          </a:p>
        </p:txBody>
      </p:sp>
      <p:sp>
        <p:nvSpPr>
          <p:cNvPr id="8" name="Rettangolo 7"/>
          <p:cNvSpPr/>
          <p:nvPr/>
        </p:nvSpPr>
        <p:spPr>
          <a:xfrm>
            <a:off x="5522120" y="1128038"/>
            <a:ext cx="1945480" cy="430887"/>
          </a:xfrm>
          <a:prstGeom prst="rect">
            <a:avLst/>
          </a:prstGeom>
        </p:spPr>
        <p:txBody>
          <a:bodyPr wrap="squar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SEMANTICA</a:t>
            </a:r>
            <a:endParaRPr lang="it-IT" sz="2200" dirty="0"/>
          </a:p>
        </p:txBody>
      </p:sp>
      <p:sp>
        <p:nvSpPr>
          <p:cNvPr id="9" name="CasellaDiTesto 8"/>
          <p:cNvSpPr txBox="1"/>
          <p:nvPr/>
        </p:nvSpPr>
        <p:spPr>
          <a:xfrm>
            <a:off x="381000" y="3886200"/>
            <a:ext cx="8610600" cy="739774"/>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 1&gt; </a:t>
            </a:r>
            <a:r>
              <a:rPr lang="it-IT" sz="2200" dirty="0">
                <a:latin typeface="Times New Roman" panose="02020603050405020304" pitchFamily="18" charset="0"/>
                <a:ea typeface="Noto Sans CJK SC Regular" pitchFamily="2"/>
                <a:cs typeface="Times New Roman" panose="02020603050405020304" pitchFamily="18" charset="0"/>
              </a:rPr>
              <a:t> </a:t>
            </a:r>
            <a:r>
              <a:rPr lang="en-US" sz="2200" dirty="0">
                <a:latin typeface="Times New Roman" panose="02020603050405020304" pitchFamily="18" charset="0"/>
                <a:ea typeface="Noto Sans CJK SC Regular" pitchFamily="2"/>
                <a:cs typeface="Times New Roman" panose="02020603050405020304" pitchFamily="18" charset="0"/>
              </a:rPr>
              <a:t>e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 2&gt; </a:t>
            </a:r>
            <a:r>
              <a:rPr lang="en-US" sz="2200" dirty="0">
                <a:latin typeface="Times New Roman" panose="02020603050405020304" pitchFamily="18" charset="0"/>
                <a:ea typeface="Noto Sans CJK SC Regular" pitchFamily="2"/>
                <a:cs typeface="Times New Roman" panose="02020603050405020304" pitchFamily="18" charset="0"/>
              </a:rPr>
              <a:t>non </a:t>
            </a:r>
            <a:r>
              <a:rPr lang="en-US" sz="2200" dirty="0" err="1">
                <a:latin typeface="Times New Roman" panose="02020603050405020304" pitchFamily="18" charset="0"/>
                <a:ea typeface="Noto Sans CJK SC Regular" pitchFamily="2"/>
                <a:cs typeface="Times New Roman" panose="02020603050405020304" pitchFamily="18" charset="0"/>
              </a:rPr>
              <a:t>possono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contenere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a:t>
            </a:r>
            <a:r>
              <a:rPr lang="en-US" sz="2200" b="1" dirty="0" err="1">
                <a:latin typeface="Times New Roman" panose="02020603050405020304" pitchFamily="18" charset="0"/>
                <a:ea typeface="Noto Sans CJK SC Regular" pitchFamily="2"/>
                <a:cs typeface="Times New Roman" panose="02020603050405020304" pitchFamily="18" charset="0"/>
              </a:rPr>
              <a:t>elif</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dirty="0">
                <a:latin typeface="Times New Roman" panose="02020603050405020304" pitchFamily="18" charset="0"/>
                <a:ea typeface="Noto Sans CJK SC Regular" pitchFamily="2"/>
                <a:cs typeface="Times New Roman" panose="02020603050405020304" pitchFamily="18" charset="0"/>
              </a:rPr>
              <a:t>o </a:t>
            </a:r>
            <a:r>
              <a:rPr lang="en-US" sz="2200" b="1" dirty="0">
                <a:latin typeface="Times New Roman" panose="02020603050405020304" pitchFamily="18" charset="0"/>
                <a:ea typeface="Noto Sans CJK SC Regular" pitchFamily="2"/>
                <a:cs typeface="Times New Roman" panose="02020603050405020304" pitchFamily="18" charset="0"/>
              </a:rPr>
              <a:t>#else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non </a:t>
            </a:r>
            <a:r>
              <a:rPr lang="en-US" sz="2200" dirty="0" err="1">
                <a:latin typeface="Times New Roman" panose="02020603050405020304" pitchFamily="18" charset="0"/>
                <a:ea typeface="Noto Sans CJK SC Regular" pitchFamily="2"/>
                <a:cs typeface="Times New Roman" panose="02020603050405020304" pitchFamily="18" charset="0"/>
              </a:rPr>
              <a:t>siano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precedute</a:t>
            </a:r>
            <a:r>
              <a:rPr lang="en-US" sz="2200" dirty="0">
                <a:latin typeface="Times New Roman" panose="02020603050405020304" pitchFamily="18" charset="0"/>
                <a:ea typeface="Noto Sans CJK SC Regular" pitchFamily="2"/>
                <a:cs typeface="Times New Roman" panose="02020603050405020304" pitchFamily="18" charset="0"/>
              </a:rPr>
              <a:t> da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#if</a:t>
            </a:r>
            <a:r>
              <a:rPr lang="en-US" sz="22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260413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condizionale</a:t>
            </a:r>
            <a:r>
              <a:rPr lang="en-US" altLang="it-IT" sz="3300" dirty="0">
                <a:solidFill>
                  <a:srgbClr val="3380E6"/>
                </a:solidFill>
                <a:latin typeface="Arial" panose="020B0604020202020204" pitchFamily="34" charset="0"/>
              </a:rPr>
              <a:t> a </a:t>
            </a:r>
            <a:r>
              <a:rPr lang="en-US" altLang="it-IT" sz="3300" dirty="0" err="1">
                <a:solidFill>
                  <a:srgbClr val="3380E6"/>
                </a:solidFill>
                <a:latin typeface="Arial" panose="020B0604020202020204" pitchFamily="34" charset="0"/>
              </a:rPr>
              <a:t>più</a:t>
            </a:r>
            <a:r>
              <a:rPr lang="en-US" altLang="it-IT" sz="3300" dirty="0">
                <a:solidFill>
                  <a:srgbClr val="3380E6"/>
                </a:solidFill>
                <a:latin typeface="Arial" panose="020B0604020202020204" pitchFamily="34" charset="0"/>
              </a:rPr>
              <a:t> rami</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914400" y="1335953"/>
            <a:ext cx="3251200" cy="3335357"/>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 1&gt;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 1&gt;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elif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 2&gt;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 2&gt;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elif</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&lt;condizione N&gt;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 &lt;testo N&gt;</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#else </a:t>
            </a: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&lt;testo&gt;</a:t>
            </a: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a:t>
            </a:r>
            <a:r>
              <a:rPr lang="it-IT" sz="2200" b="1" dirty="0" err="1">
                <a:solidFill>
                  <a:srgbClr val="3380E6"/>
                </a:solidFill>
                <a:latin typeface="Times New Roman" panose="02020603050405020304" pitchFamily="18" charset="0"/>
                <a:ea typeface="Noto Sans CJK SC Regular" pitchFamily="2"/>
                <a:cs typeface="Times New Roman" panose="02020603050405020304" pitchFamily="18" charset="0"/>
              </a:rPr>
              <a:t>endif</a:t>
            </a:r>
            <a:endParaRPr lang="it-IT" sz="2200" b="1" dirty="0">
              <a:latin typeface="Times New Roman" panose="02020603050405020304" pitchFamily="18" charset="0"/>
              <a:ea typeface="Noto Sans CJK SC Regular" pitchFamily="2"/>
              <a:cs typeface="Times New Roman" panose="02020603050405020304" pitchFamily="18" charset="0"/>
            </a:endParaRPr>
          </a:p>
        </p:txBody>
      </p:sp>
      <p:sp>
        <p:nvSpPr>
          <p:cNvPr id="2" name="Rettangolo 1"/>
          <p:cNvSpPr/>
          <p:nvPr/>
        </p:nvSpPr>
        <p:spPr>
          <a:xfrm>
            <a:off x="1295400" y="879903"/>
            <a:ext cx="1402820" cy="430887"/>
          </a:xfrm>
          <a:prstGeom prst="rect">
            <a:avLst/>
          </a:prstGeom>
        </p:spPr>
        <p:txBody>
          <a:bodyPr wrap="non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SINTASSI</a:t>
            </a:r>
            <a:endParaRPr lang="it-IT" sz="2200" dirty="0"/>
          </a:p>
        </p:txBody>
      </p:sp>
      <p:sp>
        <p:nvSpPr>
          <p:cNvPr id="7" name="CasellaDiTesto 6"/>
          <p:cNvSpPr txBox="1"/>
          <p:nvPr/>
        </p:nvSpPr>
        <p:spPr>
          <a:xfrm>
            <a:off x="4495800" y="1310790"/>
            <a:ext cx="4267200" cy="3659805"/>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Vengono valutate in ordine le condizioni </a:t>
            </a:r>
            <a:r>
              <a:rPr lang="it-IT" sz="2200" b="1" dirty="0">
                <a:latin typeface="Times New Roman" panose="02020603050405020304" pitchFamily="18" charset="0"/>
                <a:ea typeface="Noto Sans CJK SC Regular" pitchFamily="2"/>
                <a:cs typeface="Times New Roman" panose="02020603050405020304" pitchFamily="18" charset="0"/>
              </a:rPr>
              <a:t>&lt;condizione 1&gt;</a:t>
            </a:r>
            <a:r>
              <a:rPr lang="it-IT" sz="2200" dirty="0">
                <a:latin typeface="Times New Roman" panose="02020603050405020304" pitchFamily="18" charset="0"/>
                <a:ea typeface="Noto Sans CJK SC Regular" pitchFamily="2"/>
                <a:cs typeface="Times New Roman" panose="02020603050405020304" pitchFamily="18" charset="0"/>
              </a:rPr>
              <a:t> .. </a:t>
            </a:r>
            <a:r>
              <a:rPr lang="it-IT" sz="2200" b="1" dirty="0">
                <a:latin typeface="Times New Roman" panose="02020603050405020304" pitchFamily="18" charset="0"/>
                <a:ea typeface="Noto Sans CJK SC Regular" pitchFamily="2"/>
                <a:cs typeface="Times New Roman" panose="02020603050405020304" pitchFamily="18" charset="0"/>
              </a:rPr>
              <a:t>&lt;condizione N&gt;</a:t>
            </a:r>
            <a:r>
              <a:rPr lang="it-IT" sz="2200" dirty="0">
                <a:latin typeface="Times New Roman" panose="02020603050405020304" pitchFamily="18" charset="0"/>
                <a:ea typeface="Noto Sans CJK SC Regular" pitchFamily="2"/>
                <a:cs typeface="Times New Roman" panose="02020603050405020304" pitchFamily="18" charset="0"/>
              </a:rPr>
              <a:t> fino a quando la condizione correntemente esaminata assume un valore diverso da 0. In questo caso, viene compilato solo il testo associato alla corrispondente direttiva. Se invece tutte le condizioni assumono valore zero allora viene compilato solo il testo, associato alla direttiva </a:t>
            </a:r>
            <a:r>
              <a:rPr lang="it-IT" sz="2200" b="1" dirty="0">
                <a:latin typeface="Times New Roman" panose="02020603050405020304" pitchFamily="18" charset="0"/>
                <a:ea typeface="Noto Sans CJK SC Regular" pitchFamily="2"/>
                <a:cs typeface="Times New Roman" panose="02020603050405020304" pitchFamily="18" charset="0"/>
              </a:rPr>
              <a:t>#else</a:t>
            </a:r>
            <a:r>
              <a:rPr lang="it-IT" sz="2200" dirty="0">
                <a:latin typeface="Times New Roman" panose="02020603050405020304" pitchFamily="18" charset="0"/>
                <a:ea typeface="Noto Sans CJK SC Regular" pitchFamily="2"/>
                <a:cs typeface="Times New Roman" panose="02020603050405020304" pitchFamily="18" charset="0"/>
              </a:rPr>
              <a:t>.</a:t>
            </a:r>
          </a:p>
        </p:txBody>
      </p:sp>
      <p:sp>
        <p:nvSpPr>
          <p:cNvPr id="8" name="Rettangolo 7"/>
          <p:cNvSpPr/>
          <p:nvPr/>
        </p:nvSpPr>
        <p:spPr>
          <a:xfrm>
            <a:off x="5656660" y="884832"/>
            <a:ext cx="1945480" cy="430887"/>
          </a:xfrm>
          <a:prstGeom prst="rect">
            <a:avLst/>
          </a:prstGeom>
        </p:spPr>
        <p:txBody>
          <a:bodyPr wrap="square">
            <a:spAutoFit/>
          </a:bodyPr>
          <a:lstStyle/>
          <a:p>
            <a:r>
              <a:rPr lang="it-IT" sz="2200" dirty="0">
                <a:latin typeface="Times New Roman" panose="02020603050405020304" pitchFamily="18" charset="0"/>
                <a:ea typeface="Noto Sans CJK SC Regular" pitchFamily="2"/>
                <a:cs typeface="Times New Roman" panose="02020603050405020304" pitchFamily="18" charset="0"/>
              </a:rPr>
              <a:t>SEMANTICA</a:t>
            </a:r>
            <a:endParaRPr lang="it-IT" sz="2200" dirty="0"/>
          </a:p>
        </p:txBody>
      </p:sp>
      <p:sp>
        <p:nvSpPr>
          <p:cNvPr id="9" name="CasellaDiTesto 8"/>
          <p:cNvSpPr txBox="1"/>
          <p:nvPr/>
        </p:nvSpPr>
        <p:spPr>
          <a:xfrm>
            <a:off x="337127" y="5207998"/>
            <a:ext cx="8610600" cy="1064222"/>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en-US" sz="2200" dirty="0">
                <a:latin typeface="Times New Roman" panose="02020603050405020304" pitchFamily="18" charset="0"/>
                <a:ea typeface="Noto Sans CJK SC Regular" pitchFamily="2"/>
                <a:cs typeface="Times New Roman" panose="02020603050405020304" pitchFamily="18" charset="0"/>
              </a:rPr>
              <a:t> La parte </a:t>
            </a:r>
            <a:r>
              <a:rPr lang="en-US" sz="2200" b="1" dirty="0">
                <a:latin typeface="Times New Roman" panose="02020603050405020304" pitchFamily="18" charset="0"/>
                <a:ea typeface="Noto Sans CJK SC Regular" pitchFamily="2"/>
                <a:cs typeface="Times New Roman" panose="02020603050405020304" pitchFamily="18" charset="0"/>
              </a:rPr>
              <a:t>else</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dirty="0" err="1">
                <a:latin typeface="Times New Roman" panose="02020603050405020304" pitchFamily="18" charset="0"/>
                <a:ea typeface="Noto Sans CJK SC Regular" pitchFamily="2"/>
                <a:cs typeface="Times New Roman" panose="02020603050405020304" pitchFamily="18" charset="0"/>
              </a:rPr>
              <a:t>opzionale</a:t>
            </a:r>
            <a:r>
              <a:rPr lang="en-US" sz="22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 1&gt; </a:t>
            </a:r>
            <a:r>
              <a:rPr lang="it-IT" sz="2200" dirty="0">
                <a:latin typeface="Times New Roman" panose="02020603050405020304" pitchFamily="18" charset="0"/>
                <a:ea typeface="Noto Sans CJK SC Regular" pitchFamily="2"/>
                <a:cs typeface="Times New Roman" panose="02020603050405020304" pitchFamily="18" charset="0"/>
              </a:rPr>
              <a:t> </a:t>
            </a:r>
            <a:r>
              <a:rPr lang="en-US" sz="2200" dirty="0">
                <a:latin typeface="Times New Roman" panose="02020603050405020304" pitchFamily="18" charset="0"/>
                <a:ea typeface="Noto Sans CJK SC Regular" pitchFamily="2"/>
                <a:cs typeface="Times New Roman" panose="02020603050405020304" pitchFamily="18" charset="0"/>
              </a:rPr>
              <a:t>…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 N&gt; </a:t>
            </a:r>
            <a:r>
              <a:rPr lang="en-US" sz="2200" dirty="0">
                <a:latin typeface="Times New Roman" panose="02020603050405020304" pitchFamily="18" charset="0"/>
                <a:ea typeface="Noto Sans CJK SC Regular" pitchFamily="2"/>
                <a:cs typeface="Times New Roman" panose="02020603050405020304" pitchFamily="18" charset="0"/>
              </a:rPr>
              <a:t>e </a:t>
            </a:r>
            <a:r>
              <a:rPr lang="it-IT" sz="2200" b="1" dirty="0">
                <a:solidFill>
                  <a:srgbClr val="3380E6"/>
                </a:solidFill>
                <a:latin typeface="Times New Roman" panose="02020603050405020304" pitchFamily="18" charset="0"/>
                <a:ea typeface="Noto Sans CJK SC Regular" pitchFamily="2"/>
                <a:cs typeface="Times New Roman" panose="02020603050405020304" pitchFamily="18" charset="0"/>
              </a:rPr>
              <a:t>&lt;testo&gt;</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onn</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possono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contenere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a:t>
            </a:r>
            <a:r>
              <a:rPr lang="en-US" sz="2200" b="1" dirty="0" err="1">
                <a:latin typeface="Times New Roman" panose="02020603050405020304" pitchFamily="18" charset="0"/>
                <a:ea typeface="Noto Sans CJK SC Regular" pitchFamily="2"/>
                <a:cs typeface="Times New Roman" panose="02020603050405020304" pitchFamily="18" charset="0"/>
              </a:rPr>
              <a:t>elif</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dirty="0">
                <a:latin typeface="Times New Roman" panose="02020603050405020304" pitchFamily="18" charset="0"/>
                <a:ea typeface="Noto Sans CJK SC Regular" pitchFamily="2"/>
                <a:cs typeface="Times New Roman" panose="02020603050405020304" pitchFamily="18" charset="0"/>
              </a:rPr>
              <a:t>o </a:t>
            </a:r>
            <a:r>
              <a:rPr lang="en-US" sz="2200" b="1" dirty="0">
                <a:latin typeface="Times New Roman" panose="02020603050405020304" pitchFamily="18" charset="0"/>
                <a:ea typeface="Noto Sans CJK SC Regular" pitchFamily="2"/>
                <a:cs typeface="Times New Roman" panose="02020603050405020304" pitchFamily="18" charset="0"/>
              </a:rPr>
              <a:t>#else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non </a:t>
            </a:r>
            <a:r>
              <a:rPr lang="en-US" sz="2200" dirty="0" err="1">
                <a:latin typeface="Times New Roman" panose="02020603050405020304" pitchFamily="18" charset="0"/>
                <a:ea typeface="Noto Sans CJK SC Regular" pitchFamily="2"/>
                <a:cs typeface="Times New Roman" panose="02020603050405020304" pitchFamily="18" charset="0"/>
              </a:rPr>
              <a:t>siano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precedute</a:t>
            </a:r>
            <a:r>
              <a:rPr lang="en-US" sz="2200" dirty="0">
                <a:latin typeface="Times New Roman" panose="02020603050405020304" pitchFamily="18" charset="0"/>
                <a:ea typeface="Noto Sans CJK SC Regular" pitchFamily="2"/>
                <a:cs typeface="Times New Roman" panose="02020603050405020304" pitchFamily="18" charset="0"/>
              </a:rPr>
              <a:t> da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direttiva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#if</a:t>
            </a:r>
            <a:r>
              <a:rPr lang="en-US" sz="22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154775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codice</a:t>
            </a:r>
            <a:r>
              <a:rPr lang="en-US" altLang="it-IT" sz="3300" dirty="0">
                <a:solidFill>
                  <a:srgbClr val="3380E6"/>
                </a:solidFill>
                <a:latin typeface="Arial" panose="020B0604020202020204" pitchFamily="34" charset="0"/>
              </a:rPr>
              <a:t> di debugging</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7109" y="777875"/>
            <a:ext cx="8610600" cy="203756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La compilazione condizionale si usa talvolta come aiuto per il </a:t>
            </a:r>
            <a:r>
              <a:rPr lang="it-IT" sz="2200" dirty="0" err="1">
                <a:latin typeface="Times New Roman" panose="02020603050405020304" pitchFamily="18" charset="0"/>
                <a:ea typeface="Noto Sans CJK SC Regular" pitchFamily="2"/>
                <a:cs typeface="Times New Roman" panose="02020603050405020304" pitchFamily="18" charset="0"/>
              </a:rPr>
              <a:t>debugging</a:t>
            </a: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Ad esempio, è possibile utilizzare istruzioni </a:t>
            </a:r>
            <a:r>
              <a:rPr lang="it-IT" sz="2200" b="1" dirty="0" err="1">
                <a:latin typeface="Times New Roman" panose="02020603050405020304" pitchFamily="18" charset="0"/>
                <a:ea typeface="Noto Sans CJK SC Regular" pitchFamily="2"/>
                <a:cs typeface="Times New Roman" panose="02020603050405020304" pitchFamily="18" charset="0"/>
              </a:rPr>
              <a:t>printf</a:t>
            </a:r>
            <a:r>
              <a:rPr lang="it-IT" sz="2200" dirty="0">
                <a:latin typeface="Times New Roman" panose="02020603050405020304" pitchFamily="18" charset="0"/>
                <a:ea typeface="Noto Sans CJK SC Regular" pitchFamily="2"/>
                <a:cs typeface="Times New Roman" panose="02020603050405020304" pitchFamily="18" charset="0"/>
              </a:rPr>
              <a:t> per stampare valori delle variabili. Queste istruzioni </a:t>
            </a:r>
            <a:r>
              <a:rPr lang="it-IT" sz="2200" b="1" dirty="0" err="1">
                <a:latin typeface="Times New Roman" panose="02020603050405020304" pitchFamily="18" charset="0"/>
                <a:ea typeface="Noto Sans CJK SC Regular" pitchFamily="2"/>
                <a:cs typeface="Times New Roman" panose="02020603050405020304" pitchFamily="18" charset="0"/>
              </a:rPr>
              <a:t>printf</a:t>
            </a:r>
            <a:r>
              <a:rPr lang="it-IT" sz="2200" dirty="0">
                <a:latin typeface="Times New Roman" panose="02020603050405020304" pitchFamily="18" charset="0"/>
                <a:ea typeface="Noto Sans CJK SC Regular" pitchFamily="2"/>
                <a:cs typeface="Times New Roman" panose="02020603050405020304" pitchFamily="18" charset="0"/>
              </a:rPr>
              <a:t> possono essere racchiuse in direttive condizionali per il preprocessore. </a:t>
            </a:r>
          </a:p>
          <a:p>
            <a:pPr>
              <a:spcBef>
                <a:spcPts val="0"/>
              </a:spcBef>
              <a:spcAft>
                <a:spcPts val="0"/>
              </a:spcAft>
              <a:defRPr/>
            </a:pPr>
            <a:endParaRPr lang="it-IT" sz="2200" b="1"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a:latin typeface="Times New Roman" panose="02020603050405020304" pitchFamily="18" charset="0"/>
                <a:ea typeface="Noto Sans CJK SC Regular" pitchFamily="2"/>
                <a:cs typeface="Times New Roman" panose="02020603050405020304" pitchFamily="18" charset="0"/>
              </a:rPr>
              <a:t>Esempio: </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669605"/>
            <a:ext cx="3995484" cy="1542621"/>
          </a:xfrm>
          <a:prstGeom prst="rect">
            <a:avLst/>
          </a:prstGeom>
        </p:spPr>
      </p:pic>
      <p:sp>
        <p:nvSpPr>
          <p:cNvPr id="7" name="CasellaDiTesto 6"/>
          <p:cNvSpPr txBox="1"/>
          <p:nvPr/>
        </p:nvSpPr>
        <p:spPr>
          <a:xfrm>
            <a:off x="367145" y="4648200"/>
            <a:ext cx="8610600" cy="1388670"/>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Visto che DEBUG è diverso da 0, la linea del </a:t>
            </a:r>
            <a:r>
              <a:rPr lang="it-IT" sz="2200" dirty="0" err="1">
                <a:latin typeface="Times New Roman" panose="02020603050405020304" pitchFamily="18" charset="0"/>
                <a:ea typeface="Noto Sans CJK SC Regular" pitchFamily="2"/>
                <a:cs typeface="Times New Roman" panose="02020603050405020304" pitchFamily="18" charset="0"/>
              </a:rPr>
              <a:t>printf</a:t>
            </a:r>
            <a:r>
              <a:rPr lang="it-IT" sz="2200" dirty="0">
                <a:latin typeface="Times New Roman" panose="02020603050405020304" pitchFamily="18" charset="0"/>
                <a:ea typeface="Noto Sans CJK SC Regular" pitchFamily="2"/>
                <a:cs typeface="Times New Roman" panose="02020603050405020304" pitchFamily="18" charset="0"/>
              </a:rPr>
              <a:t> viene compilata ed aiuta nel </a:t>
            </a:r>
            <a:r>
              <a:rPr lang="it-IT" sz="2200" dirty="0" err="1">
                <a:latin typeface="Times New Roman" panose="02020603050405020304" pitchFamily="18" charset="0"/>
                <a:ea typeface="Noto Sans CJK SC Regular" pitchFamily="2"/>
                <a:cs typeface="Times New Roman" panose="02020603050405020304" pitchFamily="18" charset="0"/>
              </a:rPr>
              <a:t>debug</a:t>
            </a:r>
            <a:r>
              <a:rPr lang="it-IT" sz="2200" dirty="0">
                <a:latin typeface="Times New Roman" panose="02020603050405020304" pitchFamily="18" charset="0"/>
                <a:ea typeface="Noto Sans CJK SC Regular" pitchFamily="2"/>
                <a:cs typeface="Times New Roman" panose="02020603050405020304" pitchFamily="18" charset="0"/>
              </a:rPr>
              <a:t> del programma. Una volta terminata la fase di test del programma, si sostituisce 1 con 0 nella definizione di DEBUG in modo che le istruzioni </a:t>
            </a:r>
            <a:r>
              <a:rPr lang="it-IT" sz="2200" dirty="0" err="1">
                <a:latin typeface="Times New Roman" panose="02020603050405020304" pitchFamily="18" charset="0"/>
                <a:ea typeface="Noto Sans CJK SC Regular" pitchFamily="2"/>
                <a:cs typeface="Times New Roman" panose="02020603050405020304" pitchFamily="18" charset="0"/>
              </a:rPr>
              <a:t>printf</a:t>
            </a:r>
            <a:r>
              <a:rPr lang="it-IT" sz="2200" dirty="0">
                <a:latin typeface="Times New Roman" panose="02020603050405020304" pitchFamily="18" charset="0"/>
                <a:ea typeface="Noto Sans CJK SC Regular" pitchFamily="2"/>
                <a:cs typeface="Times New Roman" panose="02020603050405020304" pitchFamily="18" charset="0"/>
              </a:rPr>
              <a:t> per il </a:t>
            </a:r>
            <a:r>
              <a:rPr lang="it-IT" sz="2200" dirty="0" err="1">
                <a:latin typeface="Times New Roman" panose="02020603050405020304" pitchFamily="18" charset="0"/>
                <a:ea typeface="Noto Sans CJK SC Regular" pitchFamily="2"/>
                <a:cs typeface="Times New Roman" panose="02020603050405020304" pitchFamily="18" charset="0"/>
              </a:rPr>
              <a:t>debug</a:t>
            </a:r>
            <a:r>
              <a:rPr lang="it-IT" sz="2200" dirty="0">
                <a:latin typeface="Times New Roman" panose="02020603050405020304" pitchFamily="18" charset="0"/>
                <a:ea typeface="Noto Sans CJK SC Regular" pitchFamily="2"/>
                <a:cs typeface="Times New Roman" panose="02020603050405020304" pitchFamily="18" charset="0"/>
              </a:rPr>
              <a:t> non vengano più compilate.</a:t>
            </a:r>
          </a:p>
        </p:txBody>
      </p:sp>
    </p:spTree>
    <p:extLst>
      <p:ext uri="{BB962C8B-B14F-4D97-AF65-F5344CB8AC3E}">
        <p14:creationId xmlns:p14="http://schemas.microsoft.com/office/powerpoint/2010/main" val="39703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inclusione</a:t>
            </a:r>
            <a:r>
              <a:rPr lang="en-US" altLang="it-IT" sz="3300" dirty="0">
                <a:solidFill>
                  <a:srgbClr val="3380E6"/>
                </a:solidFill>
                <a:latin typeface="Arial" panose="020B0604020202020204" pitchFamily="34" charset="0"/>
              </a:rPr>
              <a:t> di file header</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87927" y="1026814"/>
            <a:ext cx="8610600" cy="1152516"/>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Per assicurarsi che il contenuto di un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venga incluso una sola volta, possiamo racchiudere tale contenuto all’interno di una direttiva condizionale come la seguente: </a:t>
            </a:r>
          </a:p>
        </p:txBody>
      </p:sp>
      <p:sp>
        <p:nvSpPr>
          <p:cNvPr id="7" name="CasellaDiTesto 6"/>
          <p:cNvSpPr txBox="1"/>
          <p:nvPr/>
        </p:nvSpPr>
        <p:spPr>
          <a:xfrm>
            <a:off x="367145" y="4648200"/>
            <a:ext cx="8610600" cy="1506395"/>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Come identificatore nella #</a:t>
            </a:r>
            <a:r>
              <a:rPr lang="it-IT" sz="2400"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conviene utilizzare il nome del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(dove tutte le lettere sono convertite in maiuscolo) per garantire che la costante simbolica sia definita solo nello specifico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a:t>
            </a:r>
          </a:p>
        </p:txBody>
      </p:sp>
      <p:pic>
        <p:nvPicPr>
          <p:cNvPr id="3" name="Immagine 2"/>
          <p:cNvPicPr>
            <a:picLocks noChangeAspect="1"/>
          </p:cNvPicPr>
          <p:nvPr/>
        </p:nvPicPr>
        <p:blipFill>
          <a:blip r:embed="rId3"/>
          <a:stretch>
            <a:fillRect/>
          </a:stretch>
        </p:blipFill>
        <p:spPr>
          <a:xfrm>
            <a:off x="1638300" y="2428875"/>
            <a:ext cx="5867400" cy="2000250"/>
          </a:xfrm>
          <a:prstGeom prst="rect">
            <a:avLst/>
          </a:prstGeom>
        </p:spPr>
      </p:pic>
    </p:spTree>
    <p:extLst>
      <p:ext uri="{BB962C8B-B14F-4D97-AF65-F5344CB8AC3E}">
        <p14:creationId xmlns:p14="http://schemas.microsoft.com/office/powerpoint/2010/main" val="416955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Typedef</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87927" y="1026814"/>
            <a:ext cx="8610600" cy="798637"/>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La parola chiave </a:t>
            </a:r>
            <a:r>
              <a:rPr lang="it-IT" sz="2400" b="1" dirty="0" err="1">
                <a:latin typeface="Times New Roman" panose="02020603050405020304" pitchFamily="18" charset="0"/>
                <a:ea typeface="Noto Sans CJK SC Regular" pitchFamily="2"/>
                <a:cs typeface="Times New Roman" panose="02020603050405020304" pitchFamily="18" charset="0"/>
              </a:rPr>
              <a:t>typedef</a:t>
            </a:r>
            <a:r>
              <a:rPr lang="it-IT" sz="2400" dirty="0">
                <a:latin typeface="Times New Roman" panose="02020603050405020304" pitchFamily="18" charset="0"/>
                <a:ea typeface="Noto Sans CJK SC Regular" pitchFamily="2"/>
                <a:cs typeface="Times New Roman" panose="02020603050405020304" pitchFamily="18" charset="0"/>
              </a:rPr>
              <a:t> fornisce un meccanismo per creare sinonimi (o alias) per tipi di dati precedentemente definiti. </a:t>
            </a:r>
          </a:p>
        </p:txBody>
      </p:sp>
      <p:sp>
        <p:nvSpPr>
          <p:cNvPr id="7" name="CasellaDiTesto 6"/>
          <p:cNvSpPr txBox="1"/>
          <p:nvPr/>
        </p:nvSpPr>
        <p:spPr>
          <a:xfrm>
            <a:off x="387927" y="1908732"/>
            <a:ext cx="8610600" cy="1152516"/>
          </a:xfrm>
          <a:prstGeom prst="rect">
            <a:avLst/>
          </a:prstGeom>
          <a:noFill/>
          <a:ln>
            <a:noFill/>
          </a:ln>
        </p:spPr>
        <p:txBody>
          <a:bodyPr wrap="square" lIns="90000" tIns="45000" rIns="90000" bIns="45000" compatLnSpc="0">
            <a:spAutoFit/>
          </a:bodyPr>
          <a:lstStyle/>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Ad i tipi </a:t>
            </a:r>
            <a:r>
              <a:rPr lang="it-IT" sz="2400" dirty="0" err="1">
                <a:latin typeface="Times New Roman" panose="02020603050405020304" pitchFamily="18" charset="0"/>
                <a:ea typeface="Noto Sans CJK SC Regular" pitchFamily="2"/>
                <a:cs typeface="Times New Roman" panose="02020603050405020304" pitchFamily="18" charset="0"/>
              </a:rPr>
              <a:t>struct</a:t>
            </a:r>
            <a:r>
              <a:rPr lang="it-IT" sz="2400" dirty="0">
                <a:latin typeface="Times New Roman" panose="02020603050405020304" pitchFamily="18" charset="0"/>
                <a:ea typeface="Noto Sans CJK SC Regular" pitchFamily="2"/>
                <a:cs typeface="Times New Roman" panose="02020603050405020304" pitchFamily="18" charset="0"/>
              </a:rPr>
              <a:t> sono spesso associati nomi di tipo più brevi tramite una </a:t>
            </a:r>
            <a:r>
              <a:rPr lang="it-IT" sz="2400" b="1" dirty="0" err="1">
                <a:latin typeface="Times New Roman" panose="02020603050405020304" pitchFamily="18" charset="0"/>
                <a:ea typeface="Noto Sans CJK SC Regular" pitchFamily="2"/>
                <a:cs typeface="Times New Roman" panose="02020603050405020304" pitchFamily="18" charset="0"/>
              </a:rPr>
              <a:t>typedef</a:t>
            </a:r>
            <a:r>
              <a:rPr lang="it-IT"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     </a:t>
            </a:r>
            <a:r>
              <a:rPr lang="it-IT" sz="2400" b="1" dirty="0">
                <a:latin typeface="Times New Roman" panose="02020603050405020304" pitchFamily="18" charset="0"/>
                <a:ea typeface="Noto Sans CJK SC Regular" pitchFamily="2"/>
                <a:cs typeface="Times New Roman" panose="02020603050405020304" pitchFamily="18" charset="0"/>
              </a:rPr>
              <a:t>Esempio:</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5873023" cy="3126964"/>
          </a:xfrm>
          <a:prstGeom prst="rect">
            <a:avLst/>
          </a:prstGeom>
        </p:spPr>
      </p:pic>
    </p:spTree>
    <p:extLst>
      <p:ext uri="{BB962C8B-B14F-4D97-AF65-F5344CB8AC3E}">
        <p14:creationId xmlns:p14="http://schemas.microsoft.com/office/powerpoint/2010/main" val="389956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2327" y="152400"/>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Typedef</a:t>
            </a:r>
            <a:r>
              <a:rPr lang="en-US" altLang="it-IT" sz="3300" dirty="0">
                <a:solidFill>
                  <a:srgbClr val="3380E6"/>
                </a:solidFill>
                <a:latin typeface="Arial" panose="020B0604020202020204" pitchFamily="34" charset="0"/>
              </a:rPr>
              <a:t> per tipi </a:t>
            </a:r>
            <a:r>
              <a:rPr lang="en-US" altLang="it-IT" sz="3300" dirty="0" err="1">
                <a:solidFill>
                  <a:srgbClr val="3380E6"/>
                </a:solidFill>
                <a:latin typeface="Arial" panose="020B0604020202020204" pitchFamily="34" charset="0"/>
              </a:rPr>
              <a:t>predefiniti</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87927" y="1026814"/>
            <a:ext cx="8610600" cy="2921910"/>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Spesso si usa </a:t>
            </a:r>
            <a:r>
              <a:rPr lang="it-IT" sz="2400" b="1" dirty="0" err="1">
                <a:latin typeface="Times New Roman" panose="02020603050405020304" pitchFamily="18" charset="0"/>
                <a:ea typeface="Noto Sans CJK SC Regular" pitchFamily="2"/>
                <a:cs typeface="Times New Roman" panose="02020603050405020304" pitchFamily="18" charset="0"/>
              </a:rPr>
              <a:t>typedef</a:t>
            </a:r>
            <a:r>
              <a:rPr lang="it-IT" sz="2400" dirty="0">
                <a:latin typeface="Times New Roman" panose="02020603050405020304" pitchFamily="18" charset="0"/>
                <a:ea typeface="Noto Sans CJK SC Regular" pitchFamily="2"/>
                <a:cs typeface="Times New Roman" panose="02020603050405020304" pitchFamily="18" charset="0"/>
              </a:rPr>
              <a:t> per creare sinonimi di tipi primitivi. Ad esempio, un programma che richiede interi di quattro byte può usare il tipo </a:t>
            </a:r>
            <a:r>
              <a:rPr lang="it-IT" sz="2400" b="1" dirty="0" err="1">
                <a:latin typeface="Times New Roman" panose="02020603050405020304" pitchFamily="18" charset="0"/>
                <a:ea typeface="Noto Sans CJK SC Regular" pitchFamily="2"/>
                <a:cs typeface="Times New Roman" panose="02020603050405020304" pitchFamily="18" charset="0"/>
              </a:rPr>
              <a:t>int</a:t>
            </a:r>
            <a:r>
              <a:rPr lang="it-IT" sz="2400" dirty="0">
                <a:latin typeface="Times New Roman" panose="02020603050405020304" pitchFamily="18" charset="0"/>
                <a:ea typeface="Noto Sans CJK SC Regular" pitchFamily="2"/>
                <a:cs typeface="Times New Roman" panose="02020603050405020304" pitchFamily="18" charset="0"/>
              </a:rPr>
              <a:t> su un sistema e il tipo </a:t>
            </a:r>
            <a:r>
              <a:rPr lang="it-IT" sz="2400" b="1" dirty="0">
                <a:latin typeface="Times New Roman" panose="02020603050405020304" pitchFamily="18" charset="0"/>
                <a:ea typeface="Noto Sans CJK SC Regular" pitchFamily="2"/>
                <a:cs typeface="Times New Roman" panose="02020603050405020304" pitchFamily="18" charset="0"/>
              </a:rPr>
              <a:t>long</a:t>
            </a:r>
            <a:r>
              <a:rPr lang="it-IT" sz="2400" dirty="0">
                <a:latin typeface="Times New Roman" panose="02020603050405020304" pitchFamily="18" charset="0"/>
                <a:ea typeface="Noto Sans CJK SC Regular" pitchFamily="2"/>
                <a:cs typeface="Times New Roman" panose="02020603050405020304" pitchFamily="18" charset="0"/>
              </a:rPr>
              <a:t> su un altro. I programmi progettati per la portabilità usano spesso </a:t>
            </a:r>
            <a:r>
              <a:rPr lang="it-IT" sz="2400" b="1" dirty="0" err="1">
                <a:latin typeface="Times New Roman" panose="02020603050405020304" pitchFamily="18" charset="0"/>
                <a:ea typeface="Noto Sans CJK SC Regular" pitchFamily="2"/>
                <a:cs typeface="Times New Roman" panose="02020603050405020304" pitchFamily="18" charset="0"/>
              </a:rPr>
              <a:t>typedef</a:t>
            </a:r>
            <a:r>
              <a:rPr lang="it-IT" sz="2400" dirty="0">
                <a:latin typeface="Times New Roman" panose="02020603050405020304" pitchFamily="18" charset="0"/>
                <a:ea typeface="Noto Sans CJK SC Regular" pitchFamily="2"/>
                <a:cs typeface="Times New Roman" panose="02020603050405020304" pitchFamily="18" charset="0"/>
              </a:rPr>
              <a:t> per creare un alias per interi di quattro byte, ad esempio </a:t>
            </a:r>
            <a:r>
              <a:rPr lang="it-IT" sz="2400" b="1" dirty="0" err="1">
                <a:latin typeface="Times New Roman" panose="02020603050405020304" pitchFamily="18" charset="0"/>
                <a:ea typeface="Noto Sans CJK SC Regular" pitchFamily="2"/>
                <a:cs typeface="Times New Roman" panose="02020603050405020304" pitchFamily="18" charset="0"/>
              </a:rPr>
              <a:t>Integer</a:t>
            </a:r>
            <a:r>
              <a:rPr lang="it-IT" sz="2400" dirty="0">
                <a:latin typeface="Times New Roman" panose="02020603050405020304" pitchFamily="18" charset="0"/>
                <a:ea typeface="Noto Sans CJK SC Regular" pitchFamily="2"/>
                <a:cs typeface="Times New Roman" panose="02020603050405020304" pitchFamily="18" charset="0"/>
              </a:rPr>
              <a:t>. Il tipo effettivo associato ad </a:t>
            </a:r>
            <a:r>
              <a:rPr lang="it-IT" sz="2400" b="1" dirty="0" err="1">
                <a:latin typeface="Times New Roman" panose="02020603050405020304" pitchFamily="18" charset="0"/>
                <a:ea typeface="Noto Sans CJK SC Regular" pitchFamily="2"/>
                <a:cs typeface="Times New Roman" panose="02020603050405020304" pitchFamily="18" charset="0"/>
              </a:rPr>
              <a:t>Integer</a:t>
            </a:r>
            <a:r>
              <a:rPr lang="it-IT" sz="2400" dirty="0">
                <a:latin typeface="Times New Roman" panose="02020603050405020304" pitchFamily="18" charset="0"/>
                <a:ea typeface="Noto Sans CJK SC Regular" pitchFamily="2"/>
                <a:cs typeface="Times New Roman" panose="02020603050405020304" pitchFamily="18" charset="0"/>
              </a:rPr>
              <a:t> deve essere cambiato in un solo punto (la corrispondente </a:t>
            </a:r>
            <a:r>
              <a:rPr lang="it-IT" sz="2400" b="1" dirty="0" err="1">
                <a:latin typeface="Times New Roman" panose="02020603050405020304" pitchFamily="18" charset="0"/>
                <a:ea typeface="Noto Sans CJK SC Regular" pitchFamily="2"/>
                <a:cs typeface="Times New Roman" panose="02020603050405020304" pitchFamily="18" charset="0"/>
              </a:rPr>
              <a:t>typedef</a:t>
            </a:r>
            <a:r>
              <a:rPr lang="it-IT" sz="2400" dirty="0">
                <a:latin typeface="Times New Roman" panose="02020603050405020304" pitchFamily="18" charset="0"/>
                <a:ea typeface="Noto Sans CJK SC Regular" pitchFamily="2"/>
                <a:cs typeface="Times New Roman" panose="02020603050405020304" pitchFamily="18" charset="0"/>
              </a:rPr>
              <a:t>) per consentire il corretto funzionamento del programma su entrambi i sistemi. </a:t>
            </a:r>
          </a:p>
        </p:txBody>
      </p:sp>
    </p:spTree>
    <p:extLst>
      <p:ext uri="{BB962C8B-B14F-4D97-AF65-F5344CB8AC3E}">
        <p14:creationId xmlns:p14="http://schemas.microsoft.com/office/powerpoint/2010/main" val="17731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3246358"/>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a:defRPr/>
            </a:pPr>
            <a:r>
              <a:rPr lang="it-IT" sz="2400" b="1" dirty="0" err="1">
                <a:latin typeface="Times New Roman" panose="02020603050405020304" pitchFamily="18" charset="0"/>
                <a:ea typeface="Noto Sans CJK SC Regular" pitchFamily="2"/>
                <a:cs typeface="Times New Roman" panose="02020603050405020304" pitchFamily="18" charset="0"/>
              </a:rPr>
              <a:t>Ricorsione</a:t>
            </a:r>
            <a:r>
              <a:rPr lang="it-IT" sz="2400" b="1" dirty="0">
                <a:latin typeface="Times New Roman" panose="02020603050405020304" pitchFamily="18" charset="0"/>
                <a:ea typeface="Noto Sans CJK SC Regular" pitchFamily="2"/>
                <a:cs typeface="Times New Roman" panose="02020603050405020304" pitchFamily="18" charset="0"/>
              </a:rPr>
              <a:t> su stringhe:</a:t>
            </a:r>
            <a:r>
              <a:rPr lang="it-IT" sz="2400" dirty="0">
                <a:latin typeface="Times New Roman" panose="02020603050405020304" pitchFamily="18" charset="0"/>
                <a:ea typeface="Noto Sans CJK SC Regular" pitchFamily="2"/>
                <a:cs typeface="Times New Roman" panose="02020603050405020304" pitchFamily="18" charset="0"/>
              </a:rPr>
              <a:t> scrivere una funzione ricorsiva che prende in un input una stringa (array di caratteri terminante con ‘\0’) ed eventualmente altri parametri (utili per la </a:t>
            </a:r>
            <a:r>
              <a:rPr lang="it-IT" sz="2400" dirty="0" err="1">
                <a:latin typeface="Times New Roman" panose="02020603050405020304" pitchFamily="18" charset="0"/>
                <a:ea typeface="Noto Sans CJK SC Regular" pitchFamily="2"/>
                <a:cs typeface="Times New Roman" panose="02020603050405020304" pitchFamily="18" charset="0"/>
              </a:rPr>
              <a:t>ricorsione</a:t>
            </a:r>
            <a:r>
              <a:rPr lang="it-IT" sz="2400" dirty="0">
                <a:latin typeface="Times New Roman" panose="02020603050405020304" pitchFamily="18" charset="0"/>
                <a:ea typeface="Noto Sans CJK SC Regular" pitchFamily="2"/>
                <a:cs typeface="Times New Roman" panose="02020603050405020304" pitchFamily="18" charset="0"/>
              </a:rPr>
              <a:t>) e stampi a video tutti gli anagrammi (permutazioni) della stringa data. Testare la funzione nel </a:t>
            </a:r>
            <a:r>
              <a:rPr lang="it-IT" sz="2400" dirty="0" err="1">
                <a:latin typeface="Times New Roman" panose="02020603050405020304" pitchFamily="18" charset="0"/>
                <a:ea typeface="Noto Sans CJK SC Regular" pitchFamily="2"/>
                <a:cs typeface="Times New Roman" panose="02020603050405020304" pitchFamily="18" charset="0"/>
              </a:rPr>
              <a:t>main</a:t>
            </a:r>
            <a:r>
              <a:rPr lang="it-IT" sz="2400" dirty="0">
                <a:latin typeface="Times New Roman" panose="02020603050405020304" pitchFamily="18" charset="0"/>
                <a:ea typeface="Noto Sans CJK SC Regular" pitchFamily="2"/>
                <a:cs typeface="Times New Roman" panose="02020603050405020304" pitchFamily="18" charset="0"/>
              </a:rPr>
              <a:t> chiamando la funzione con una stringa inserita da tastiera.</a:t>
            </a:r>
          </a:p>
          <a:p>
            <a:pPr marL="457200" indent="-457200">
              <a:spcBef>
                <a:spcPts val="0"/>
              </a:spcBef>
              <a:spcAft>
                <a:spcPts val="0"/>
              </a:spcAft>
              <a:buFont typeface="+mj-lt"/>
              <a:buAutoNum type="arabicPeriod"/>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      </a:t>
            </a:r>
          </a:p>
        </p:txBody>
      </p:sp>
      <p:sp>
        <p:nvSpPr>
          <p:cNvPr id="5" name="CasellaDiTesto 4"/>
          <p:cNvSpPr txBox="1"/>
          <p:nvPr/>
        </p:nvSpPr>
        <p:spPr>
          <a:xfrm>
            <a:off x="635000" y="3048000"/>
            <a:ext cx="8128000" cy="3246358"/>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Suggerimento:</a:t>
            </a:r>
            <a:r>
              <a:rPr lang="it-IT" sz="2400" dirty="0">
                <a:latin typeface="Times New Roman" panose="02020603050405020304" pitchFamily="18" charset="0"/>
                <a:ea typeface="Noto Sans CJK SC Regular" pitchFamily="2"/>
                <a:cs typeface="Times New Roman" panose="02020603050405020304" pitchFamily="18" charset="0"/>
              </a:rPr>
              <a:t> la funzione ricorsiva prende in input come secondo parametro un puntatore ad uno dei caratteri non terminali della stringa (quando la funzione è chiamata per la prima volta, tale parametro punta al primo carattere della stringa). Questo puntatore individua la sottostringa che va dal carattere puntato fino alla fine della stringa data. È possibile utilizzare la funzione </a:t>
            </a:r>
            <a:r>
              <a:rPr lang="it-IT" sz="2400" b="1" dirty="0" err="1">
                <a:latin typeface="Times New Roman" panose="02020603050405020304" pitchFamily="18" charset="0"/>
                <a:ea typeface="Noto Sans CJK SC Regular" pitchFamily="2"/>
                <a:cs typeface="Times New Roman" panose="02020603050405020304" pitchFamily="18" charset="0"/>
              </a:rPr>
              <a:t>strlen</a:t>
            </a:r>
            <a:r>
              <a:rPr lang="it-IT" sz="2400" dirty="0">
                <a:latin typeface="Times New Roman" panose="02020603050405020304" pitchFamily="18" charset="0"/>
                <a:ea typeface="Noto Sans CJK SC Regular" pitchFamily="2"/>
                <a:cs typeface="Times New Roman" panose="02020603050405020304" pitchFamily="18" charset="0"/>
              </a:rPr>
              <a:t> per calcolare la lunghezza della sottostringa. </a:t>
            </a:r>
          </a:p>
        </p:txBody>
      </p:sp>
    </p:spTree>
    <p:extLst>
      <p:ext uri="{BB962C8B-B14F-4D97-AF65-F5344CB8AC3E}">
        <p14:creationId xmlns:p14="http://schemas.microsoft.com/office/powerpoint/2010/main" val="267346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(2/3)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340906"/>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Per esercitarci sulla </a:t>
            </a:r>
            <a:r>
              <a:rPr lang="it-IT" sz="2200" dirty="0" err="1">
                <a:latin typeface="Times New Roman" panose="02020603050405020304" pitchFamily="18" charset="0"/>
                <a:ea typeface="Noto Sans CJK SC Regular" pitchFamily="2"/>
                <a:cs typeface="Times New Roman" panose="02020603050405020304" pitchFamily="18" charset="0"/>
              </a:rPr>
              <a:t>ricorsione</a:t>
            </a:r>
            <a:r>
              <a:rPr lang="it-IT" sz="2200" dirty="0">
                <a:latin typeface="Times New Roman" panose="02020603050405020304" pitchFamily="18" charset="0"/>
                <a:ea typeface="Noto Sans CJK SC Regular" pitchFamily="2"/>
                <a:cs typeface="Times New Roman" panose="02020603050405020304" pitchFamily="18" charset="0"/>
              </a:rPr>
              <a:t> definiamo una classe di espressioni aritmetiche (non sono nel linguaggio C) che utilizzano quattro operatori aritmetici utilizzati in notazione prefissa: + (somma), - (sottrazione), * (prodotto), divisione (/). Formalmente, un’espressione nel nostro linguaggio è definita induttivamente come segue:</a:t>
            </a:r>
          </a:p>
          <a:p>
            <a:pPr marL="342900" indent="-342900">
              <a:spcBef>
                <a:spcPts val="0"/>
              </a:spcBef>
              <a:spcAft>
                <a:spcPts val="0"/>
              </a:spcAft>
              <a:buFont typeface="Arial" panose="020B0604020202020204" pitchFamily="34" charset="0"/>
              <a:buChar char="•"/>
              <a:defRPr/>
            </a:pPr>
            <a:r>
              <a:rPr lang="it-IT" sz="2200" b="1" dirty="0">
                <a:latin typeface="Times New Roman" panose="02020603050405020304" pitchFamily="18" charset="0"/>
                <a:ea typeface="Noto Sans CJK SC Regular" pitchFamily="2"/>
                <a:cs typeface="Times New Roman" panose="02020603050405020304" pitchFamily="18" charset="0"/>
              </a:rPr>
              <a:t>Caso base: </a:t>
            </a:r>
            <a:r>
              <a:rPr lang="it-IT" sz="2200" dirty="0">
                <a:latin typeface="Times New Roman" panose="02020603050405020304" pitchFamily="18" charset="0"/>
                <a:ea typeface="Noto Sans CJK SC Regular" pitchFamily="2"/>
                <a:cs typeface="Times New Roman" panose="02020603050405020304" pitchFamily="18" charset="0"/>
              </a:rPr>
              <a:t>una cifra decimale diversa da zero è un’espressione.</a:t>
            </a:r>
          </a:p>
          <a:p>
            <a:pPr marL="342900" indent="-342900">
              <a:spcBef>
                <a:spcPts val="0"/>
              </a:spcBef>
              <a:spcAft>
                <a:spcPts val="0"/>
              </a:spcAft>
              <a:buFont typeface="Arial" panose="020B0604020202020204" pitchFamily="34" charset="0"/>
              <a:buChar char="•"/>
              <a:defRPr/>
            </a:pPr>
            <a:r>
              <a:rPr lang="it-IT" sz="2200" b="1" dirty="0">
                <a:latin typeface="Times New Roman" panose="02020603050405020304" pitchFamily="18" charset="0"/>
                <a:ea typeface="Noto Sans CJK SC Regular" pitchFamily="2"/>
                <a:cs typeface="Times New Roman" panose="02020603050405020304" pitchFamily="18" charset="0"/>
              </a:rPr>
              <a:t>Caso induttivo</a:t>
            </a:r>
            <a:r>
              <a:rPr lang="it-IT" sz="2200" dirty="0">
                <a:latin typeface="Times New Roman" panose="02020603050405020304" pitchFamily="18" charset="0"/>
                <a:ea typeface="Noto Sans CJK SC Regular" pitchFamily="2"/>
                <a:cs typeface="Times New Roman" panose="02020603050405020304" pitchFamily="18" charset="0"/>
              </a:rPr>
              <a:t>: se </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1&gt; </a:t>
            </a:r>
            <a:r>
              <a:rPr lang="it-IT" sz="2200" dirty="0">
                <a:latin typeface="Times New Roman" panose="02020603050405020304" pitchFamily="18" charset="0"/>
                <a:ea typeface="Noto Sans CJK SC Regular" pitchFamily="2"/>
                <a:cs typeface="Times New Roman" panose="02020603050405020304" pitchFamily="18" charset="0"/>
              </a:rPr>
              <a:t>e </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2&gt; </a:t>
            </a:r>
            <a:r>
              <a:rPr lang="it-IT" sz="2200" dirty="0">
                <a:latin typeface="Times New Roman" panose="02020603050405020304" pitchFamily="18" charset="0"/>
                <a:ea typeface="Noto Sans CJK SC Regular" pitchFamily="2"/>
                <a:cs typeface="Times New Roman" panose="02020603050405020304" pitchFamily="18" charset="0"/>
              </a:rPr>
              <a:t>sono espressioni nel nostro linguaggio, allora:</a:t>
            </a:r>
          </a:p>
          <a:p>
            <a:pPr marL="800100" lvl="1" indent="-342900">
              <a:spcBef>
                <a:spcPts val="0"/>
              </a:spcBef>
              <a:spcAft>
                <a:spcPts val="0"/>
              </a:spcAft>
              <a:buFont typeface="Courier New" panose="02070309020205020404" pitchFamily="49" charset="0"/>
              <a:buChar char="o"/>
              <a:defRPr/>
            </a:pP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1&gt;, &lt;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2&gt;)</a:t>
            </a:r>
            <a:r>
              <a:rPr lang="it-IT" sz="2200" dirty="0">
                <a:latin typeface="Times New Roman" panose="02020603050405020304" pitchFamily="18" charset="0"/>
                <a:ea typeface="Noto Sans CJK SC Regular" pitchFamily="2"/>
                <a:cs typeface="Times New Roman" panose="02020603050405020304" pitchFamily="18" charset="0"/>
              </a:rPr>
              <a:t> è un’espressione,</a:t>
            </a:r>
          </a:p>
          <a:p>
            <a:pPr marL="800100" lvl="1" indent="-342900">
              <a:spcBef>
                <a:spcPts val="0"/>
              </a:spcBef>
              <a:spcAft>
                <a:spcPts val="0"/>
              </a:spcAft>
              <a:buFont typeface="Courier New" panose="02070309020205020404" pitchFamily="49" charset="0"/>
              <a:buChar char="o"/>
              <a:defRPr/>
            </a:pP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1&gt;, &lt;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2&gt;) </a:t>
            </a:r>
            <a:r>
              <a:rPr lang="it-IT" sz="2200" dirty="0">
                <a:latin typeface="Times New Roman" panose="02020603050405020304" pitchFamily="18" charset="0"/>
                <a:ea typeface="Noto Sans CJK SC Regular" pitchFamily="2"/>
                <a:cs typeface="Times New Roman" panose="02020603050405020304" pitchFamily="18" charset="0"/>
              </a:rPr>
              <a:t>è un’espressione,</a:t>
            </a:r>
          </a:p>
          <a:p>
            <a:pPr marL="800100" lvl="1" indent="-342900">
              <a:spcBef>
                <a:spcPts val="0"/>
              </a:spcBef>
              <a:spcAft>
                <a:spcPts val="0"/>
              </a:spcAft>
              <a:buFont typeface="Courier New" panose="02070309020205020404" pitchFamily="49" charset="0"/>
              <a:buChar char="o"/>
              <a:defRPr/>
            </a:pP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1&gt;, &lt;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2&gt;) </a:t>
            </a:r>
            <a:r>
              <a:rPr lang="it-IT" sz="2200" dirty="0">
                <a:latin typeface="Times New Roman" panose="02020603050405020304" pitchFamily="18" charset="0"/>
                <a:ea typeface="Noto Sans CJK SC Regular" pitchFamily="2"/>
                <a:cs typeface="Times New Roman" panose="02020603050405020304" pitchFamily="18" charset="0"/>
              </a:rPr>
              <a:t>è un’espressione,</a:t>
            </a:r>
          </a:p>
          <a:p>
            <a:pPr marL="800100" lvl="1" indent="-342900">
              <a:spcBef>
                <a:spcPts val="0"/>
              </a:spcBef>
              <a:spcAft>
                <a:spcPts val="0"/>
              </a:spcAft>
              <a:buFont typeface="Courier New" panose="02070309020205020404" pitchFamily="49" charset="0"/>
              <a:buChar char="o"/>
              <a:defRPr/>
            </a:pP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1&gt;, &lt;</a:t>
            </a:r>
            <a:r>
              <a:rPr lang="it-IT" sz="2200" dirty="0" err="1">
                <a:solidFill>
                  <a:srgbClr val="3380E6"/>
                </a:solidFill>
                <a:latin typeface="Times New Roman" panose="02020603050405020304" pitchFamily="18" charset="0"/>
                <a:ea typeface="Noto Sans CJK SC Regular" pitchFamily="2"/>
                <a:cs typeface="Times New Roman" panose="02020603050405020304" pitchFamily="18" charset="0"/>
              </a:rPr>
              <a:t>exp</a:t>
            </a:r>
            <a:r>
              <a:rPr lang="it-IT" sz="2200" dirty="0">
                <a:solidFill>
                  <a:srgbClr val="3380E6"/>
                </a:solidFill>
                <a:latin typeface="Times New Roman" panose="02020603050405020304" pitchFamily="18" charset="0"/>
                <a:ea typeface="Noto Sans CJK SC Regular" pitchFamily="2"/>
                <a:cs typeface="Times New Roman" panose="02020603050405020304" pitchFamily="18" charset="0"/>
              </a:rPr>
              <a:t> 2&gt;) </a:t>
            </a:r>
            <a:r>
              <a:rPr lang="it-IT" sz="2200" dirty="0">
                <a:latin typeface="Times New Roman" panose="02020603050405020304" pitchFamily="18" charset="0"/>
                <a:ea typeface="Noto Sans CJK SC Regular" pitchFamily="2"/>
                <a:cs typeface="Times New Roman" panose="02020603050405020304" pitchFamily="18" charset="0"/>
              </a:rPr>
              <a:t>è un’espressione. </a:t>
            </a:r>
          </a:p>
          <a:p>
            <a:pPr marL="342900" indent="-342900">
              <a:spcBef>
                <a:spcPts val="0"/>
              </a:spcBef>
              <a:spcAft>
                <a:spcPts val="0"/>
              </a:spcAft>
              <a:buFont typeface="Arial" panose="020B0604020202020204" pitchFamily="34" charset="0"/>
              <a:buChar char="•"/>
              <a:defRPr/>
            </a:pPr>
            <a:r>
              <a:rPr lang="it-IT" sz="2200" dirty="0">
                <a:latin typeface="Times New Roman" panose="02020603050405020304" pitchFamily="18" charset="0"/>
                <a:ea typeface="Noto Sans CJK SC Regular" pitchFamily="2"/>
                <a:cs typeface="Times New Roman" panose="02020603050405020304" pitchFamily="18" charset="0"/>
              </a:rPr>
              <a:t>Null’altro è un’espressione nel nostro linguaggio.</a:t>
            </a:r>
          </a:p>
          <a:p>
            <a:pPr marL="457200" indent="-457200">
              <a:spcBef>
                <a:spcPts val="0"/>
              </a:spcBef>
              <a:spcAft>
                <a:spcPts val="0"/>
              </a:spcAft>
              <a:buFont typeface="+mj-lt"/>
              <a:buAutoNum type="arabicPeriod"/>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50088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(3/3)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533400"/>
            <a:ext cx="8610600" cy="6165875"/>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a:latin typeface="Times New Roman" panose="02020603050405020304" pitchFamily="18" charset="0"/>
                <a:ea typeface="Noto Sans CJK SC Regular" pitchFamily="2"/>
                <a:cs typeface="Times New Roman" panose="02020603050405020304" pitchFamily="18" charset="0"/>
              </a:rPr>
              <a:t>Esempi di espressioni valide:</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+(3,/(6,2)) il cui valore è 6</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2"/>
              <a:defRPr/>
            </a:pPr>
            <a:r>
              <a:rPr lang="it-IT" sz="2000" b="1" dirty="0">
                <a:latin typeface="Times New Roman" panose="02020603050405020304" pitchFamily="18" charset="0"/>
                <a:ea typeface="Noto Sans CJK SC Regular" pitchFamily="2"/>
                <a:cs typeface="Times New Roman" panose="02020603050405020304" pitchFamily="18" charset="0"/>
              </a:rPr>
              <a:t>Interprete di espressioni:</a:t>
            </a:r>
            <a:r>
              <a:rPr lang="it-IT" sz="2000" dirty="0">
                <a:latin typeface="Times New Roman" panose="02020603050405020304" pitchFamily="18" charset="0"/>
                <a:ea typeface="Noto Sans CJK SC Regular" pitchFamily="2"/>
                <a:cs typeface="Times New Roman" panose="02020603050405020304" pitchFamily="18" charset="0"/>
              </a:rPr>
              <a:t> scrivere una funzione ricorsiva che prende in un input una stringa di caratteri  (array di caratteri terminante con ‘\0’), un puntatore ad un carattere nella stringa, e :</a:t>
            </a:r>
          </a:p>
          <a:p>
            <a:pPr marL="914400" lvl="1" indent="-457200">
              <a:spcBef>
                <a:spcPts val="0"/>
              </a:spcBef>
              <a:spcAft>
                <a:spcPts val="0"/>
              </a:spcAft>
              <a:buFont typeface="Arial" panose="020B0604020202020204" pitchFamily="34" charset="0"/>
              <a:buChar char="•"/>
              <a:defRPr/>
            </a:pPr>
            <a:r>
              <a:rPr lang="it-IT" sz="2000" dirty="0">
                <a:latin typeface="Times New Roman" panose="02020603050405020304" pitchFamily="18" charset="0"/>
                <a:ea typeface="Noto Sans CJK SC Regular" pitchFamily="2"/>
                <a:cs typeface="Times New Roman" panose="02020603050405020304" pitchFamily="18" charset="0"/>
              </a:rPr>
              <a:t>nel caso in cui esista una sottostringa a partire dal carattere dato che rappresenta un’espressione valida, la funzione deve restituire un puntatore all’ultimo carattere di tale sottostringa e come ulteriore parametro d’output di tipo </a:t>
            </a:r>
            <a:r>
              <a:rPr lang="it-IT" sz="2000" b="1" dirty="0" err="1">
                <a:latin typeface="Times New Roman" panose="02020603050405020304" pitchFamily="18" charset="0"/>
                <a:ea typeface="Noto Sans CJK SC Regular" pitchFamily="2"/>
                <a:cs typeface="Times New Roman" panose="02020603050405020304" pitchFamily="18" charset="0"/>
              </a:rPr>
              <a:t>int</a:t>
            </a:r>
            <a:r>
              <a:rPr lang="it-IT" sz="2000" dirty="0">
                <a:latin typeface="Times New Roman" panose="02020603050405020304" pitchFamily="18" charset="0"/>
                <a:ea typeface="Noto Sans CJK SC Regular" pitchFamily="2"/>
                <a:cs typeface="Times New Roman" panose="02020603050405020304" pitchFamily="18" charset="0"/>
              </a:rPr>
              <a:t> il valore denotato dall’espressione. Altrimenti, il puntatore restituito deve essere NULL.</a:t>
            </a:r>
          </a:p>
          <a:p>
            <a:pPr lvl="1">
              <a:spcBef>
                <a:spcPts val="0"/>
              </a:spcBef>
              <a:spcAft>
                <a:spcPts val="0"/>
              </a:spcAft>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lvl="1">
              <a:spcBef>
                <a:spcPts val="0"/>
              </a:spcBef>
              <a:spcAft>
                <a:spcPts val="0"/>
              </a:spcAft>
              <a:defRPr/>
            </a:pPr>
            <a:r>
              <a:rPr lang="it-IT" sz="2000" dirty="0">
                <a:latin typeface="Times New Roman" panose="02020603050405020304" pitchFamily="18" charset="0"/>
                <a:ea typeface="Noto Sans CJK SC Regular" pitchFamily="2"/>
                <a:cs typeface="Times New Roman" panose="02020603050405020304" pitchFamily="18" charset="0"/>
              </a:rPr>
              <a:t>Utilizzare una funzione ausiliaria che data una cifra decimale restituisca il valore intero associato. Testare la funzione ricorsiva nel </a:t>
            </a:r>
            <a:r>
              <a:rPr lang="it-IT" sz="2000" dirty="0" err="1">
                <a:latin typeface="Times New Roman" panose="02020603050405020304" pitchFamily="18" charset="0"/>
                <a:ea typeface="Noto Sans CJK SC Regular" pitchFamily="2"/>
                <a:cs typeface="Times New Roman" panose="02020603050405020304" pitchFamily="18" charset="0"/>
              </a:rPr>
              <a:t>main</a:t>
            </a:r>
            <a:r>
              <a:rPr lang="it-IT" sz="2000" dirty="0">
                <a:latin typeface="Times New Roman" panose="02020603050405020304" pitchFamily="18" charset="0"/>
                <a:ea typeface="Noto Sans CJK SC Regular" pitchFamily="2"/>
                <a:cs typeface="Times New Roman" panose="02020603050405020304" pitchFamily="18" charset="0"/>
              </a:rPr>
              <a:t> chiamando la funzione con una stringa inserita da tastiera.</a:t>
            </a:r>
          </a:p>
          <a:p>
            <a:pPr lvl="1">
              <a:spcBef>
                <a:spcPts val="0"/>
              </a:spcBef>
              <a:spcAft>
                <a:spcPts val="0"/>
              </a:spcAft>
              <a:defRPr/>
            </a:pPr>
            <a:r>
              <a:rPr lang="it-IT" sz="2000" dirty="0">
                <a:latin typeface="Times New Roman" panose="02020603050405020304" pitchFamily="18" charset="0"/>
                <a:ea typeface="Noto Sans CJK SC Regular" pitchFamily="2"/>
                <a:cs typeface="Times New Roman" panose="02020603050405020304" pitchFamily="18" charset="0"/>
              </a:rPr>
              <a:t>Ad esempio, per la stringa ‘‘g+(3,4)f’ ed un puntatore al secondo carattere, la funzione restituirà un puntatore al carattere ‘)’ e come parametro d’output l’intero 7. Per la stringa +(3,/(6,2)), la funzione restituirà il puntatore all’ultimo carattere e come parametro d’output il valore 6 dell’espressione.  </a:t>
            </a:r>
            <a:r>
              <a:rPr lang="it-IT" sz="24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209001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sulle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liste</a:t>
            </a:r>
            <a:r>
              <a:rPr lang="en-US" altLang="it-IT" sz="3300" dirty="0">
                <a:solidFill>
                  <a:srgbClr val="3380E6"/>
                </a:solidFill>
                <a:latin typeface="Arial" panose="020B0604020202020204" pitchFamily="34" charset="0"/>
              </a:rPr>
              <a:t> (1/2)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6431269"/>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3"/>
              <a:defRPr/>
            </a:pPr>
            <a:r>
              <a:rPr lang="it-IT" sz="2400" dirty="0">
                <a:latin typeface="Times New Roman" panose="02020603050405020304" pitchFamily="18" charset="0"/>
                <a:ea typeface="Noto Sans CJK SC Regular" pitchFamily="2"/>
                <a:cs typeface="Times New Roman" panose="02020603050405020304" pitchFamily="18" charset="0"/>
              </a:rPr>
              <a:t>Definire una funzione che prenda in input i puntatori ai nodi iniziali di due liste concatenate (si assume nel seguito che il campo dati di un nodo di una lista sia un intero), fonda le due liste in un’unica lista in cui i nodi con valore pari precedano i nodi con valore dispari, e restituisca un puntatore al nodo iniziale di tale lista. Testare la funzione utilizzando funzioni ausiliare di allocazione e inizializzazione di una lista con dati inseriti da tastiera.  </a:t>
            </a:r>
          </a:p>
          <a:p>
            <a:pPr marL="457200" indent="-457200">
              <a:spcBef>
                <a:spcPts val="0"/>
              </a:spcBef>
              <a:spcAft>
                <a:spcPts val="0"/>
              </a:spcAft>
              <a:buFont typeface="+mj-lt"/>
              <a:buAutoNum type="arabicPeriod" startAt="3"/>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3"/>
              <a:defRPr/>
            </a:pPr>
            <a:r>
              <a:rPr lang="it-IT" sz="2400" dirty="0">
                <a:latin typeface="Times New Roman" panose="02020603050405020304" pitchFamily="18" charset="0"/>
                <a:ea typeface="Noto Sans CJK SC Regular" pitchFamily="2"/>
                <a:cs typeface="Times New Roman" panose="02020603050405020304" pitchFamily="18" charset="0"/>
              </a:rPr>
              <a:t>Definire una funzione che prenda in input i puntatori ai nodi iniziali di due liste L1 ed L2 e restituisca un puntatore al nodo iniziale di una lista senza ripetizioni (due nodi distinti devono avere valori distinti) costruita da L1 ed L2 e che contiene tutti e solo gli elementi di L2 non appartenenti a L1. Testare la funzione come nell’esercizio 3.</a:t>
            </a:r>
          </a:p>
          <a:p>
            <a:pPr marL="457200" indent="-457200">
              <a:spcBef>
                <a:spcPts val="0"/>
              </a:spcBef>
              <a:spcAft>
                <a:spcPts val="0"/>
              </a:spcAft>
              <a:buFont typeface="+mj-lt"/>
              <a:buAutoNum type="arabicPeriod" startAt="3"/>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135529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Esercizi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sulle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liste</a:t>
            </a:r>
            <a:r>
              <a:rPr lang="en-US" altLang="it-IT" sz="3300" dirty="0">
                <a:solidFill>
                  <a:srgbClr val="3380E6"/>
                </a:solidFill>
                <a:latin typeface="Arial" panose="020B0604020202020204" pitchFamily="34" charset="0"/>
              </a:rPr>
              <a:t> (2/2)</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984972"/>
            <a:ext cx="8610600" cy="2538600"/>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5"/>
              <a:defRPr/>
            </a:pPr>
            <a:r>
              <a:rPr lang="it-IT" sz="2400" dirty="0">
                <a:latin typeface="Times New Roman" panose="02020603050405020304" pitchFamily="18" charset="0"/>
                <a:ea typeface="Noto Sans CJK SC Regular" pitchFamily="2"/>
                <a:cs typeface="Times New Roman" panose="02020603050405020304" pitchFamily="18" charset="0"/>
              </a:rPr>
              <a:t>Definire una funzione che prenda in input il puntatore al nodo iniziale di una lista concatenata L ed un intero k≥1 e restituisca un puntatore al nodo iniziale di una nuova lista senza ripetizioni </a:t>
            </a:r>
            <a:r>
              <a:rPr lang="it-IT" sz="2400">
                <a:latin typeface="Times New Roman" panose="02020603050405020304" pitchFamily="18" charset="0"/>
                <a:ea typeface="Noto Sans CJK SC Regular" pitchFamily="2"/>
                <a:cs typeface="Times New Roman" panose="02020603050405020304" pitchFamily="18" charset="0"/>
              </a:rPr>
              <a:t>che contenga </a:t>
            </a:r>
            <a:r>
              <a:rPr lang="it-IT" sz="2400" dirty="0">
                <a:latin typeface="Times New Roman" panose="02020603050405020304" pitchFamily="18" charset="0"/>
                <a:ea typeface="Noto Sans CJK SC Regular" pitchFamily="2"/>
                <a:cs typeface="Times New Roman" panose="02020603050405020304" pitchFamily="18" charset="0"/>
              </a:rPr>
              <a:t>tutti e solo gli elementi di L che si ripetono in L esattamente k volte.</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02982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Direttive</a:t>
            </a:r>
            <a:r>
              <a:rPr lang="en-US" altLang="it-IT" sz="3300" dirty="0">
                <a:solidFill>
                  <a:srgbClr val="3380E6"/>
                </a:solidFill>
                <a:latin typeface="Arial" panose="020B0604020202020204" pitchFamily="34" charset="0"/>
              </a:rPr>
              <a:t> del </a:t>
            </a:r>
            <a:r>
              <a:rPr lang="en-US" altLang="it-IT" sz="3300" dirty="0" err="1">
                <a:solidFill>
                  <a:srgbClr val="3380E6"/>
                </a:solidFill>
                <a:latin typeface="Arial" panose="020B0604020202020204" pitchFamily="34" charset="0"/>
              </a:rPr>
              <a:t>preprocessore</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369632"/>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Le direttive del preprocessore consentono di eseguire azioni di  inclusione e sostituzione di testo prima che il programma venga compilato. Tutte le direttive iniziano con il carattere # e le più importanti sono:</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Direttive </a:t>
            </a:r>
            <a:r>
              <a:rPr lang="it-IT" sz="2400" b="1" dirty="0">
                <a:latin typeface="Times New Roman" panose="02020603050405020304" pitchFamily="18" charset="0"/>
                <a:ea typeface="Noto Sans CJK SC Regular" pitchFamily="2"/>
                <a:cs typeface="Times New Roman" panose="02020603050405020304" pitchFamily="18" charset="0"/>
              </a:rPr>
              <a:t>#include</a:t>
            </a:r>
            <a:r>
              <a:rPr lang="it-IT" sz="2400" dirty="0">
                <a:latin typeface="Times New Roman" panose="02020603050405020304" pitchFamily="18" charset="0"/>
                <a:ea typeface="Noto Sans CJK SC Regular" pitchFamily="2"/>
                <a:cs typeface="Times New Roman" panose="02020603050405020304" pitchFamily="18" charset="0"/>
              </a:rPr>
              <a:t> per l’inclusione di file </a:t>
            </a:r>
            <a:r>
              <a:rPr lang="it-IT" sz="2400" dirty="0" err="1">
                <a:latin typeface="Times New Roman" panose="02020603050405020304" pitchFamily="18" charset="0"/>
                <a:ea typeface="Noto Sans CJK SC Regular" pitchFamily="2"/>
                <a:cs typeface="Times New Roman" panose="02020603050405020304" pitchFamily="18" charset="0"/>
              </a:rPr>
              <a:t>header</a:t>
            </a:r>
            <a:r>
              <a:rPr lang="it-IT" sz="2400" dirty="0">
                <a:latin typeface="Times New Roman" panose="02020603050405020304" pitchFamily="18" charset="0"/>
                <a:ea typeface="Noto Sans CJK SC Regular" pitchFamily="2"/>
                <a:cs typeface="Times New Roman" panose="02020603050405020304" pitchFamily="18" charset="0"/>
              </a:rPr>
              <a:t> nel file sorgente da compilare.</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Direttive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per la definizione di costanti simboliche e macro.</a:t>
            </a:r>
          </a:p>
          <a:p>
            <a:pPr marL="342900" indent="-342900">
              <a:spcBef>
                <a:spcPts val="0"/>
              </a:spcBef>
              <a:spcAft>
                <a:spcPts val="0"/>
              </a:spcAft>
              <a:buFont typeface="Arial" panose="020B0604020202020204" pitchFamily="34" charset="0"/>
              <a:buChar char="•"/>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Direttive condizionali per la </a:t>
            </a:r>
            <a:r>
              <a:rPr lang="it-IT" sz="2400" b="1" dirty="0">
                <a:latin typeface="Times New Roman" panose="02020603050405020304" pitchFamily="18" charset="0"/>
                <a:ea typeface="Noto Sans CJK SC Regular" pitchFamily="2"/>
                <a:cs typeface="Times New Roman" panose="02020603050405020304" pitchFamily="18" charset="0"/>
              </a:rPr>
              <a:t>compilazione condizionale </a:t>
            </a:r>
            <a:r>
              <a:rPr lang="it-IT" sz="2400" dirty="0">
                <a:latin typeface="Times New Roman" panose="02020603050405020304" pitchFamily="18" charset="0"/>
                <a:ea typeface="Noto Sans CJK SC Regular" pitchFamily="2"/>
                <a:cs typeface="Times New Roman" panose="02020603050405020304" pitchFamily="18" charset="0"/>
              </a:rPr>
              <a:t>del codice del programma.  </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4201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76200" y="357188"/>
            <a:ext cx="8915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Direttiva</a:t>
            </a:r>
            <a:r>
              <a:rPr lang="en-US" altLang="it-IT" sz="3300" dirty="0">
                <a:solidFill>
                  <a:srgbClr val="3380E6"/>
                </a:solidFill>
                <a:latin typeface="Arial" panose="020B0604020202020204" pitchFamily="34" charset="0"/>
              </a:rPr>
              <a:t> #define </a:t>
            </a:r>
            <a:r>
              <a:rPr lang="en-US" altLang="it-IT" sz="3300" dirty="0" err="1">
                <a:solidFill>
                  <a:srgbClr val="3380E6"/>
                </a:solidFill>
                <a:latin typeface="Arial" panose="020B0604020202020204" pitchFamily="34" charset="0"/>
              </a:rPr>
              <a:t>senza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argomenti</a:t>
            </a:r>
            <a:r>
              <a:rPr lang="en-US" altLang="it-IT" sz="3300" dirty="0">
                <a:solidFill>
                  <a:srgbClr val="3380E6"/>
                </a:solidFill>
                <a:latin typeface="Arial" panose="020B0604020202020204" pitchFamily="34" charset="0"/>
              </a:rPr>
              <a:t> (1/3)</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1243"/>
            <a:ext cx="8610600" cy="5435034"/>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dirty="0">
                <a:latin typeface="Times New Roman" panose="02020603050405020304" pitchFamily="18" charset="0"/>
                <a:ea typeface="Noto Sans CJK SC Regular" pitchFamily="2"/>
                <a:cs typeface="Times New Roman" panose="02020603050405020304" pitchFamily="18" charset="0"/>
              </a:rPr>
              <a:t>La direttiva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senza argomenti consente di definire </a:t>
            </a:r>
            <a:r>
              <a:rPr lang="it-IT" sz="2400" i="1" dirty="0">
                <a:latin typeface="Times New Roman" panose="02020603050405020304" pitchFamily="18" charset="0"/>
                <a:ea typeface="Noto Sans CJK SC Regular" pitchFamily="2"/>
                <a:cs typeface="Times New Roman" panose="02020603050405020304" pitchFamily="18" charset="0"/>
              </a:rPr>
              <a:t>costanti simboliche</a:t>
            </a:r>
            <a:r>
              <a:rPr lang="it-IT" sz="2400" dirty="0">
                <a:latin typeface="Times New Roman" panose="02020603050405020304" pitchFamily="18" charset="0"/>
                <a:ea typeface="Noto Sans CJK SC Regular" pitchFamily="2"/>
                <a:cs typeface="Times New Roman" panose="02020603050405020304" pitchFamily="18" charset="0"/>
              </a:rPr>
              <a:t> (costanti rappresentate come simboli) e </a:t>
            </a:r>
            <a:r>
              <a:rPr lang="it-IT" sz="2400" i="1" dirty="0">
                <a:latin typeface="Times New Roman" panose="02020603050405020304" pitchFamily="18" charset="0"/>
                <a:ea typeface="Noto Sans CJK SC Regular" pitchFamily="2"/>
                <a:cs typeface="Times New Roman" panose="02020603050405020304" pitchFamily="18" charset="0"/>
              </a:rPr>
              <a:t>macro</a:t>
            </a:r>
            <a:r>
              <a:rPr lang="it-IT" sz="2400" dirty="0">
                <a:latin typeface="Times New Roman" panose="02020603050405020304" pitchFamily="18" charset="0"/>
                <a:ea typeface="Noto Sans CJK SC Regular" pitchFamily="2"/>
                <a:cs typeface="Times New Roman" panose="02020603050405020304" pitchFamily="18" charset="0"/>
              </a:rPr>
              <a:t> senza argomenti (operazioni rappresentate come simboli).</a:t>
            </a:r>
          </a:p>
          <a:p>
            <a:pPr>
              <a:spcBef>
                <a:spcPts val="0"/>
              </a:spcBef>
              <a:spcAft>
                <a:spcPts val="0"/>
              </a:spcAft>
              <a:defRPr/>
            </a:pPr>
            <a:endParaRPr lang="it-IT"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400" b="1" dirty="0">
                <a:latin typeface="Times New Roman" panose="02020603050405020304" pitchFamily="18" charset="0"/>
                <a:ea typeface="Noto Sans CJK SC Regular" pitchFamily="2"/>
                <a:cs typeface="Times New Roman" panose="02020603050405020304" pitchFamily="18" charset="0"/>
              </a:rPr>
              <a:t>Sintassi:</a:t>
            </a:r>
          </a:p>
          <a:p>
            <a:pPr>
              <a:spcBef>
                <a:spcPts val="0"/>
              </a:spcBef>
              <a:spcAft>
                <a:spcPts val="0"/>
              </a:spcAft>
              <a:defRPr/>
            </a:pPr>
            <a:r>
              <a:rPr lang="en-US" sz="2400" b="1" dirty="0">
                <a:solidFill>
                  <a:srgbClr val="3380E6"/>
                </a:solidFill>
                <a:ea typeface="Noto Sans CJK SC Regular" pitchFamily="2"/>
                <a:cs typeface="Times New Roman" panose="02020603050405020304" pitchFamily="18" charset="0"/>
              </a:rPr>
              <a:t>#define &lt;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 &lt;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a:t>
            </a:r>
          </a:p>
          <a:p>
            <a:pPr>
              <a:spcBef>
                <a:spcPts val="0"/>
              </a:spcBef>
              <a:spcAft>
                <a:spcPts val="0"/>
              </a:spcAft>
              <a:defRPr/>
            </a:pPr>
            <a:endParaRPr lang="it-IT" sz="2400" b="1"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identificatore</a:t>
            </a:r>
            <a:r>
              <a:rPr lang="en-US" sz="2400" b="1" dirty="0">
                <a:solidFill>
                  <a:srgbClr val="3380E6"/>
                </a:solidFill>
                <a:ea typeface="Noto Sans CJK SC Regular" pitchFamily="2"/>
                <a:cs typeface="Times New Roman" panose="02020603050405020304" pitchFamily="18" charset="0"/>
              </a:rPr>
              <a:t>&gt; </a:t>
            </a:r>
            <a:r>
              <a:rPr lang="it-IT" sz="2400" dirty="0">
                <a:latin typeface="Times New Roman" panose="02020603050405020304" pitchFamily="18" charset="0"/>
                <a:ea typeface="Noto Sans CJK SC Regular" pitchFamily="2"/>
                <a:cs typeface="Times New Roman" panose="02020603050405020304" pitchFamily="18" charset="0"/>
              </a:rPr>
              <a:t>è un qualsiasi identificatore valido. </a:t>
            </a:r>
          </a:p>
          <a:p>
            <a:pPr marL="342900" indent="-342900">
              <a:spcBef>
                <a:spcPts val="0"/>
              </a:spcBef>
              <a:spcAft>
                <a:spcPts val="0"/>
              </a:spcAft>
              <a:buFont typeface="Arial" panose="020B0604020202020204" pitchFamily="34" charset="0"/>
              <a:buChar char="•"/>
              <a:defRPr/>
            </a:pPr>
            <a:r>
              <a:rPr lang="en-US" sz="2400" b="1" dirty="0">
                <a:solidFill>
                  <a:srgbClr val="3380E6"/>
                </a:solidFill>
                <a:ea typeface="Noto Sans CJK SC Regular" pitchFamily="2"/>
                <a:cs typeface="Times New Roman" panose="02020603050405020304" pitchFamily="18" charset="0"/>
              </a:rPr>
              <a:t>&lt;</a:t>
            </a:r>
            <a:r>
              <a:rPr lang="en-US" sz="2400" b="1" dirty="0" err="1">
                <a:solidFill>
                  <a:srgbClr val="3380E6"/>
                </a:solidFill>
                <a:ea typeface="Noto Sans CJK SC Regular" pitchFamily="2"/>
                <a:cs typeface="Times New Roman" panose="02020603050405020304" pitchFamily="18" charset="0"/>
              </a:rPr>
              <a:t>testo</a:t>
            </a:r>
            <a:r>
              <a:rPr lang="en-US" sz="2400" b="1" dirty="0">
                <a:solidFill>
                  <a:srgbClr val="3380E6"/>
                </a:solidFill>
                <a:ea typeface="Noto Sans CJK SC Regular" pitchFamily="2"/>
                <a:cs typeface="Times New Roman" panose="02020603050405020304" pitchFamily="18" charset="0"/>
              </a:rPr>
              <a:t>&gt; </a:t>
            </a:r>
            <a:r>
              <a:rPr lang="it-IT" sz="2400" dirty="0">
                <a:latin typeface="Times New Roman" panose="02020603050405020304" pitchFamily="18" charset="0"/>
                <a:ea typeface="Noto Sans CJK SC Regular" pitchFamily="2"/>
                <a:cs typeface="Times New Roman" panose="02020603050405020304" pitchFamily="18" charset="0"/>
              </a:rPr>
              <a:t>(testo di sostituzione) è un testo arbitrario: se il testo è più lungo di una riga, si deve mettere il carattere di continuazione </a:t>
            </a:r>
            <a:r>
              <a:rPr lang="it-IT" sz="2400" b="1" dirty="0">
                <a:latin typeface="Times New Roman" panose="02020603050405020304" pitchFamily="18" charset="0"/>
                <a:ea typeface="Noto Sans CJK SC Regular" pitchFamily="2"/>
                <a:cs typeface="Times New Roman" panose="02020603050405020304" pitchFamily="18" charset="0"/>
              </a:rPr>
              <a:t>backslash</a:t>
            </a:r>
            <a:r>
              <a:rPr lang="it-IT" sz="2400" dirty="0">
                <a:latin typeface="Times New Roman" panose="02020603050405020304" pitchFamily="18" charset="0"/>
                <a:ea typeface="Noto Sans CJK SC Regular" pitchFamily="2"/>
                <a:cs typeface="Times New Roman" panose="02020603050405020304" pitchFamily="18" charset="0"/>
              </a:rPr>
              <a:t> (\) alla fine di ogni riga (ad eccezione dell’ultima), ad indicare che il testo di sostituzione continua sulla riga successiva.</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Il testo di sostituzione può contenere anche identificatori definiti tramite precedenti direttive </a:t>
            </a:r>
            <a:r>
              <a:rPr lang="it-IT" sz="2400" b="1" dirty="0">
                <a:latin typeface="Times New Roman" panose="02020603050405020304" pitchFamily="18" charset="0"/>
                <a:ea typeface="Noto Sans CJK SC Regular" pitchFamily="2"/>
                <a:cs typeface="Times New Roman" panose="02020603050405020304" pitchFamily="18" charset="0"/>
              </a:rPr>
              <a:t>#</a:t>
            </a:r>
            <a:r>
              <a:rPr lang="it-IT" sz="2400" b="1" dirty="0" err="1">
                <a:latin typeface="Times New Roman" panose="02020603050405020304" pitchFamily="18" charset="0"/>
                <a:ea typeface="Noto Sans CJK SC Regular" pitchFamily="2"/>
                <a:cs typeface="Times New Roman" panose="02020603050405020304" pitchFamily="18" charset="0"/>
              </a:rPr>
              <a:t>define</a:t>
            </a:r>
            <a:r>
              <a:rPr lang="it-IT" sz="2400" dirty="0">
                <a:latin typeface="Times New Roman" panose="02020603050405020304" pitchFamily="18" charset="0"/>
                <a:ea typeface="Noto Sans CJK SC Regular" pitchFamily="2"/>
                <a:cs typeface="Times New Roman" panose="02020603050405020304" pitchFamily="18" charset="0"/>
              </a:rPr>
              <a:t>.  </a:t>
            </a:r>
          </a:p>
        </p:txBody>
      </p:sp>
    </p:spTree>
    <p:extLst>
      <p:ext uri="{BB962C8B-B14F-4D97-AF65-F5344CB8AC3E}">
        <p14:creationId xmlns:p14="http://schemas.microsoft.com/office/powerpoint/2010/main" val="92209638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148051-B4D0-4481-B7C1-73777E28949E}"/>
</file>

<file path=customXml/itemProps2.xml><?xml version="1.0" encoding="utf-8"?>
<ds:datastoreItem xmlns:ds="http://schemas.openxmlformats.org/officeDocument/2006/customXml" ds:itemID="{FBD47E80-76E2-4124-B10F-6E4599046946}"/>
</file>

<file path=customXml/itemProps3.xml><?xml version="1.0" encoding="utf-8"?>
<ds:datastoreItem xmlns:ds="http://schemas.openxmlformats.org/officeDocument/2006/customXml" ds:itemID="{76DD0D6C-AAAE-4A33-A96B-63C02F62A5AF}"/>
</file>

<file path=docProps/app.xml><?xml version="1.0" encoding="utf-8"?>
<Properties xmlns="http://schemas.openxmlformats.org/officeDocument/2006/extended-properties" xmlns:vt="http://schemas.openxmlformats.org/officeDocument/2006/docPropsVTypes">
  <Template/>
  <TotalTime>8</TotalTime>
  <Words>2650</Words>
  <Application>Microsoft Office PowerPoint</Application>
  <PresentationFormat>Presentazione su schermo (4:3)</PresentationFormat>
  <Paragraphs>262</Paragraphs>
  <Slides>27</Slides>
  <Notes>26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Arial</vt:lpstr>
      <vt:lpstr>Calibri</vt:lpstr>
      <vt:lpstr>Calibri Light</vt:lpstr>
      <vt:lpstr>Courier New</vt:lpstr>
      <vt:lpstr>Liberation Serif</vt:lpstr>
      <vt:lpstr>Times New Roman</vt:lpstr>
      <vt:lpstr>Tema di Office</vt:lpstr>
      <vt:lpstr>Lezione 19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1076</cp:revision>
  <dcterms:created xsi:type="dcterms:W3CDTF">2011-11-25T19:48:07Z</dcterms:created>
  <dcterms:modified xsi:type="dcterms:W3CDTF">2022-06-01T06:54:01Z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