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3.xml" ContentType="application/vnd.openxmlformats-officedocument.presentationml.slideLayout+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57"/>
  </p:notesMasterIdLst>
  <p:sldIdLst>
    <p:sldId id="680" r:id="rId2"/>
    <p:sldId id="552" r:id="rId3"/>
    <p:sldId id="624" r:id="rId4"/>
    <p:sldId id="682" r:id="rId5"/>
    <p:sldId id="683" r:id="rId6"/>
    <p:sldId id="684" r:id="rId7"/>
    <p:sldId id="685" r:id="rId8"/>
    <p:sldId id="689" r:id="rId9"/>
    <p:sldId id="686" r:id="rId10"/>
    <p:sldId id="637" r:id="rId11"/>
    <p:sldId id="667" r:id="rId12"/>
    <p:sldId id="687" r:id="rId13"/>
    <p:sldId id="688" r:id="rId14"/>
    <p:sldId id="690" r:id="rId15"/>
    <p:sldId id="691" r:id="rId16"/>
    <p:sldId id="692" r:id="rId17"/>
    <p:sldId id="693" r:id="rId18"/>
    <p:sldId id="694" r:id="rId19"/>
    <p:sldId id="695" r:id="rId20"/>
    <p:sldId id="696" r:id="rId21"/>
    <p:sldId id="697" r:id="rId22"/>
    <p:sldId id="698" r:id="rId23"/>
    <p:sldId id="699" r:id="rId24"/>
    <p:sldId id="700" r:id="rId25"/>
    <p:sldId id="701" r:id="rId26"/>
    <p:sldId id="702" r:id="rId27"/>
    <p:sldId id="705" r:id="rId28"/>
    <p:sldId id="704" r:id="rId29"/>
    <p:sldId id="703" r:id="rId30"/>
    <p:sldId id="706" r:id="rId31"/>
    <p:sldId id="707" r:id="rId32"/>
    <p:sldId id="708" r:id="rId33"/>
    <p:sldId id="709" r:id="rId34"/>
    <p:sldId id="711" r:id="rId35"/>
    <p:sldId id="713" r:id="rId36"/>
    <p:sldId id="714" r:id="rId37"/>
    <p:sldId id="715" r:id="rId38"/>
    <p:sldId id="716" r:id="rId39"/>
    <p:sldId id="717" r:id="rId40"/>
    <p:sldId id="727" r:id="rId41"/>
    <p:sldId id="728" r:id="rId42"/>
    <p:sldId id="729" r:id="rId43"/>
    <p:sldId id="730" r:id="rId44"/>
    <p:sldId id="731" r:id="rId45"/>
    <p:sldId id="732" r:id="rId46"/>
    <p:sldId id="733" r:id="rId47"/>
    <p:sldId id="718" r:id="rId48"/>
    <p:sldId id="719" r:id="rId49"/>
    <p:sldId id="720" r:id="rId50"/>
    <p:sldId id="721" r:id="rId51"/>
    <p:sldId id="722" r:id="rId52"/>
    <p:sldId id="723" r:id="rId53"/>
    <p:sldId id="724" r:id="rId54"/>
    <p:sldId id="725" r:id="rId55"/>
    <p:sldId id="726" r:id="rId56"/>
  </p:sldIdLst>
  <p:sldSz cx="9144000" cy="6858000" type="screen4x3"/>
  <p:notesSz cx="6858000" cy="9144000"/>
  <p:defaultTextStyle>
    <a:defPPr>
      <a:defRPr lang="it-IT"/>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ura" initials="L" lastIdx="1" clrIdx="0">
    <p:extLst>
      <p:ext uri="{19B8F6BF-5375-455C-9EA6-DF929625EA0E}">
        <p15:presenceInfo xmlns:p15="http://schemas.microsoft.com/office/powerpoint/2012/main" userId="Laur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80E6"/>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001" autoAdjust="0"/>
    <p:restoredTop sz="94660"/>
  </p:normalViewPr>
  <p:slideViewPr>
    <p:cSldViewPr>
      <p:cViewPr varScale="1">
        <p:scale>
          <a:sx n="108" d="100"/>
          <a:sy n="108" d="100"/>
        </p:scale>
        <p:origin x="130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65"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Arial" charset="0"/>
              </a:defRPr>
            </a:lvl1pPr>
          </a:lstStyle>
          <a:p>
            <a:pPr>
              <a:defRPr/>
            </a:pPr>
            <a:fld id="{24D43B15-7561-4141-98DB-DFC0F82CA196}" type="datetimeFigureOut">
              <a:rPr lang="en-US"/>
              <a:pPr>
                <a:defRPr/>
              </a:pPr>
              <a:t>4/6/2022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fld id="{84542C3C-F5BA-4AFC-8EFE-E3367BB52438}" type="slidenum">
              <a:rPr lang="en-US" altLang="it-IT"/>
              <a:pPr>
                <a:defRPr/>
              </a:pPr>
              <a:t>‹N›</a:t>
            </a:fld>
            <a:endParaRPr lang="en-US" altLang="it-IT"/>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egnaposto numero diapositiva 6">
            <a:extLst>
              <a:ext uri="{FF2B5EF4-FFF2-40B4-BE49-F238E27FC236}">
                <a16:creationId xmlns:a16="http://schemas.microsoft.com/office/drawing/2014/main" id="{42C80DDA-4596-4317-AB2D-8AACA13A19ED}"/>
              </a:ext>
            </a:extLst>
          </p:cNvPr>
          <p:cNvSpPr txBox="1">
            <a:spLocks noChangeArrowheads="1"/>
          </p:cNvSpPr>
          <p:nvPr/>
        </p:nvSpPr>
        <p:spPr bwMode="auto">
          <a:xfrm>
            <a:off x="4278313" y="10156825"/>
            <a:ext cx="3281362"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a:fld id="{9780BB1C-34C6-4024-9BF3-588ADC0C2F42}" type="slidenum">
              <a:rPr lang="it-IT" altLang="it-IT" sz="1400">
                <a:solidFill>
                  <a:srgbClr val="000000"/>
                </a:solidFill>
                <a:latin typeface="Liberation Serif"/>
                <a:ea typeface="DejaVu Sans"/>
                <a:cs typeface="DejaVu Sans"/>
              </a:rPr>
              <a:pPr algn="r"/>
              <a:t>1</a:t>
            </a:fld>
            <a:endParaRPr lang="it-IT" altLang="it-IT" sz="1400">
              <a:solidFill>
                <a:srgbClr val="000000"/>
              </a:solidFill>
              <a:latin typeface="Liberation Serif"/>
              <a:ea typeface="DejaVu Sans"/>
              <a:cs typeface="DejaVu Sans"/>
            </a:endParaRPr>
          </a:p>
        </p:txBody>
      </p:sp>
      <p:sp>
        <p:nvSpPr>
          <p:cNvPr id="4099" name="Segnaposto immagine diapositiva 1">
            <a:extLst>
              <a:ext uri="{FF2B5EF4-FFF2-40B4-BE49-F238E27FC236}">
                <a16:creationId xmlns:a16="http://schemas.microsoft.com/office/drawing/2014/main" id="{6FFC8872-F182-41BF-8CB0-B569B59A03B8}"/>
              </a:ext>
            </a:extLst>
          </p:cNvPr>
          <p:cNvSpPr>
            <a:spLocks noGrp="1" noRot="1" noChangeAspect="1" noTextEdit="1"/>
          </p:cNvSpPr>
          <p:nvPr>
            <p:ph type="sldImg"/>
          </p:nvPr>
        </p:nvSpPr>
        <p:spPr bwMode="auto">
          <a:xfrm>
            <a:off x="1108075" y="812800"/>
            <a:ext cx="5343525" cy="4008438"/>
          </a:xfrm>
          <a:solidFill>
            <a:srgbClr val="729FCF"/>
          </a:solidFill>
          <a:ln w="25402">
            <a:solidFill>
              <a:srgbClr val="3465A4"/>
            </a:solidFill>
            <a:miter lim="800000"/>
            <a:headEnd/>
            <a:tailEnd/>
          </a:ln>
        </p:spPr>
      </p:sp>
      <p:sp>
        <p:nvSpPr>
          <p:cNvPr id="4100" name="Segnaposto note 2">
            <a:extLst>
              <a:ext uri="{FF2B5EF4-FFF2-40B4-BE49-F238E27FC236}">
                <a16:creationId xmlns:a16="http://schemas.microsoft.com/office/drawing/2014/main" id="{752CF09C-B843-40D1-9059-870F57CBB7B4}"/>
              </a:ext>
            </a:extLst>
          </p:cNvPr>
          <p:cNvSpPr>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4734D59E-23BB-4075-AF53-9F4599326275}" type="slidenum">
              <a:rPr lang="en-US" altLang="it-IT" smtClean="0"/>
              <a:pPr>
                <a:defRPr/>
              </a:pPr>
              <a:t>3</a:t>
            </a:fld>
            <a:endParaRPr lang="en-US" altLang="it-IT"/>
          </a:p>
        </p:txBody>
      </p:sp>
    </p:spTree>
    <p:extLst>
      <p:ext uri="{BB962C8B-B14F-4D97-AF65-F5344CB8AC3E}">
        <p14:creationId xmlns:p14="http://schemas.microsoft.com/office/powerpoint/2010/main" val="1805067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4734D59E-23BB-4075-AF53-9F4599326275}" type="slidenum">
              <a:rPr lang="en-US" altLang="it-IT" smtClean="0"/>
              <a:pPr>
                <a:defRPr/>
              </a:pPr>
              <a:t>4</a:t>
            </a:fld>
            <a:endParaRPr lang="en-US" altLang="it-IT"/>
          </a:p>
        </p:txBody>
      </p:sp>
    </p:spTree>
    <p:extLst>
      <p:ext uri="{BB962C8B-B14F-4D97-AF65-F5344CB8AC3E}">
        <p14:creationId xmlns:p14="http://schemas.microsoft.com/office/powerpoint/2010/main" val="2360562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t-IT" altLang="it-IT"/>
          </a:p>
        </p:txBody>
      </p:sp>
      <p:sp>
        <p:nvSpPr>
          <p:cNvPr id="4" name="Segnaposto numero diapositiva 3"/>
          <p:cNvSpPr>
            <a:spLocks noGrp="1"/>
          </p:cNvSpPr>
          <p:nvPr>
            <p:ph type="sldNum" sz="quarter" idx="5"/>
          </p:nvPr>
        </p:nvSpPr>
        <p:spPr/>
        <p:txBody>
          <a:bodyPr/>
          <a:lstStyle/>
          <a:p>
            <a:pPr>
              <a:defRPr/>
            </a:pPr>
            <a:fld id="{4734D59E-23BB-4075-AF53-9F4599326275}" type="slidenum">
              <a:rPr lang="en-US" altLang="it-IT" smtClean="0"/>
              <a:pPr>
                <a:defRPr/>
              </a:pPr>
              <a:t>5</a:t>
            </a:fld>
            <a:endParaRPr lang="en-US" altLang="it-IT"/>
          </a:p>
        </p:txBody>
      </p:sp>
    </p:spTree>
    <p:extLst>
      <p:ext uri="{BB962C8B-B14F-4D97-AF65-F5344CB8AC3E}">
        <p14:creationId xmlns:p14="http://schemas.microsoft.com/office/powerpoint/2010/main" val="52887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143000" y="1122363"/>
            <a:ext cx="6858000" cy="2387600"/>
          </a:xfrm>
        </p:spPr>
        <p:txBody>
          <a:bodyPr anchor="b"/>
          <a:lstStyle>
            <a:lvl1pPr algn="ctr">
              <a:defRPr sz="4500"/>
            </a:lvl1pPr>
          </a:lstStyle>
          <a:p>
            <a:r>
              <a:rPr lang="it-IT"/>
              <a:t>Fare clic per modificare lo stile del titolo</a:t>
            </a:r>
          </a:p>
        </p:txBody>
      </p:sp>
      <p:sp>
        <p:nvSpPr>
          <p:cNvPr id="3" name="Sottotitolo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lvl1pPr>
              <a:defRPr/>
            </a:lvl1pPr>
          </a:lstStyle>
          <a:p>
            <a:pPr>
              <a:defRPr/>
            </a:pPr>
            <a:fld id="{460E89F2-F524-4C17-B330-E5C1F1AE16DC}" type="datetime1">
              <a:rPr lang="en-US"/>
              <a:pPr>
                <a:defRPr/>
              </a:pPr>
              <a:t>4/6/2022</a:t>
            </a:fld>
            <a:endParaRPr lang="en-US"/>
          </a:p>
        </p:txBody>
      </p:sp>
      <p:sp>
        <p:nvSpPr>
          <p:cNvPr id="5"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6" name="Segnaposto numero diapositiva 5"/>
          <p:cNvSpPr>
            <a:spLocks noGrp="1"/>
          </p:cNvSpPr>
          <p:nvPr>
            <p:ph type="sldNum" sz="quarter" idx="12"/>
          </p:nvPr>
        </p:nvSpPr>
        <p:spPr/>
        <p:txBody>
          <a:bodyPr/>
          <a:lstStyle>
            <a:lvl1pPr>
              <a:defRPr/>
            </a:lvl1pPr>
          </a:lstStyle>
          <a:p>
            <a:pPr>
              <a:defRPr/>
            </a:pPr>
            <a:fld id="{2649FE95-3661-4E32-9DBD-5B0F3473A069}" type="slidenum">
              <a:rPr lang="en-US" altLang="it-IT"/>
              <a:pPr>
                <a:defRPr/>
              </a:pPr>
              <a:t>‹N›</a:t>
            </a:fld>
            <a:endParaRPr lang="en-US" altLang="it-IT"/>
          </a:p>
        </p:txBody>
      </p:sp>
    </p:spTree>
    <p:extLst>
      <p:ext uri="{BB962C8B-B14F-4D97-AF65-F5344CB8AC3E}">
        <p14:creationId xmlns:p14="http://schemas.microsoft.com/office/powerpoint/2010/main" val="1145496277"/>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lvl1pPr>
              <a:defRPr/>
            </a:lvl1pPr>
          </a:lstStyle>
          <a:p>
            <a:pPr>
              <a:defRPr/>
            </a:pPr>
            <a:fld id="{0C837524-5FC6-4252-B72F-F1A2B894C000}" type="datetime1">
              <a:rPr lang="en-US"/>
              <a:pPr>
                <a:defRPr/>
              </a:pPr>
              <a:t>4/6/2022</a:t>
            </a:fld>
            <a:endParaRPr lang="en-US"/>
          </a:p>
        </p:txBody>
      </p:sp>
      <p:sp>
        <p:nvSpPr>
          <p:cNvPr id="5"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6" name="Segnaposto numero diapositiva 5"/>
          <p:cNvSpPr>
            <a:spLocks noGrp="1"/>
          </p:cNvSpPr>
          <p:nvPr>
            <p:ph type="sldNum" sz="quarter" idx="12"/>
          </p:nvPr>
        </p:nvSpPr>
        <p:spPr/>
        <p:txBody>
          <a:bodyPr/>
          <a:lstStyle>
            <a:lvl1pPr>
              <a:defRPr/>
            </a:lvl1pPr>
          </a:lstStyle>
          <a:p>
            <a:pPr>
              <a:defRPr/>
            </a:pPr>
            <a:fld id="{0ED8EC8E-289F-4FCF-B928-7865ED47F94A}" type="slidenum">
              <a:rPr lang="en-US" altLang="it-IT"/>
              <a:pPr>
                <a:defRPr/>
              </a:pPr>
              <a:t>‹N›</a:t>
            </a:fld>
            <a:endParaRPr lang="en-US" altLang="it-IT"/>
          </a:p>
        </p:txBody>
      </p:sp>
    </p:spTree>
    <p:extLst>
      <p:ext uri="{BB962C8B-B14F-4D97-AF65-F5344CB8AC3E}">
        <p14:creationId xmlns:p14="http://schemas.microsoft.com/office/powerpoint/2010/main" val="2017713007"/>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543675" y="365125"/>
            <a:ext cx="1971675" cy="5811838"/>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628650" y="365125"/>
            <a:ext cx="5800725"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lvl1pPr>
              <a:defRPr/>
            </a:lvl1pPr>
          </a:lstStyle>
          <a:p>
            <a:pPr>
              <a:defRPr/>
            </a:pPr>
            <a:fld id="{C6236A95-07F4-4AFA-BBD3-0AAF8487DE7D}" type="datetime1">
              <a:rPr lang="en-US"/>
              <a:pPr>
                <a:defRPr/>
              </a:pPr>
              <a:t>4/6/2022</a:t>
            </a:fld>
            <a:endParaRPr lang="en-US"/>
          </a:p>
        </p:txBody>
      </p:sp>
      <p:sp>
        <p:nvSpPr>
          <p:cNvPr id="5"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6" name="Segnaposto numero diapositiva 5"/>
          <p:cNvSpPr>
            <a:spLocks noGrp="1"/>
          </p:cNvSpPr>
          <p:nvPr>
            <p:ph type="sldNum" sz="quarter" idx="12"/>
          </p:nvPr>
        </p:nvSpPr>
        <p:spPr/>
        <p:txBody>
          <a:bodyPr/>
          <a:lstStyle>
            <a:lvl1pPr>
              <a:defRPr/>
            </a:lvl1pPr>
          </a:lstStyle>
          <a:p>
            <a:pPr>
              <a:defRPr/>
            </a:pPr>
            <a:fld id="{F354C518-5F56-4323-9950-64E12C19CFDB}" type="slidenum">
              <a:rPr lang="en-US" altLang="it-IT"/>
              <a:pPr>
                <a:defRPr/>
              </a:pPr>
              <a:t>‹N›</a:t>
            </a:fld>
            <a:endParaRPr lang="en-US" altLang="it-IT"/>
          </a:p>
        </p:txBody>
      </p:sp>
    </p:spTree>
    <p:extLst>
      <p:ext uri="{BB962C8B-B14F-4D97-AF65-F5344CB8AC3E}">
        <p14:creationId xmlns:p14="http://schemas.microsoft.com/office/powerpoint/2010/main" val="4241522420"/>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lvl1pPr>
              <a:defRPr/>
            </a:lvl1pPr>
          </a:lstStyle>
          <a:p>
            <a:pPr>
              <a:defRPr/>
            </a:pPr>
            <a:fld id="{B52C49C8-06EB-470E-A2E0-92D95BD7CC7F}" type="datetime1">
              <a:rPr lang="en-US"/>
              <a:pPr>
                <a:defRPr/>
              </a:pPr>
              <a:t>4/6/2022</a:t>
            </a:fld>
            <a:endParaRPr lang="en-US"/>
          </a:p>
        </p:txBody>
      </p:sp>
      <p:sp>
        <p:nvSpPr>
          <p:cNvPr id="5"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6" name="Segnaposto numero diapositiva 5"/>
          <p:cNvSpPr>
            <a:spLocks noGrp="1"/>
          </p:cNvSpPr>
          <p:nvPr>
            <p:ph type="sldNum" sz="quarter" idx="12"/>
          </p:nvPr>
        </p:nvSpPr>
        <p:spPr/>
        <p:txBody>
          <a:bodyPr/>
          <a:lstStyle>
            <a:lvl1pPr>
              <a:defRPr/>
            </a:lvl1pPr>
          </a:lstStyle>
          <a:p>
            <a:pPr>
              <a:defRPr/>
            </a:pPr>
            <a:fld id="{0BB3AD1A-69FB-40FC-A151-4CDCC68304B0}" type="slidenum">
              <a:rPr lang="en-US" altLang="it-IT"/>
              <a:pPr>
                <a:defRPr/>
              </a:pPr>
              <a:t>‹N›</a:t>
            </a:fld>
            <a:endParaRPr lang="en-US" altLang="it-IT"/>
          </a:p>
        </p:txBody>
      </p:sp>
    </p:spTree>
    <p:extLst>
      <p:ext uri="{BB962C8B-B14F-4D97-AF65-F5344CB8AC3E}">
        <p14:creationId xmlns:p14="http://schemas.microsoft.com/office/powerpoint/2010/main" val="2571850787"/>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623888" y="1709739"/>
            <a:ext cx="7886700" cy="2852737"/>
          </a:xfrm>
        </p:spPr>
        <p:txBody>
          <a:bodyPr anchor="b"/>
          <a:lstStyle>
            <a:lvl1pPr>
              <a:defRPr sz="4500"/>
            </a:lvl1pPr>
          </a:lstStyle>
          <a:p>
            <a:r>
              <a:rPr lang="it-IT"/>
              <a:t>Fare clic per modificare lo stile del titolo</a:t>
            </a:r>
          </a:p>
        </p:txBody>
      </p:sp>
      <p:sp>
        <p:nvSpPr>
          <p:cNvPr id="3" name="Segnaposto testo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p:txBody>
          <a:bodyPr/>
          <a:lstStyle>
            <a:lvl1pPr>
              <a:defRPr/>
            </a:lvl1pPr>
          </a:lstStyle>
          <a:p>
            <a:pPr>
              <a:defRPr/>
            </a:pPr>
            <a:fld id="{86CF7BEA-B052-4A47-BDC1-443EBDE1E305}" type="datetime1">
              <a:rPr lang="en-US"/>
              <a:pPr>
                <a:defRPr/>
              </a:pPr>
              <a:t>4/6/2022</a:t>
            </a:fld>
            <a:endParaRPr lang="en-US"/>
          </a:p>
        </p:txBody>
      </p:sp>
      <p:sp>
        <p:nvSpPr>
          <p:cNvPr id="5"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6" name="Segnaposto numero diapositiva 5"/>
          <p:cNvSpPr>
            <a:spLocks noGrp="1"/>
          </p:cNvSpPr>
          <p:nvPr>
            <p:ph type="sldNum" sz="quarter" idx="12"/>
          </p:nvPr>
        </p:nvSpPr>
        <p:spPr/>
        <p:txBody>
          <a:bodyPr/>
          <a:lstStyle>
            <a:lvl1pPr>
              <a:defRPr/>
            </a:lvl1pPr>
          </a:lstStyle>
          <a:p>
            <a:pPr>
              <a:defRPr/>
            </a:pPr>
            <a:fld id="{3FBA7B94-5F68-4FBD-A9EE-EF0F6F9681EA}" type="slidenum">
              <a:rPr lang="en-US" altLang="it-IT"/>
              <a:pPr>
                <a:defRPr/>
              </a:pPr>
              <a:t>‹N›</a:t>
            </a:fld>
            <a:endParaRPr lang="en-US" altLang="it-IT"/>
          </a:p>
        </p:txBody>
      </p:sp>
    </p:spTree>
    <p:extLst>
      <p:ext uri="{BB962C8B-B14F-4D97-AF65-F5344CB8AC3E}">
        <p14:creationId xmlns:p14="http://schemas.microsoft.com/office/powerpoint/2010/main" val="1242120602"/>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628650" y="1825625"/>
            <a:ext cx="38862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29150" y="1825625"/>
            <a:ext cx="38862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3"/>
          <p:cNvSpPr>
            <a:spLocks noGrp="1"/>
          </p:cNvSpPr>
          <p:nvPr>
            <p:ph type="dt" sz="half" idx="10"/>
          </p:nvPr>
        </p:nvSpPr>
        <p:spPr/>
        <p:txBody>
          <a:bodyPr/>
          <a:lstStyle>
            <a:lvl1pPr>
              <a:defRPr/>
            </a:lvl1pPr>
          </a:lstStyle>
          <a:p>
            <a:pPr>
              <a:defRPr/>
            </a:pPr>
            <a:fld id="{9393AA0E-0EB5-48DB-B09B-425DA670DC22}" type="datetime1">
              <a:rPr lang="en-US"/>
              <a:pPr>
                <a:defRPr/>
              </a:pPr>
              <a:t>4/6/2022</a:t>
            </a:fld>
            <a:endParaRPr lang="en-US"/>
          </a:p>
        </p:txBody>
      </p:sp>
      <p:sp>
        <p:nvSpPr>
          <p:cNvPr id="6"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7" name="Segnaposto numero diapositiva 5"/>
          <p:cNvSpPr>
            <a:spLocks noGrp="1"/>
          </p:cNvSpPr>
          <p:nvPr>
            <p:ph type="sldNum" sz="quarter" idx="12"/>
          </p:nvPr>
        </p:nvSpPr>
        <p:spPr/>
        <p:txBody>
          <a:bodyPr/>
          <a:lstStyle>
            <a:lvl1pPr>
              <a:defRPr/>
            </a:lvl1pPr>
          </a:lstStyle>
          <a:p>
            <a:pPr>
              <a:defRPr/>
            </a:pPr>
            <a:fld id="{31C53E13-BA90-479A-9D85-5120CF664A5E}" type="slidenum">
              <a:rPr lang="en-US" altLang="it-IT"/>
              <a:pPr>
                <a:defRPr/>
              </a:pPr>
              <a:t>‹N›</a:t>
            </a:fld>
            <a:endParaRPr lang="en-US" altLang="it-IT"/>
          </a:p>
        </p:txBody>
      </p:sp>
    </p:spTree>
    <p:extLst>
      <p:ext uri="{BB962C8B-B14F-4D97-AF65-F5344CB8AC3E}">
        <p14:creationId xmlns:p14="http://schemas.microsoft.com/office/powerpoint/2010/main" val="2429928174"/>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629841" y="365126"/>
            <a:ext cx="7886700" cy="1325563"/>
          </a:xfrm>
        </p:spPr>
        <p:txBody>
          <a:bodyPr/>
          <a:lstStyle/>
          <a:p>
            <a:r>
              <a:rPr lang="it-IT"/>
              <a:t>Fare clic per modificare lo stile del titolo</a:t>
            </a:r>
          </a:p>
        </p:txBody>
      </p:sp>
      <p:sp>
        <p:nvSpPr>
          <p:cNvPr id="3" name="Segnaposto testo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Modifica gli stili del testo dello schema</a:t>
            </a:r>
          </a:p>
        </p:txBody>
      </p:sp>
      <p:sp>
        <p:nvSpPr>
          <p:cNvPr id="4" name="Segnaposto contenuto 3"/>
          <p:cNvSpPr>
            <a:spLocks noGrp="1"/>
          </p:cNvSpPr>
          <p:nvPr>
            <p:ph sz="half" idx="2"/>
          </p:nvPr>
        </p:nvSpPr>
        <p:spPr>
          <a:xfrm>
            <a:off x="629842" y="2505075"/>
            <a:ext cx="3868340"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Modifica gli stili del testo dello schema</a:t>
            </a:r>
          </a:p>
        </p:txBody>
      </p:sp>
      <p:sp>
        <p:nvSpPr>
          <p:cNvPr id="6" name="Segnaposto contenuto 5"/>
          <p:cNvSpPr>
            <a:spLocks noGrp="1"/>
          </p:cNvSpPr>
          <p:nvPr>
            <p:ph sz="quarter" idx="4"/>
          </p:nvPr>
        </p:nvSpPr>
        <p:spPr>
          <a:xfrm>
            <a:off x="4629150" y="2505075"/>
            <a:ext cx="3887391"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3"/>
          <p:cNvSpPr>
            <a:spLocks noGrp="1"/>
          </p:cNvSpPr>
          <p:nvPr>
            <p:ph type="dt" sz="half" idx="10"/>
          </p:nvPr>
        </p:nvSpPr>
        <p:spPr/>
        <p:txBody>
          <a:bodyPr/>
          <a:lstStyle>
            <a:lvl1pPr>
              <a:defRPr/>
            </a:lvl1pPr>
          </a:lstStyle>
          <a:p>
            <a:pPr>
              <a:defRPr/>
            </a:pPr>
            <a:fld id="{D01C57C9-BED8-4543-BACD-A42B842D7CB0}" type="datetime1">
              <a:rPr lang="en-US"/>
              <a:pPr>
                <a:defRPr/>
              </a:pPr>
              <a:t>4/6/2022</a:t>
            </a:fld>
            <a:endParaRPr lang="en-US"/>
          </a:p>
        </p:txBody>
      </p:sp>
      <p:sp>
        <p:nvSpPr>
          <p:cNvPr id="8"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9" name="Segnaposto numero diapositiva 5"/>
          <p:cNvSpPr>
            <a:spLocks noGrp="1"/>
          </p:cNvSpPr>
          <p:nvPr>
            <p:ph type="sldNum" sz="quarter" idx="12"/>
          </p:nvPr>
        </p:nvSpPr>
        <p:spPr/>
        <p:txBody>
          <a:bodyPr/>
          <a:lstStyle>
            <a:lvl1pPr>
              <a:defRPr/>
            </a:lvl1pPr>
          </a:lstStyle>
          <a:p>
            <a:pPr>
              <a:defRPr/>
            </a:pPr>
            <a:fld id="{038B769E-A968-4A7A-BFEA-1C5B969B9278}" type="slidenum">
              <a:rPr lang="en-US" altLang="it-IT"/>
              <a:pPr>
                <a:defRPr/>
              </a:pPr>
              <a:t>‹N›</a:t>
            </a:fld>
            <a:endParaRPr lang="en-US" altLang="it-IT"/>
          </a:p>
        </p:txBody>
      </p:sp>
    </p:spTree>
    <p:extLst>
      <p:ext uri="{BB962C8B-B14F-4D97-AF65-F5344CB8AC3E}">
        <p14:creationId xmlns:p14="http://schemas.microsoft.com/office/powerpoint/2010/main" val="214092073"/>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3"/>
          <p:cNvSpPr>
            <a:spLocks noGrp="1"/>
          </p:cNvSpPr>
          <p:nvPr>
            <p:ph type="dt" sz="half" idx="10"/>
          </p:nvPr>
        </p:nvSpPr>
        <p:spPr/>
        <p:txBody>
          <a:bodyPr/>
          <a:lstStyle>
            <a:lvl1pPr>
              <a:defRPr/>
            </a:lvl1pPr>
          </a:lstStyle>
          <a:p>
            <a:pPr>
              <a:defRPr/>
            </a:pPr>
            <a:fld id="{C6E5F9A0-0C68-4565-A88E-1D7A739D8DD2}" type="datetime1">
              <a:rPr lang="en-US"/>
              <a:pPr>
                <a:defRPr/>
              </a:pPr>
              <a:t>4/6/2022</a:t>
            </a:fld>
            <a:endParaRPr lang="en-US"/>
          </a:p>
        </p:txBody>
      </p:sp>
      <p:sp>
        <p:nvSpPr>
          <p:cNvPr id="4"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5" name="Segnaposto numero diapositiva 5"/>
          <p:cNvSpPr>
            <a:spLocks noGrp="1"/>
          </p:cNvSpPr>
          <p:nvPr>
            <p:ph type="sldNum" sz="quarter" idx="12"/>
          </p:nvPr>
        </p:nvSpPr>
        <p:spPr/>
        <p:txBody>
          <a:bodyPr/>
          <a:lstStyle>
            <a:lvl1pPr>
              <a:defRPr/>
            </a:lvl1pPr>
          </a:lstStyle>
          <a:p>
            <a:pPr>
              <a:defRPr/>
            </a:pPr>
            <a:fld id="{4C52F9F0-D087-4741-BC8C-53A26FFEFE62}" type="slidenum">
              <a:rPr lang="en-US" altLang="it-IT"/>
              <a:pPr>
                <a:defRPr/>
              </a:pPr>
              <a:t>‹N›</a:t>
            </a:fld>
            <a:endParaRPr lang="en-US" altLang="it-IT"/>
          </a:p>
        </p:txBody>
      </p:sp>
    </p:spTree>
    <p:extLst>
      <p:ext uri="{BB962C8B-B14F-4D97-AF65-F5344CB8AC3E}">
        <p14:creationId xmlns:p14="http://schemas.microsoft.com/office/powerpoint/2010/main" val="3142166233"/>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3"/>
          <p:cNvSpPr>
            <a:spLocks noGrp="1"/>
          </p:cNvSpPr>
          <p:nvPr>
            <p:ph type="dt" sz="half" idx="10"/>
          </p:nvPr>
        </p:nvSpPr>
        <p:spPr/>
        <p:txBody>
          <a:bodyPr/>
          <a:lstStyle>
            <a:lvl1pPr>
              <a:defRPr/>
            </a:lvl1pPr>
          </a:lstStyle>
          <a:p>
            <a:pPr>
              <a:defRPr/>
            </a:pPr>
            <a:fld id="{C820CA0E-042A-49B9-9C4B-96DD94A5293D}" type="datetime1">
              <a:rPr lang="en-US"/>
              <a:pPr>
                <a:defRPr/>
              </a:pPr>
              <a:t>4/6/2022</a:t>
            </a:fld>
            <a:endParaRPr lang="en-US"/>
          </a:p>
        </p:txBody>
      </p:sp>
      <p:sp>
        <p:nvSpPr>
          <p:cNvPr id="3"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4" name="Segnaposto numero diapositiva 5"/>
          <p:cNvSpPr>
            <a:spLocks noGrp="1"/>
          </p:cNvSpPr>
          <p:nvPr>
            <p:ph type="sldNum" sz="quarter" idx="12"/>
          </p:nvPr>
        </p:nvSpPr>
        <p:spPr/>
        <p:txBody>
          <a:bodyPr/>
          <a:lstStyle>
            <a:lvl1pPr>
              <a:defRPr/>
            </a:lvl1pPr>
          </a:lstStyle>
          <a:p>
            <a:pPr>
              <a:defRPr/>
            </a:pPr>
            <a:fld id="{21E75BF2-1D8C-4EBC-A883-D095E7660F90}" type="slidenum">
              <a:rPr lang="en-US" altLang="it-IT"/>
              <a:pPr>
                <a:defRPr/>
              </a:pPr>
              <a:t>‹N›</a:t>
            </a:fld>
            <a:endParaRPr lang="en-US" altLang="it-IT"/>
          </a:p>
        </p:txBody>
      </p:sp>
    </p:spTree>
    <p:extLst>
      <p:ext uri="{BB962C8B-B14F-4D97-AF65-F5344CB8AC3E}">
        <p14:creationId xmlns:p14="http://schemas.microsoft.com/office/powerpoint/2010/main" val="1444569507"/>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29841" y="457200"/>
            <a:ext cx="2949178" cy="1600200"/>
          </a:xfrm>
        </p:spPr>
        <p:txBody>
          <a:bodyPr anchor="b"/>
          <a:lstStyle>
            <a:lvl1pPr>
              <a:defRPr sz="2400"/>
            </a:lvl1pPr>
          </a:lstStyle>
          <a:p>
            <a:r>
              <a:rPr lang="it-IT"/>
              <a:t>Fare clic per modificare lo stile del titolo</a:t>
            </a:r>
          </a:p>
        </p:txBody>
      </p:sp>
      <p:sp>
        <p:nvSpPr>
          <p:cNvPr id="3" name="Segnaposto contenuto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it-IT"/>
              <a:t>Modifica gli stili del testo dello schema</a:t>
            </a:r>
          </a:p>
        </p:txBody>
      </p:sp>
      <p:sp>
        <p:nvSpPr>
          <p:cNvPr id="5" name="Segnaposto data 3"/>
          <p:cNvSpPr>
            <a:spLocks noGrp="1"/>
          </p:cNvSpPr>
          <p:nvPr>
            <p:ph type="dt" sz="half" idx="10"/>
          </p:nvPr>
        </p:nvSpPr>
        <p:spPr/>
        <p:txBody>
          <a:bodyPr/>
          <a:lstStyle>
            <a:lvl1pPr>
              <a:defRPr/>
            </a:lvl1pPr>
          </a:lstStyle>
          <a:p>
            <a:pPr>
              <a:defRPr/>
            </a:pPr>
            <a:fld id="{61FEF027-4E8D-47AE-9221-C2B958E983AE}" type="datetime1">
              <a:rPr lang="en-US"/>
              <a:pPr>
                <a:defRPr/>
              </a:pPr>
              <a:t>4/6/2022</a:t>
            </a:fld>
            <a:endParaRPr lang="en-US"/>
          </a:p>
        </p:txBody>
      </p:sp>
      <p:sp>
        <p:nvSpPr>
          <p:cNvPr id="6"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7" name="Segnaposto numero diapositiva 5"/>
          <p:cNvSpPr>
            <a:spLocks noGrp="1"/>
          </p:cNvSpPr>
          <p:nvPr>
            <p:ph type="sldNum" sz="quarter" idx="12"/>
          </p:nvPr>
        </p:nvSpPr>
        <p:spPr/>
        <p:txBody>
          <a:bodyPr/>
          <a:lstStyle>
            <a:lvl1pPr>
              <a:defRPr/>
            </a:lvl1pPr>
          </a:lstStyle>
          <a:p>
            <a:pPr>
              <a:defRPr/>
            </a:pPr>
            <a:fld id="{F04EE592-4E51-4D9D-99EF-C29B7D2E98CC}" type="slidenum">
              <a:rPr lang="en-US" altLang="it-IT"/>
              <a:pPr>
                <a:defRPr/>
              </a:pPr>
              <a:t>‹N›</a:t>
            </a:fld>
            <a:endParaRPr lang="en-US" altLang="it-IT"/>
          </a:p>
        </p:txBody>
      </p:sp>
    </p:spTree>
    <p:extLst>
      <p:ext uri="{BB962C8B-B14F-4D97-AF65-F5344CB8AC3E}">
        <p14:creationId xmlns:p14="http://schemas.microsoft.com/office/powerpoint/2010/main" val="1820899172"/>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29841" y="457200"/>
            <a:ext cx="2949178" cy="1600200"/>
          </a:xfrm>
        </p:spPr>
        <p:txBody>
          <a:bodyPr anchor="b"/>
          <a:lstStyle>
            <a:lvl1pPr>
              <a:defRPr sz="2400"/>
            </a:lvl1pPr>
          </a:lstStyle>
          <a:p>
            <a:r>
              <a:rPr lang="it-IT"/>
              <a:t>Fare clic per modificare lo stile del titolo</a:t>
            </a:r>
          </a:p>
        </p:txBody>
      </p:sp>
      <p:sp>
        <p:nvSpPr>
          <p:cNvPr id="3" name="Segnaposto immagine 2"/>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it-IT" noProof="0"/>
          </a:p>
        </p:txBody>
      </p:sp>
      <p:sp>
        <p:nvSpPr>
          <p:cNvPr id="4" name="Segnaposto tes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it-IT"/>
              <a:t>Modifica gli stili del testo dello schema</a:t>
            </a:r>
          </a:p>
        </p:txBody>
      </p:sp>
      <p:sp>
        <p:nvSpPr>
          <p:cNvPr id="5" name="Segnaposto data 3"/>
          <p:cNvSpPr>
            <a:spLocks noGrp="1"/>
          </p:cNvSpPr>
          <p:nvPr>
            <p:ph type="dt" sz="half" idx="10"/>
          </p:nvPr>
        </p:nvSpPr>
        <p:spPr/>
        <p:txBody>
          <a:bodyPr/>
          <a:lstStyle>
            <a:lvl1pPr>
              <a:defRPr/>
            </a:lvl1pPr>
          </a:lstStyle>
          <a:p>
            <a:pPr>
              <a:defRPr/>
            </a:pPr>
            <a:fld id="{BF6AECEF-082C-4745-AE5B-EC112E29F84F}" type="datetime1">
              <a:rPr lang="en-US"/>
              <a:pPr>
                <a:defRPr/>
              </a:pPr>
              <a:t>4/6/2022</a:t>
            </a:fld>
            <a:endParaRPr lang="en-US"/>
          </a:p>
        </p:txBody>
      </p:sp>
      <p:sp>
        <p:nvSpPr>
          <p:cNvPr id="6" name="Segnaposto piè di pagina 4"/>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7" name="Segnaposto numero diapositiva 5"/>
          <p:cNvSpPr>
            <a:spLocks noGrp="1"/>
          </p:cNvSpPr>
          <p:nvPr>
            <p:ph type="sldNum" sz="quarter" idx="12"/>
          </p:nvPr>
        </p:nvSpPr>
        <p:spPr/>
        <p:txBody>
          <a:bodyPr/>
          <a:lstStyle>
            <a:lvl1pPr>
              <a:defRPr/>
            </a:lvl1pPr>
          </a:lstStyle>
          <a:p>
            <a:pPr>
              <a:defRPr/>
            </a:pPr>
            <a:fld id="{B3F63DB5-6FA8-4BC5-973A-768DBA6B1A42}" type="slidenum">
              <a:rPr lang="en-US" altLang="it-IT"/>
              <a:pPr>
                <a:defRPr/>
              </a:pPr>
              <a:t>‹N›</a:t>
            </a:fld>
            <a:endParaRPr lang="en-US" altLang="it-IT"/>
          </a:p>
        </p:txBody>
      </p:sp>
    </p:spTree>
    <p:extLst>
      <p:ext uri="{BB962C8B-B14F-4D97-AF65-F5344CB8AC3E}">
        <p14:creationId xmlns:p14="http://schemas.microsoft.com/office/powerpoint/2010/main" val="2165672615"/>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egnaposto titolo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it-IT" altLang="it-IT"/>
              <a:t>Fare clic per modificare lo stile del titolo</a:t>
            </a:r>
          </a:p>
        </p:txBody>
      </p:sp>
      <p:sp>
        <p:nvSpPr>
          <p:cNvPr id="1027" name="Segnaposto testo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Modifica gli stili del testo dello schema</a:t>
            </a:r>
          </a:p>
          <a:p>
            <a:pPr lvl="1"/>
            <a:r>
              <a:rPr lang="it-IT" altLang="it-IT"/>
              <a:t>Secondo livello</a:t>
            </a:r>
          </a:p>
          <a:p>
            <a:pPr lvl="2"/>
            <a:r>
              <a:rPr lang="it-IT" altLang="it-IT"/>
              <a:t>Terzo livello</a:t>
            </a:r>
          </a:p>
          <a:p>
            <a:pPr lvl="3"/>
            <a:r>
              <a:rPr lang="it-IT" altLang="it-IT"/>
              <a:t>Quarto livello</a:t>
            </a:r>
          </a:p>
          <a:p>
            <a:pPr lvl="4"/>
            <a:r>
              <a:rPr lang="it-IT" altLang="it-IT"/>
              <a:t>Quinto livello</a:t>
            </a:r>
          </a:p>
        </p:txBody>
      </p:sp>
      <p:sp>
        <p:nvSpPr>
          <p:cNvPr id="4" name="Segnaposto data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fld id="{C052DCC2-E4FB-4561-963A-A38CE6CD0E2C}" type="datetime1">
              <a:rPr lang="en-US"/>
              <a:pPr>
                <a:defRPr/>
              </a:pPr>
              <a:t>4/6/2022</a:t>
            </a:fld>
            <a:endParaRPr lang="en-US"/>
          </a:p>
        </p:txBody>
      </p:sp>
      <p:sp>
        <p:nvSpPr>
          <p:cNvPr id="5" name="Segnaposto piè di pagina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defRPr>
            </a:lvl1pPr>
          </a:lstStyle>
          <a:p>
            <a:pPr>
              <a:defRPr/>
            </a:pPr>
            <a:r>
              <a:rPr lang="en-US"/>
              <a:t>Copyright © Pearson, Inc. 2013. All Rights Reserved.</a:t>
            </a:r>
          </a:p>
        </p:txBody>
      </p:sp>
      <p:sp>
        <p:nvSpPr>
          <p:cNvPr id="6" name="Segnaposto numero diapositiva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tx1">
                    <a:tint val="75000"/>
                  </a:schemeClr>
                </a:solidFill>
                <a:latin typeface="+mn-lt"/>
              </a:defRPr>
            </a:lvl1pPr>
          </a:lstStyle>
          <a:p>
            <a:pPr>
              <a:defRPr/>
            </a:pPr>
            <a:fld id="{D383D93E-00A9-42EB-A6CB-858FB44246C5}" type="slidenum">
              <a:rPr lang="en-US" altLang="it-IT"/>
              <a:pPr>
                <a:defRPr/>
              </a:pPr>
              <a:t>‹N›</a:t>
            </a:fld>
            <a:endParaRPr lang="en-US" altLang="it-IT"/>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it-I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olo 1">
            <a:extLst>
              <a:ext uri="{FF2B5EF4-FFF2-40B4-BE49-F238E27FC236}">
                <a16:creationId xmlns:a16="http://schemas.microsoft.com/office/drawing/2014/main" id="{57236E6E-6925-41BE-9999-A367F651A58B}"/>
              </a:ext>
            </a:extLst>
          </p:cNvPr>
          <p:cNvSpPr>
            <a:spLocks noGrp="1"/>
          </p:cNvSpPr>
          <p:nvPr>
            <p:ph type="title" idx="4294967295"/>
          </p:nvPr>
        </p:nvSpPr>
        <p:spPr>
          <a:xfrm>
            <a:off x="457200" y="923925"/>
            <a:ext cx="8228013" cy="1135063"/>
          </a:xfrm>
        </p:spPr>
        <p:txBody>
          <a:bodyPr/>
          <a:lstStyle/>
          <a:p>
            <a:pPr algn="ctr"/>
            <a:r>
              <a:rPr lang="it-IT" altLang="it-IT" sz="3200" dirty="0">
                <a:solidFill>
                  <a:srgbClr val="3380E6"/>
                </a:solidFill>
                <a:latin typeface="Times New Roman" panose="02020603050405020304" pitchFamily="18" charset="0"/>
                <a:cs typeface="Times New Roman" panose="02020603050405020304" pitchFamily="18" charset="0"/>
              </a:rPr>
              <a:t>Lezione 9</a:t>
            </a:r>
            <a:endParaRPr lang="en-GB" altLang="it-IT" sz="3200" dirty="0">
              <a:solidFill>
                <a:srgbClr val="3380E6"/>
              </a:solidFill>
              <a:latin typeface="Times New Roman" panose="02020603050405020304" pitchFamily="18" charset="0"/>
              <a:cs typeface="Times New Roman" panose="02020603050405020304" pitchFamily="18" charset="0"/>
            </a:endParaRPr>
          </a:p>
        </p:txBody>
      </p:sp>
      <p:sp>
        <p:nvSpPr>
          <p:cNvPr id="3075" name="Sottotitolo 2">
            <a:extLst>
              <a:ext uri="{FF2B5EF4-FFF2-40B4-BE49-F238E27FC236}">
                <a16:creationId xmlns:a16="http://schemas.microsoft.com/office/drawing/2014/main" id="{D22837A0-BB19-46C7-A349-F644CEB42113}"/>
              </a:ext>
            </a:extLst>
          </p:cNvPr>
          <p:cNvSpPr txBox="1">
            <a:spLocks/>
          </p:cNvSpPr>
          <p:nvPr/>
        </p:nvSpPr>
        <p:spPr bwMode="auto">
          <a:xfrm>
            <a:off x="628650" y="3657600"/>
            <a:ext cx="7886700"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a:buFont typeface="Arial" panose="020B0604020202020204" pitchFamily="34" charset="0"/>
              <a:buNone/>
            </a:pPr>
            <a:r>
              <a:rPr lang="en-GB" altLang="it-IT" sz="2400">
                <a:latin typeface="Times New Roman" panose="02020603050405020304" pitchFamily="18" charset="0"/>
                <a:cs typeface="Times New Roman" panose="02020603050405020304" pitchFamily="18" charset="0"/>
              </a:rPr>
              <a:t>Antonio Origlia</a:t>
            </a:r>
          </a:p>
          <a:p>
            <a:pPr algn="ctr">
              <a:buFont typeface="Arial" panose="020B0604020202020204" pitchFamily="34" charset="0"/>
              <a:buNone/>
            </a:pPr>
            <a:r>
              <a:rPr lang="en-GB" altLang="it-IT" sz="2400">
                <a:latin typeface="Times New Roman" panose="02020603050405020304" pitchFamily="18" charset="0"/>
                <a:cs typeface="Times New Roman" panose="02020603050405020304" pitchFamily="18" charset="0"/>
              </a:rPr>
              <a:t>a.a. 2021/2022</a:t>
            </a:r>
          </a:p>
          <a:p>
            <a:pPr algn="ctr">
              <a:buFont typeface="Arial" panose="020B0604020202020204" pitchFamily="34" charset="0"/>
              <a:buNone/>
            </a:pPr>
            <a:endParaRPr lang="en-GB" altLang="it-IT" sz="240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GB" altLang="it-IT" sz="240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GB" altLang="it-IT" sz="2400">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GB" altLang="it-IT" sz="1200">
                <a:latin typeface="Times New Roman" panose="02020603050405020304" pitchFamily="18" charset="0"/>
                <a:cs typeface="Times New Roman" panose="02020603050405020304" pitchFamily="18" charset="0"/>
              </a:rPr>
              <a:t>Slides gentilmente fornite da Laura Bozzelli</a:t>
            </a:r>
            <a:endParaRPr lang="en-GB" altLang="it-IT" sz="2400">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52400" y="381000"/>
            <a:ext cx="86868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Sintassi</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definizione</a:t>
            </a:r>
            <a:r>
              <a:rPr lang="en-US" altLang="it-IT" sz="3300" dirty="0">
                <a:solidFill>
                  <a:srgbClr val="3380E6"/>
                </a:solidFill>
                <a:latin typeface="Arial" panose="020B0604020202020204" pitchFamily="34" charset="0"/>
              </a:rPr>
              <a:t> di </a:t>
            </a:r>
            <a:r>
              <a:rPr lang="en-US" altLang="it-IT" sz="3300" dirty="0" err="1">
                <a:solidFill>
                  <a:srgbClr val="3380E6"/>
                </a:solidFill>
                <a:latin typeface="Arial" panose="020B0604020202020204" pitchFamily="34" charset="0"/>
              </a:rPr>
              <a:t>funzione</a:t>
            </a:r>
            <a:r>
              <a:rPr lang="en-US" altLang="it-IT" sz="3300" dirty="0">
                <a:solidFill>
                  <a:srgbClr val="3380E6"/>
                </a:solidFill>
                <a:latin typeface="Arial" panose="020B0604020202020204" pitchFamily="34" charset="0"/>
              </a:rPr>
              <a:t>  (1/4)</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623455" y="914400"/>
            <a:ext cx="8039100" cy="543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Font typeface="Arial" panose="020B0604020202020204" pitchFamily="34" charset="0"/>
              <a:buNone/>
              <a:defRPr/>
            </a:pPr>
            <a:r>
              <a:rPr lang="it-IT" altLang="it-IT" sz="2200" b="1" dirty="0">
                <a:solidFill>
                  <a:srgbClr val="000000"/>
                </a:solidFill>
                <a:latin typeface="Times New Roman" panose="02020603050405020304" pitchFamily="18" charset="0"/>
              </a:rPr>
              <a:t>Sintassi</a:t>
            </a:r>
            <a:endParaRPr lang="it-IT" altLang="it-IT" sz="22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sz="2200" b="1" dirty="0">
                <a:solidFill>
                  <a:srgbClr val="3380E6"/>
                </a:solidFill>
                <a:ea typeface="Noto Sans CJK SC Regular" pitchFamily="2"/>
                <a:cs typeface="Times New Roman" panose="02020603050405020304" pitchFamily="18" charset="0"/>
              </a:rPr>
              <a:t>&lt;</a:t>
            </a:r>
            <a:r>
              <a:rPr lang="en-US" sz="2200" b="1" dirty="0" err="1">
                <a:solidFill>
                  <a:srgbClr val="3380E6"/>
                </a:solidFill>
                <a:ea typeface="Noto Sans CJK SC Regular" pitchFamily="2"/>
                <a:cs typeface="Times New Roman" panose="02020603050405020304" pitchFamily="18" charset="0"/>
              </a:rPr>
              <a:t>tipo</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valore</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ritorno</a:t>
            </a:r>
            <a:r>
              <a:rPr lang="en-US" sz="2200" b="1" dirty="0">
                <a:solidFill>
                  <a:srgbClr val="3380E6"/>
                </a:solidFill>
                <a:ea typeface="Noto Sans CJK SC Regular" pitchFamily="2"/>
                <a:cs typeface="Times New Roman" panose="02020603050405020304" pitchFamily="18" charset="0"/>
              </a:rPr>
              <a:t>&gt; &lt;</a:t>
            </a:r>
            <a:r>
              <a:rPr lang="en-US" sz="2200" b="1" dirty="0" err="1">
                <a:solidFill>
                  <a:srgbClr val="3380E6"/>
                </a:solidFill>
                <a:ea typeface="Noto Sans CJK SC Regular" pitchFamily="2"/>
                <a:cs typeface="Times New Roman" panose="02020603050405020304" pitchFamily="18" charset="0"/>
              </a:rPr>
              <a:t>nome</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funzione</a:t>
            </a:r>
            <a:r>
              <a:rPr lang="en-US" sz="2200" b="1" dirty="0">
                <a:solidFill>
                  <a:srgbClr val="3380E6"/>
                </a:solidFill>
                <a:ea typeface="Noto Sans CJK SC Regular" pitchFamily="2"/>
                <a:cs typeface="Times New Roman" panose="02020603050405020304" pitchFamily="18" charset="0"/>
              </a:rPr>
              <a:t>&gt;(&lt;</a:t>
            </a:r>
            <a:r>
              <a:rPr lang="en-US" sz="2200" b="1" dirty="0" err="1">
                <a:solidFill>
                  <a:srgbClr val="3380E6"/>
                </a:solidFill>
                <a:ea typeface="Noto Sans CJK SC Regular" pitchFamily="2"/>
                <a:cs typeface="Times New Roman" panose="02020603050405020304" pitchFamily="18" charset="0"/>
              </a:rPr>
              <a:t>elenco</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parametri</a:t>
            </a:r>
            <a:r>
              <a:rPr lang="en-US" sz="2200" b="1" dirty="0">
                <a:solidFill>
                  <a:srgbClr val="3380E6"/>
                </a:solidFill>
                <a:ea typeface="Noto Sans CJK SC Regular" pitchFamily="2"/>
                <a:cs typeface="Times New Roman" panose="02020603050405020304" pitchFamily="18" charset="0"/>
              </a:rPr>
              <a:t>&gt;)</a:t>
            </a:r>
          </a:p>
          <a:p>
            <a:pPr marL="0" indent="0" eaLnBrk="1" hangingPunct="1">
              <a:lnSpc>
                <a:spcPct val="100000"/>
              </a:lnSpc>
              <a:spcBef>
                <a:spcPts val="0"/>
              </a:spcBef>
              <a:buFont typeface="Arial" panose="020B0604020202020204" pitchFamily="34" charset="0"/>
              <a:buNone/>
              <a:defRPr/>
            </a:pPr>
            <a:r>
              <a:rPr lang="en-US" sz="2200" b="1" dirty="0">
                <a:solidFill>
                  <a:srgbClr val="3380E6"/>
                </a:solidFill>
                <a:ea typeface="Noto Sans CJK SC Regular" pitchFamily="2"/>
                <a:cs typeface="Times New Roman" panose="02020603050405020304" pitchFamily="18" charset="0"/>
              </a:rPr>
              <a:t>{</a:t>
            </a:r>
          </a:p>
          <a:p>
            <a:pPr marL="0" indent="0" eaLnBrk="1" hangingPunct="1">
              <a:lnSpc>
                <a:spcPct val="100000"/>
              </a:lnSpc>
              <a:spcBef>
                <a:spcPts val="0"/>
              </a:spcBef>
              <a:buFont typeface="Arial" panose="020B0604020202020204" pitchFamily="34" charset="0"/>
              <a:buNone/>
              <a:defRPr/>
            </a:pPr>
            <a:r>
              <a:rPr lang="en-US" sz="2200" b="1" dirty="0">
                <a:solidFill>
                  <a:srgbClr val="3380E6"/>
                </a:solidFill>
                <a:ea typeface="Noto Sans CJK SC Regular" pitchFamily="2"/>
                <a:cs typeface="Times New Roman" panose="02020603050405020304" pitchFamily="18" charset="0"/>
              </a:rPr>
              <a:t>     &lt;</a:t>
            </a:r>
            <a:r>
              <a:rPr lang="en-US" sz="2200" b="1" dirty="0" err="1">
                <a:solidFill>
                  <a:srgbClr val="3380E6"/>
                </a:solidFill>
                <a:ea typeface="Noto Sans CJK SC Regular" pitchFamily="2"/>
                <a:cs typeface="Times New Roman" panose="02020603050405020304" pitchFamily="18" charset="0"/>
              </a:rPr>
              <a:t>corpo</a:t>
            </a:r>
            <a:r>
              <a:rPr lang="en-US" sz="2200" b="1" dirty="0">
                <a:solidFill>
                  <a:srgbClr val="3380E6"/>
                </a:solidFill>
                <a:ea typeface="Noto Sans CJK SC Regular" pitchFamily="2"/>
                <a:cs typeface="Times New Roman" panose="02020603050405020304" pitchFamily="18" charset="0"/>
              </a:rPr>
              <a:t>&gt;</a:t>
            </a:r>
          </a:p>
          <a:p>
            <a:pPr marL="0" indent="0" eaLnBrk="1" hangingPunct="1">
              <a:lnSpc>
                <a:spcPct val="100000"/>
              </a:lnSpc>
              <a:spcBef>
                <a:spcPts val="0"/>
              </a:spcBef>
              <a:buFont typeface="Arial" panose="020B0604020202020204" pitchFamily="34" charset="0"/>
              <a:buNone/>
              <a:defRPr/>
            </a:pPr>
            <a:r>
              <a:rPr lang="en-US" sz="2200" b="1" dirty="0">
                <a:solidFill>
                  <a:srgbClr val="3380E6"/>
                </a:solidFill>
                <a:ea typeface="Noto Sans CJK SC Regular" pitchFamily="2"/>
                <a:cs typeface="Times New Roman" panose="02020603050405020304" pitchFamily="18" charset="0"/>
              </a:rPr>
              <a:t>}</a:t>
            </a:r>
            <a:endParaRPr lang="it-IT" altLang="it-IT" sz="2200" dirty="0">
              <a:solidFill>
                <a:srgbClr val="000000"/>
              </a:solidFill>
              <a:latin typeface="Times New Roman" panose="02020603050405020304" pitchFamily="18" charset="0"/>
            </a:endParaRPr>
          </a:p>
          <a:p>
            <a:pPr eaLnBrk="1" hangingPunct="1">
              <a:defRPr/>
            </a:pPr>
            <a:r>
              <a:rPr lang="it-IT" altLang="it-IT" sz="2000" dirty="0">
                <a:solidFill>
                  <a:srgbClr val="000000"/>
                </a:solidFill>
                <a:latin typeface="Times New Roman" panose="02020603050405020304" pitchFamily="18" charset="0"/>
              </a:rPr>
              <a:t>La parte che precede la parentesi graffa </a:t>
            </a:r>
            <a:r>
              <a:rPr lang="en-US" sz="2000" b="1" dirty="0">
                <a:solidFill>
                  <a:srgbClr val="3380E6"/>
                </a:solidFill>
                <a:ea typeface="Noto Sans CJK SC Regular" pitchFamily="2"/>
                <a:cs typeface="Times New Roman" panose="02020603050405020304" pitchFamily="18" charset="0"/>
              </a:rPr>
              <a:t>{</a:t>
            </a:r>
            <a:r>
              <a:rPr lang="it-IT" altLang="it-IT" sz="2000" dirty="0">
                <a:solidFill>
                  <a:srgbClr val="000000"/>
                </a:solidFill>
                <a:latin typeface="Times New Roman" panose="02020603050405020304" pitchFamily="18" charset="0"/>
              </a:rPr>
              <a:t> rappresenta </a:t>
            </a:r>
            <a:r>
              <a:rPr lang="it-IT" altLang="it-IT" sz="2000" b="1" dirty="0">
                <a:solidFill>
                  <a:srgbClr val="000000"/>
                </a:solidFill>
                <a:latin typeface="Times New Roman" panose="02020603050405020304" pitchFamily="18" charset="0"/>
              </a:rPr>
              <a:t>l’intestazione della funzione</a:t>
            </a:r>
            <a:r>
              <a:rPr lang="it-IT" altLang="it-IT" sz="2000" dirty="0">
                <a:solidFill>
                  <a:srgbClr val="000000"/>
                </a:solidFill>
                <a:latin typeface="Times New Roman" panose="02020603050405020304" pitchFamily="18" charset="0"/>
              </a:rPr>
              <a:t>.</a:t>
            </a:r>
          </a:p>
          <a:p>
            <a:pPr eaLnBrk="1" hangingPunct="1">
              <a:defRPr/>
            </a:pPr>
            <a:r>
              <a:rPr lang="en-US" sz="2000" b="1" dirty="0">
                <a:solidFill>
                  <a:srgbClr val="3380E6"/>
                </a:solidFill>
                <a:ea typeface="Noto Sans CJK SC Regular" pitchFamily="2"/>
                <a:cs typeface="Times New Roman" panose="02020603050405020304" pitchFamily="18" charset="0"/>
              </a:rPr>
              <a:t>&lt;</a:t>
            </a:r>
            <a:r>
              <a:rPr lang="en-US" sz="2000" b="1" dirty="0" err="1">
                <a:solidFill>
                  <a:srgbClr val="3380E6"/>
                </a:solidFill>
                <a:ea typeface="Noto Sans CJK SC Regular" pitchFamily="2"/>
                <a:cs typeface="Times New Roman" panose="02020603050405020304" pitchFamily="18" charset="0"/>
              </a:rPr>
              <a:t>tipo</a:t>
            </a:r>
            <a:r>
              <a:rPr lang="en-US" sz="2000" b="1" dirty="0">
                <a:solidFill>
                  <a:srgbClr val="3380E6"/>
                </a:solidFill>
                <a:ea typeface="Noto Sans CJK SC Regular" pitchFamily="2"/>
                <a:cs typeface="Times New Roman" panose="02020603050405020304" pitchFamily="18" charset="0"/>
              </a:rPr>
              <a:t> </a:t>
            </a:r>
            <a:r>
              <a:rPr lang="en-US" sz="2000" b="1" dirty="0" err="1">
                <a:solidFill>
                  <a:srgbClr val="3380E6"/>
                </a:solidFill>
                <a:ea typeface="Noto Sans CJK SC Regular" pitchFamily="2"/>
                <a:cs typeface="Times New Roman" panose="02020603050405020304" pitchFamily="18" charset="0"/>
              </a:rPr>
              <a:t>valore</a:t>
            </a:r>
            <a:r>
              <a:rPr lang="en-US" sz="2000" b="1" dirty="0">
                <a:solidFill>
                  <a:srgbClr val="3380E6"/>
                </a:solidFill>
                <a:ea typeface="Noto Sans CJK SC Regular" pitchFamily="2"/>
                <a:cs typeface="Times New Roman" panose="02020603050405020304" pitchFamily="18" charset="0"/>
              </a:rPr>
              <a:t> </a:t>
            </a:r>
            <a:r>
              <a:rPr lang="en-US" sz="2000" b="1" dirty="0" err="1">
                <a:solidFill>
                  <a:srgbClr val="3380E6"/>
                </a:solidFill>
                <a:ea typeface="Noto Sans CJK SC Regular" pitchFamily="2"/>
                <a:cs typeface="Times New Roman" panose="02020603050405020304" pitchFamily="18" charset="0"/>
              </a:rPr>
              <a:t>ritorno</a:t>
            </a:r>
            <a:r>
              <a:rPr lang="en-US" sz="2000" b="1" dirty="0">
                <a:solidFill>
                  <a:srgbClr val="3380E6"/>
                </a:solidFill>
                <a:ea typeface="Noto Sans CJK SC Regular" pitchFamily="2"/>
                <a:cs typeface="Times New Roman" panose="02020603050405020304" pitchFamily="18" charset="0"/>
              </a:rPr>
              <a:t>&gt;</a:t>
            </a:r>
            <a:r>
              <a:rPr lang="it-IT" altLang="it-IT" sz="2000" dirty="0">
                <a:solidFill>
                  <a:srgbClr val="000000"/>
                </a:solidFill>
                <a:latin typeface="Times New Roman" panose="02020603050405020304" pitchFamily="18" charset="0"/>
              </a:rPr>
              <a:t>: è il tipo del risultato restituito. </a:t>
            </a:r>
          </a:p>
          <a:p>
            <a:pPr eaLnBrk="1" hangingPunct="1">
              <a:defRPr/>
            </a:pPr>
            <a:r>
              <a:rPr lang="en-US" sz="2000" b="1" dirty="0">
                <a:solidFill>
                  <a:srgbClr val="3380E6"/>
                </a:solidFill>
                <a:ea typeface="Noto Sans CJK SC Regular" pitchFamily="2"/>
                <a:cs typeface="Times New Roman" panose="02020603050405020304" pitchFamily="18" charset="0"/>
              </a:rPr>
              <a:t>&lt;</a:t>
            </a:r>
            <a:r>
              <a:rPr lang="en-US" sz="2000" b="1" dirty="0" err="1">
                <a:solidFill>
                  <a:srgbClr val="3380E6"/>
                </a:solidFill>
                <a:ea typeface="Noto Sans CJK SC Regular" pitchFamily="2"/>
                <a:cs typeface="Times New Roman" panose="02020603050405020304" pitchFamily="18" charset="0"/>
              </a:rPr>
              <a:t>nome</a:t>
            </a:r>
            <a:r>
              <a:rPr lang="en-US" sz="2000" b="1" dirty="0">
                <a:solidFill>
                  <a:srgbClr val="3380E6"/>
                </a:solidFill>
                <a:ea typeface="Noto Sans CJK SC Regular" pitchFamily="2"/>
                <a:cs typeface="Times New Roman" panose="02020603050405020304" pitchFamily="18" charset="0"/>
              </a:rPr>
              <a:t> </a:t>
            </a:r>
            <a:r>
              <a:rPr lang="en-US" sz="2000" b="1" dirty="0" err="1">
                <a:solidFill>
                  <a:srgbClr val="3380E6"/>
                </a:solidFill>
                <a:ea typeface="Noto Sans CJK SC Regular" pitchFamily="2"/>
                <a:cs typeface="Times New Roman" panose="02020603050405020304" pitchFamily="18" charset="0"/>
              </a:rPr>
              <a:t>funzione</a:t>
            </a:r>
            <a:r>
              <a:rPr lang="en-US" sz="2000" b="1" dirty="0">
                <a:solidFill>
                  <a:srgbClr val="3380E6"/>
                </a:solidFill>
                <a:ea typeface="Noto Sans CJK SC Regular" pitchFamily="2"/>
                <a:cs typeface="Times New Roman" panose="02020603050405020304" pitchFamily="18" charset="0"/>
              </a:rPr>
              <a:t>&gt;</a:t>
            </a:r>
            <a:r>
              <a:rPr lang="it-IT" altLang="it-IT" sz="2000" dirty="0">
                <a:solidFill>
                  <a:srgbClr val="000000"/>
                </a:solidFill>
                <a:latin typeface="Times New Roman" panose="02020603050405020304" pitchFamily="18" charset="0"/>
              </a:rPr>
              <a:t>: è qualsiasi identificatore valido (come visto per gli identificatori delle variabili semplici).</a:t>
            </a:r>
          </a:p>
          <a:p>
            <a:pPr eaLnBrk="1" hangingPunct="1">
              <a:defRPr/>
            </a:pPr>
            <a:r>
              <a:rPr lang="en-US" sz="2000" b="1" dirty="0">
                <a:solidFill>
                  <a:srgbClr val="3380E6"/>
                </a:solidFill>
                <a:ea typeface="Noto Sans CJK SC Regular" pitchFamily="2"/>
                <a:cs typeface="Times New Roman" panose="02020603050405020304" pitchFamily="18" charset="0"/>
              </a:rPr>
              <a:t>&lt;</a:t>
            </a:r>
            <a:r>
              <a:rPr lang="en-US" sz="2000" b="1" dirty="0" err="1">
                <a:solidFill>
                  <a:srgbClr val="3380E6"/>
                </a:solidFill>
                <a:ea typeface="Noto Sans CJK SC Regular" pitchFamily="2"/>
                <a:cs typeface="Times New Roman" panose="02020603050405020304" pitchFamily="18" charset="0"/>
              </a:rPr>
              <a:t>elenco</a:t>
            </a:r>
            <a:r>
              <a:rPr lang="en-US" sz="2000" b="1" dirty="0">
                <a:solidFill>
                  <a:srgbClr val="3380E6"/>
                </a:solidFill>
                <a:ea typeface="Noto Sans CJK SC Regular" pitchFamily="2"/>
                <a:cs typeface="Times New Roman" panose="02020603050405020304" pitchFamily="18" charset="0"/>
              </a:rPr>
              <a:t> </a:t>
            </a:r>
            <a:r>
              <a:rPr lang="en-US" sz="2000" b="1" dirty="0" err="1">
                <a:solidFill>
                  <a:srgbClr val="3380E6"/>
                </a:solidFill>
                <a:ea typeface="Noto Sans CJK SC Regular" pitchFamily="2"/>
                <a:cs typeface="Times New Roman" panose="02020603050405020304" pitchFamily="18" charset="0"/>
              </a:rPr>
              <a:t>parametri</a:t>
            </a:r>
            <a:r>
              <a:rPr lang="en-US" sz="2000" b="1" dirty="0">
                <a:solidFill>
                  <a:srgbClr val="3380E6"/>
                </a:solidFill>
                <a:ea typeface="Noto Sans CJK SC Regular" pitchFamily="2"/>
                <a:cs typeface="Times New Roman" panose="02020603050405020304" pitchFamily="18" charset="0"/>
              </a:rPr>
              <a:t>&gt;</a:t>
            </a:r>
            <a:r>
              <a:rPr lang="it-IT" altLang="it-IT" sz="2000" dirty="0">
                <a:solidFill>
                  <a:srgbClr val="000000"/>
                </a:solidFill>
                <a:latin typeface="Times New Roman" panose="02020603050405020304" pitchFamily="18" charset="0"/>
              </a:rPr>
              <a:t>: elenco separato da virgole che specifica i parametri che la funzione riceve quando è chiamata. </a:t>
            </a:r>
          </a:p>
          <a:p>
            <a:pPr eaLnBrk="1" hangingPunct="1">
              <a:defRPr/>
            </a:pPr>
            <a:r>
              <a:rPr lang="en-US" sz="2000" b="1" dirty="0">
                <a:solidFill>
                  <a:srgbClr val="3380E6"/>
                </a:solidFill>
                <a:ea typeface="Noto Sans CJK SC Regular" pitchFamily="2"/>
                <a:cs typeface="Times New Roman" panose="02020603050405020304" pitchFamily="18" charset="0"/>
              </a:rPr>
              <a:t>&lt;</a:t>
            </a:r>
            <a:r>
              <a:rPr lang="en-US" sz="2000" b="1" dirty="0" err="1">
                <a:solidFill>
                  <a:srgbClr val="3380E6"/>
                </a:solidFill>
                <a:ea typeface="Noto Sans CJK SC Regular" pitchFamily="2"/>
                <a:cs typeface="Times New Roman" panose="02020603050405020304" pitchFamily="18" charset="0"/>
              </a:rPr>
              <a:t>corpo</a:t>
            </a:r>
            <a:r>
              <a:rPr lang="en-US" sz="2000" b="1" dirty="0">
                <a:solidFill>
                  <a:srgbClr val="3380E6"/>
                </a:solidFill>
                <a:ea typeface="Noto Sans CJK SC Regular" pitchFamily="2"/>
                <a:cs typeface="Times New Roman" panose="02020603050405020304" pitchFamily="18" charset="0"/>
              </a:rPr>
              <a:t>&gt;</a:t>
            </a:r>
            <a:r>
              <a:rPr lang="it-IT" altLang="it-IT" sz="2000" dirty="0">
                <a:solidFill>
                  <a:srgbClr val="000000"/>
                </a:solidFill>
                <a:latin typeface="Times New Roman" panose="02020603050405020304" pitchFamily="18" charset="0"/>
              </a:rPr>
              <a:t>: rappresenta una sequenza di istruzioni (istruzioni atomiche o di controllo) che include dichiarazioni di variabili.</a:t>
            </a:r>
            <a:endParaRPr lang="it-IT" altLang="it-IT" sz="2000" b="1"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it-IT" altLang="it-IT" sz="2200" b="1" dirty="0">
                <a:solidFill>
                  <a:srgbClr val="000000"/>
                </a:solidFill>
                <a:latin typeface="Times New Roman" panose="02020603050405020304" pitchFamily="18" charset="0"/>
              </a:rPr>
              <a:t>Buona norma: </a:t>
            </a:r>
            <a:r>
              <a:rPr lang="it-IT" altLang="it-IT" sz="2200" dirty="0">
                <a:solidFill>
                  <a:srgbClr val="000000"/>
                </a:solidFill>
                <a:latin typeface="Times New Roman" panose="02020603050405020304" pitchFamily="18" charset="0"/>
              </a:rPr>
              <a:t>far rientrare a destra il testo dell’intero corpo dell’istruzione di iterazione con un certo livello di indentazione all’interno delle parentesi graffe che lo delimitano. </a:t>
            </a:r>
          </a:p>
          <a:p>
            <a:pPr marL="0" indent="0" eaLnBrk="1" hangingPunct="1">
              <a:buFont typeface="Arial" panose="020B0604020202020204" pitchFamily="34" charset="0"/>
              <a:buNone/>
              <a:defRPr/>
            </a:pPr>
            <a:endParaRPr lang="it-IT" altLang="it-IT" sz="24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800" dirty="0">
              <a:solidFill>
                <a:srgbClr val="000000"/>
              </a:solidFill>
              <a:latin typeface="Times New Roman" panose="02020603050405020304" pitchFamily="18" charset="0"/>
            </a:endParaRPr>
          </a:p>
          <a:p>
            <a:pPr eaLnBrk="1" hangingPunct="1">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en-US"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it-IT" sz="2300" dirty="0">
                <a:solidFill>
                  <a:srgbClr val="000000"/>
                </a:solidFill>
                <a:latin typeface="Times New Roman" panose="02020603050405020304" pitchFamily="18" charset="0"/>
              </a:rPr>
              <a:t>  </a:t>
            </a:r>
            <a:endParaRPr lang="en-US" altLang="it-IT" sz="2300" i="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742758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52400" y="381000"/>
            <a:ext cx="86868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Sintassi</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definizione</a:t>
            </a:r>
            <a:r>
              <a:rPr lang="en-US" altLang="it-IT" sz="3300" dirty="0">
                <a:solidFill>
                  <a:srgbClr val="3380E6"/>
                </a:solidFill>
                <a:latin typeface="Arial" panose="020B0604020202020204" pitchFamily="34" charset="0"/>
              </a:rPr>
              <a:t> di </a:t>
            </a:r>
            <a:r>
              <a:rPr lang="en-US" altLang="it-IT" sz="3300" dirty="0" err="1">
                <a:solidFill>
                  <a:srgbClr val="3380E6"/>
                </a:solidFill>
                <a:latin typeface="Arial" panose="020B0604020202020204" pitchFamily="34" charset="0"/>
              </a:rPr>
              <a:t>funzione</a:t>
            </a:r>
            <a:r>
              <a:rPr lang="en-US" altLang="it-IT" sz="3300" dirty="0">
                <a:solidFill>
                  <a:srgbClr val="3380E6"/>
                </a:solidFill>
                <a:latin typeface="Arial" panose="020B0604020202020204" pitchFamily="34" charset="0"/>
              </a:rPr>
              <a:t>  (2/4)</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612775" y="1041400"/>
            <a:ext cx="8039100" cy="543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Font typeface="Arial" panose="020B0604020202020204" pitchFamily="34" charset="0"/>
              <a:buNone/>
              <a:defRPr/>
            </a:pPr>
            <a:r>
              <a:rPr lang="it-IT" altLang="it-IT" sz="2200" b="1" dirty="0">
                <a:solidFill>
                  <a:srgbClr val="000000"/>
                </a:solidFill>
                <a:latin typeface="Times New Roman" panose="02020603050405020304" pitchFamily="18" charset="0"/>
              </a:rPr>
              <a:t>Sintassi</a:t>
            </a:r>
            <a:endParaRPr lang="it-IT" altLang="it-IT" sz="2200" dirty="0">
              <a:solidFill>
                <a:srgbClr val="000000"/>
              </a:solidFill>
              <a:latin typeface="Times New Roman" panose="02020603050405020304" pitchFamily="18" charset="0"/>
            </a:endParaRPr>
          </a:p>
          <a:p>
            <a:pPr marL="0" indent="0" eaLnBrk="1" hangingPunct="1">
              <a:buNone/>
              <a:defRPr/>
            </a:pPr>
            <a:r>
              <a:rPr lang="en-US" sz="2200" b="1" dirty="0">
                <a:solidFill>
                  <a:srgbClr val="3380E6"/>
                </a:solidFill>
                <a:ea typeface="Noto Sans CJK SC Regular" pitchFamily="2"/>
                <a:cs typeface="Times New Roman" panose="02020603050405020304" pitchFamily="18" charset="0"/>
              </a:rPr>
              <a:t>&lt;</a:t>
            </a:r>
            <a:r>
              <a:rPr lang="en-US" sz="2200" b="1" dirty="0" err="1">
                <a:solidFill>
                  <a:srgbClr val="3380E6"/>
                </a:solidFill>
                <a:ea typeface="Noto Sans CJK SC Regular" pitchFamily="2"/>
                <a:cs typeface="Times New Roman" panose="02020603050405020304" pitchFamily="18" charset="0"/>
              </a:rPr>
              <a:t>tipo</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valore</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ritorno</a:t>
            </a:r>
            <a:r>
              <a:rPr lang="en-US" sz="2200" b="1" dirty="0">
                <a:solidFill>
                  <a:srgbClr val="3380E6"/>
                </a:solidFill>
                <a:ea typeface="Noto Sans CJK SC Regular" pitchFamily="2"/>
                <a:cs typeface="Times New Roman" panose="02020603050405020304" pitchFamily="18" charset="0"/>
              </a:rPr>
              <a:t>&gt; &lt;</a:t>
            </a:r>
            <a:r>
              <a:rPr lang="en-US" sz="2200" b="1" dirty="0" err="1">
                <a:solidFill>
                  <a:srgbClr val="3380E6"/>
                </a:solidFill>
                <a:ea typeface="Noto Sans CJK SC Regular" pitchFamily="2"/>
                <a:cs typeface="Times New Roman" panose="02020603050405020304" pitchFamily="18" charset="0"/>
              </a:rPr>
              <a:t>nome</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funzione</a:t>
            </a:r>
            <a:r>
              <a:rPr lang="en-US" sz="2200" b="1" dirty="0">
                <a:solidFill>
                  <a:srgbClr val="3380E6"/>
                </a:solidFill>
                <a:ea typeface="Noto Sans CJK SC Regular" pitchFamily="2"/>
                <a:cs typeface="Times New Roman" panose="02020603050405020304" pitchFamily="18" charset="0"/>
              </a:rPr>
              <a:t>&gt;(&lt;</a:t>
            </a:r>
            <a:r>
              <a:rPr lang="en-US" sz="2200" b="1" dirty="0" err="1">
                <a:solidFill>
                  <a:srgbClr val="3380E6"/>
                </a:solidFill>
                <a:ea typeface="Noto Sans CJK SC Regular" pitchFamily="2"/>
                <a:cs typeface="Times New Roman" panose="02020603050405020304" pitchFamily="18" charset="0"/>
              </a:rPr>
              <a:t>elenco</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parametri</a:t>
            </a:r>
            <a:r>
              <a:rPr lang="en-US" sz="2200" b="1" dirty="0">
                <a:solidFill>
                  <a:srgbClr val="3380E6"/>
                </a:solidFill>
                <a:ea typeface="Noto Sans CJK SC Regular" pitchFamily="2"/>
                <a:cs typeface="Times New Roman" panose="02020603050405020304" pitchFamily="18" charset="0"/>
              </a:rPr>
              <a:t>&gt;)</a:t>
            </a:r>
          </a:p>
          <a:p>
            <a:pPr marL="0" indent="0" eaLnBrk="1" hangingPunct="1">
              <a:lnSpc>
                <a:spcPct val="100000"/>
              </a:lnSpc>
              <a:spcBef>
                <a:spcPts val="0"/>
              </a:spcBef>
              <a:buNone/>
              <a:defRPr/>
            </a:pPr>
            <a:r>
              <a:rPr lang="en-US" sz="2200" b="1" dirty="0">
                <a:solidFill>
                  <a:srgbClr val="3380E6"/>
                </a:solidFill>
                <a:ea typeface="Noto Sans CJK SC Regular" pitchFamily="2"/>
                <a:cs typeface="Times New Roman" panose="02020603050405020304" pitchFamily="18" charset="0"/>
              </a:rPr>
              <a:t>{</a:t>
            </a:r>
          </a:p>
          <a:p>
            <a:pPr marL="0" indent="0" eaLnBrk="1" hangingPunct="1">
              <a:lnSpc>
                <a:spcPct val="100000"/>
              </a:lnSpc>
              <a:spcBef>
                <a:spcPts val="0"/>
              </a:spcBef>
              <a:buNone/>
              <a:defRPr/>
            </a:pPr>
            <a:r>
              <a:rPr lang="en-US" sz="2200" b="1" dirty="0">
                <a:solidFill>
                  <a:srgbClr val="3380E6"/>
                </a:solidFill>
                <a:ea typeface="Noto Sans CJK SC Regular" pitchFamily="2"/>
                <a:cs typeface="Times New Roman" panose="02020603050405020304" pitchFamily="18" charset="0"/>
              </a:rPr>
              <a:t>     &lt;</a:t>
            </a:r>
            <a:r>
              <a:rPr lang="en-US" sz="2200" b="1" dirty="0" err="1">
                <a:solidFill>
                  <a:srgbClr val="3380E6"/>
                </a:solidFill>
                <a:ea typeface="Noto Sans CJK SC Regular" pitchFamily="2"/>
                <a:cs typeface="Times New Roman" panose="02020603050405020304" pitchFamily="18" charset="0"/>
              </a:rPr>
              <a:t>corpo</a:t>
            </a:r>
            <a:r>
              <a:rPr lang="en-US" sz="2200" b="1" dirty="0">
                <a:solidFill>
                  <a:srgbClr val="3380E6"/>
                </a:solidFill>
                <a:ea typeface="Noto Sans CJK SC Regular" pitchFamily="2"/>
                <a:cs typeface="Times New Roman" panose="02020603050405020304" pitchFamily="18" charset="0"/>
              </a:rPr>
              <a:t>&gt;</a:t>
            </a:r>
          </a:p>
          <a:p>
            <a:pPr marL="0" indent="0" eaLnBrk="1" hangingPunct="1">
              <a:lnSpc>
                <a:spcPct val="100000"/>
              </a:lnSpc>
              <a:spcBef>
                <a:spcPts val="0"/>
              </a:spcBef>
              <a:buNone/>
              <a:defRPr/>
            </a:pPr>
            <a:r>
              <a:rPr lang="en-US" sz="2200" b="1" dirty="0">
                <a:solidFill>
                  <a:srgbClr val="3380E6"/>
                </a:solidFill>
                <a:ea typeface="Noto Sans CJK SC Regular" pitchFamily="2"/>
                <a:cs typeface="Times New Roman" panose="02020603050405020304" pitchFamily="18" charset="0"/>
              </a:rPr>
              <a:t>}</a:t>
            </a:r>
            <a:endParaRPr lang="it-IT" altLang="it-IT" sz="2200" dirty="0">
              <a:solidFill>
                <a:srgbClr val="000000"/>
              </a:solidFill>
              <a:latin typeface="Times New Roman" panose="02020603050405020304" pitchFamily="18" charset="0"/>
            </a:endParaRPr>
          </a:p>
          <a:p>
            <a:pPr marL="0" indent="0" eaLnBrk="1" hangingPunct="1">
              <a:buNone/>
              <a:defRPr/>
            </a:pPr>
            <a:r>
              <a:rPr lang="it-IT" altLang="it-IT" sz="2000" b="1" dirty="0">
                <a:solidFill>
                  <a:srgbClr val="000000"/>
                </a:solidFill>
                <a:latin typeface="Times New Roman" panose="02020603050405020304" pitchFamily="18" charset="0"/>
              </a:rPr>
              <a:t>Tipo del valore di ritorno </a:t>
            </a:r>
            <a:r>
              <a:rPr lang="en-US" sz="2000" b="1" dirty="0">
                <a:solidFill>
                  <a:srgbClr val="3380E6"/>
                </a:solidFill>
                <a:ea typeface="Noto Sans CJK SC Regular" pitchFamily="2"/>
                <a:cs typeface="Times New Roman" panose="02020603050405020304" pitchFamily="18" charset="0"/>
              </a:rPr>
              <a:t>&lt;</a:t>
            </a:r>
            <a:r>
              <a:rPr lang="en-US" sz="2000" b="1" dirty="0" err="1">
                <a:solidFill>
                  <a:srgbClr val="3380E6"/>
                </a:solidFill>
                <a:ea typeface="Noto Sans CJK SC Regular" pitchFamily="2"/>
                <a:cs typeface="Times New Roman" panose="02020603050405020304" pitchFamily="18" charset="0"/>
              </a:rPr>
              <a:t>tipo</a:t>
            </a:r>
            <a:r>
              <a:rPr lang="en-US" sz="2000" b="1" dirty="0">
                <a:solidFill>
                  <a:srgbClr val="3380E6"/>
                </a:solidFill>
                <a:ea typeface="Noto Sans CJK SC Regular" pitchFamily="2"/>
                <a:cs typeface="Times New Roman" panose="02020603050405020304" pitchFamily="18" charset="0"/>
              </a:rPr>
              <a:t> </a:t>
            </a:r>
            <a:r>
              <a:rPr lang="en-US" sz="2000" b="1" dirty="0" err="1">
                <a:solidFill>
                  <a:srgbClr val="3380E6"/>
                </a:solidFill>
                <a:ea typeface="Noto Sans CJK SC Regular" pitchFamily="2"/>
                <a:cs typeface="Times New Roman" panose="02020603050405020304" pitchFamily="18" charset="0"/>
              </a:rPr>
              <a:t>valore</a:t>
            </a:r>
            <a:r>
              <a:rPr lang="en-US" sz="2000" b="1" dirty="0">
                <a:solidFill>
                  <a:srgbClr val="3380E6"/>
                </a:solidFill>
                <a:ea typeface="Noto Sans CJK SC Regular" pitchFamily="2"/>
                <a:cs typeface="Times New Roman" panose="02020603050405020304" pitchFamily="18" charset="0"/>
              </a:rPr>
              <a:t> </a:t>
            </a:r>
            <a:r>
              <a:rPr lang="en-US" sz="2000" b="1" dirty="0" err="1">
                <a:solidFill>
                  <a:srgbClr val="3380E6"/>
                </a:solidFill>
                <a:ea typeface="Noto Sans CJK SC Regular" pitchFamily="2"/>
                <a:cs typeface="Times New Roman" panose="02020603050405020304" pitchFamily="18" charset="0"/>
              </a:rPr>
              <a:t>ritorno</a:t>
            </a:r>
            <a:r>
              <a:rPr lang="en-US" sz="2000" b="1" dirty="0">
                <a:solidFill>
                  <a:srgbClr val="3380E6"/>
                </a:solidFill>
                <a:ea typeface="Noto Sans CJK SC Regular" pitchFamily="2"/>
                <a:cs typeface="Times New Roman" panose="02020603050405020304" pitchFamily="18" charset="0"/>
              </a:rPr>
              <a:t>&gt;</a:t>
            </a:r>
            <a:r>
              <a:rPr lang="it-IT" altLang="it-IT" sz="2000" b="1" dirty="0">
                <a:solidFill>
                  <a:srgbClr val="000000"/>
                </a:solidFill>
                <a:latin typeface="Times New Roman" panose="02020603050405020304" pitchFamily="18" charset="0"/>
              </a:rPr>
              <a:t>: </a:t>
            </a:r>
          </a:p>
          <a:p>
            <a:pPr eaLnBrk="1" hangingPunct="1">
              <a:defRPr/>
            </a:pPr>
            <a:r>
              <a:rPr lang="it-IT" altLang="it-IT" sz="2000" dirty="0">
                <a:solidFill>
                  <a:srgbClr val="000000"/>
                </a:solidFill>
                <a:latin typeface="Times New Roman" panose="02020603050405020304" pitchFamily="18" charset="0"/>
              </a:rPr>
              <a:t>Per dati semplici e, cioè, numerici rappresenta la parola chiave o la sequenza di parole chiave per identificare un tipo predefinito numerico. Es:   </a:t>
            </a:r>
            <a:r>
              <a:rPr lang="it-IT" altLang="it-IT" sz="2000" b="1" dirty="0" err="1">
                <a:solidFill>
                  <a:srgbClr val="000000"/>
                </a:solidFill>
                <a:latin typeface="Times New Roman" panose="02020603050405020304" pitchFamily="18" charset="0"/>
              </a:rPr>
              <a:t>char</a:t>
            </a:r>
            <a:r>
              <a:rPr lang="it-IT" altLang="it-IT" sz="2000" dirty="0">
                <a:solidFill>
                  <a:srgbClr val="000000"/>
                </a:solidFill>
                <a:latin typeface="Times New Roman" panose="02020603050405020304" pitchFamily="18" charset="0"/>
              </a:rPr>
              <a:t>, </a:t>
            </a:r>
            <a:r>
              <a:rPr lang="it-IT" altLang="it-IT" sz="2000" b="1" dirty="0">
                <a:solidFill>
                  <a:srgbClr val="000000"/>
                </a:solidFill>
                <a:latin typeface="Times New Roman" panose="02020603050405020304" pitchFamily="18" charset="0"/>
              </a:rPr>
              <a:t>short</a:t>
            </a:r>
            <a:r>
              <a:rPr lang="it-IT" altLang="it-IT" sz="2000" dirty="0">
                <a:solidFill>
                  <a:srgbClr val="000000"/>
                </a:solidFill>
                <a:latin typeface="Times New Roman" panose="02020603050405020304" pitchFamily="18" charset="0"/>
              </a:rPr>
              <a:t>, </a:t>
            </a:r>
            <a:r>
              <a:rPr lang="it-IT" altLang="it-IT" sz="2000" b="1" dirty="0" err="1">
                <a:solidFill>
                  <a:srgbClr val="000000"/>
                </a:solidFill>
                <a:latin typeface="Times New Roman" panose="02020603050405020304" pitchFamily="18" charset="0"/>
              </a:rPr>
              <a:t>int</a:t>
            </a:r>
            <a:r>
              <a:rPr lang="it-IT" altLang="it-IT" sz="2000" dirty="0">
                <a:solidFill>
                  <a:srgbClr val="000000"/>
                </a:solidFill>
                <a:latin typeface="Times New Roman" panose="02020603050405020304" pitchFamily="18" charset="0"/>
              </a:rPr>
              <a:t>, </a:t>
            </a:r>
            <a:r>
              <a:rPr lang="it-IT" altLang="it-IT" sz="2000" b="1" dirty="0">
                <a:solidFill>
                  <a:srgbClr val="000000"/>
                </a:solidFill>
                <a:latin typeface="Times New Roman" panose="02020603050405020304" pitchFamily="18" charset="0"/>
              </a:rPr>
              <a:t>long</a:t>
            </a:r>
            <a:r>
              <a:rPr lang="it-IT" altLang="it-IT" sz="2000" dirty="0">
                <a:solidFill>
                  <a:srgbClr val="000000"/>
                </a:solidFill>
                <a:latin typeface="Times New Roman" panose="02020603050405020304" pitchFamily="18" charset="0"/>
              </a:rPr>
              <a:t>, </a:t>
            </a:r>
            <a:r>
              <a:rPr lang="it-IT" altLang="it-IT" sz="2000" b="1" dirty="0">
                <a:solidFill>
                  <a:srgbClr val="000000"/>
                </a:solidFill>
                <a:latin typeface="Times New Roman" panose="02020603050405020304" pitchFamily="18" charset="0"/>
              </a:rPr>
              <a:t>float</a:t>
            </a:r>
            <a:r>
              <a:rPr lang="it-IT" altLang="it-IT" sz="2000" dirty="0">
                <a:solidFill>
                  <a:srgbClr val="000000"/>
                </a:solidFill>
                <a:latin typeface="Times New Roman" panose="02020603050405020304" pitchFamily="18" charset="0"/>
              </a:rPr>
              <a:t>, </a:t>
            </a:r>
            <a:r>
              <a:rPr lang="it-IT" altLang="it-IT" sz="2000" b="1" dirty="0">
                <a:solidFill>
                  <a:srgbClr val="000000"/>
                </a:solidFill>
                <a:latin typeface="Times New Roman" panose="02020603050405020304" pitchFamily="18" charset="0"/>
              </a:rPr>
              <a:t>double</a:t>
            </a:r>
            <a:r>
              <a:rPr lang="it-IT" altLang="it-IT" sz="2000" dirty="0">
                <a:solidFill>
                  <a:srgbClr val="000000"/>
                </a:solidFill>
                <a:latin typeface="Times New Roman" panose="02020603050405020304" pitchFamily="18" charset="0"/>
              </a:rPr>
              <a:t>, </a:t>
            </a:r>
            <a:r>
              <a:rPr lang="it-IT" altLang="it-IT" sz="2000" b="1" dirty="0">
                <a:solidFill>
                  <a:srgbClr val="000000"/>
                </a:solidFill>
                <a:latin typeface="Times New Roman" panose="02020603050405020304" pitchFamily="18" charset="0"/>
              </a:rPr>
              <a:t>long double</a:t>
            </a:r>
            <a:r>
              <a:rPr lang="it-IT" altLang="it-IT" sz="2000" dirty="0">
                <a:solidFill>
                  <a:srgbClr val="000000"/>
                </a:solidFill>
                <a:latin typeface="Times New Roman" panose="02020603050405020304" pitchFamily="18" charset="0"/>
              </a:rPr>
              <a:t>.</a:t>
            </a:r>
          </a:p>
          <a:p>
            <a:pPr eaLnBrk="1" hangingPunct="1">
              <a:defRPr/>
            </a:pPr>
            <a:r>
              <a:rPr lang="it-IT" altLang="it-IT" sz="2000" dirty="0">
                <a:solidFill>
                  <a:srgbClr val="000000"/>
                </a:solidFill>
                <a:latin typeface="Times New Roman" panose="02020603050405020304" pitchFamily="18" charset="0"/>
              </a:rPr>
              <a:t>Per tipi di dati definiti dall’utente, è l’identificatore del tipo di dato. </a:t>
            </a:r>
          </a:p>
          <a:p>
            <a:pPr eaLnBrk="1" hangingPunct="1">
              <a:defRPr/>
            </a:pPr>
            <a:r>
              <a:rPr lang="it-IT" altLang="it-IT" sz="2000" dirty="0">
                <a:solidFill>
                  <a:srgbClr val="000000"/>
                </a:solidFill>
                <a:latin typeface="Times New Roman" panose="02020603050405020304" pitchFamily="18" charset="0"/>
              </a:rPr>
              <a:t>Si utilizza la parola chiave </a:t>
            </a:r>
            <a:r>
              <a:rPr lang="it-IT" altLang="it-IT" sz="2000" b="1" dirty="0" err="1">
                <a:solidFill>
                  <a:srgbClr val="000000"/>
                </a:solidFill>
                <a:latin typeface="Times New Roman" panose="02020603050405020304" pitchFamily="18" charset="0"/>
              </a:rPr>
              <a:t>void</a:t>
            </a:r>
            <a:r>
              <a:rPr lang="it-IT" altLang="it-IT" sz="2000" dirty="0">
                <a:solidFill>
                  <a:srgbClr val="000000"/>
                </a:solidFill>
                <a:latin typeface="Times New Roman" panose="02020603050405020304" pitchFamily="18" charset="0"/>
              </a:rPr>
              <a:t> per indicare che la funzione non restituisce alcun valore.</a:t>
            </a:r>
          </a:p>
          <a:p>
            <a:pPr marL="0" indent="0" eaLnBrk="1" hangingPunct="1">
              <a:buNone/>
              <a:defRPr/>
            </a:pPr>
            <a:r>
              <a:rPr lang="it-IT" altLang="it-IT" sz="2000" b="1" dirty="0">
                <a:solidFill>
                  <a:srgbClr val="000000"/>
                </a:solidFill>
                <a:latin typeface="Times New Roman" panose="02020603050405020304" pitchFamily="18" charset="0"/>
              </a:rPr>
              <a:t>Esempio:   </a:t>
            </a:r>
            <a:r>
              <a:rPr lang="it-IT" altLang="it-IT" sz="2000" dirty="0">
                <a:solidFill>
                  <a:srgbClr val="000000"/>
                </a:solidFill>
                <a:latin typeface="Times New Roman" panose="02020603050405020304" pitchFamily="18" charset="0"/>
              </a:rPr>
              <a:t> </a:t>
            </a:r>
          </a:p>
          <a:p>
            <a:pPr marL="0" indent="0" eaLnBrk="1" hangingPunct="1">
              <a:buNone/>
              <a:defRPr/>
            </a:pPr>
            <a:endParaRPr lang="it-IT" altLang="it-IT" sz="2000" dirty="0">
              <a:solidFill>
                <a:srgbClr val="000000"/>
              </a:solidFill>
              <a:latin typeface="Times New Roman" panose="02020603050405020304" pitchFamily="18" charset="0"/>
            </a:endParaRPr>
          </a:p>
          <a:p>
            <a:pPr marL="0" indent="0" eaLnBrk="1" hangingPunct="1">
              <a:buNone/>
              <a:defRPr/>
            </a:pPr>
            <a:endParaRPr lang="it-IT" altLang="it-IT" sz="2000" dirty="0">
              <a:solidFill>
                <a:srgbClr val="000000"/>
              </a:solidFill>
              <a:latin typeface="Times New Roman" panose="02020603050405020304" pitchFamily="18" charset="0"/>
            </a:endParaRPr>
          </a:p>
          <a:p>
            <a:pPr marL="0" indent="0" eaLnBrk="1" hangingPunct="1">
              <a:buNone/>
              <a:defRPr/>
            </a:pPr>
            <a:r>
              <a:rPr lang="it-IT" altLang="it-IT" sz="2200" b="1" dirty="0">
                <a:solidFill>
                  <a:srgbClr val="000000"/>
                </a:solidFill>
                <a:latin typeface="Times New Roman" panose="02020603050405020304" pitchFamily="18" charset="0"/>
                <a:cs typeface="Times New Roman" panose="02020603050405020304" pitchFamily="18" charset="0"/>
              </a:rPr>
              <a:t> </a:t>
            </a:r>
            <a:endParaRPr lang="en-US" altLang="it-IT" sz="2200" b="1" dirty="0">
              <a:solidFill>
                <a:srgbClr val="3380E6"/>
              </a:solidFill>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defRPr/>
            </a:pPr>
            <a:r>
              <a:rPr lang="it-IT" altLang="it-IT" sz="2200" dirty="0">
                <a:solidFill>
                  <a:srgbClr val="000000"/>
                </a:solidFill>
                <a:latin typeface="Times New Roman" panose="02020603050405020304" pitchFamily="18" charset="0"/>
              </a:rPr>
              <a:t>  </a:t>
            </a:r>
          </a:p>
          <a:p>
            <a:pPr marL="0" indent="0" eaLnBrk="1" hangingPunct="1">
              <a:buFont typeface="Arial" panose="020B0604020202020204" pitchFamily="34" charset="0"/>
              <a:buNone/>
              <a:defRPr/>
            </a:pPr>
            <a:endParaRPr lang="it-IT" altLang="it-IT" sz="2800" dirty="0">
              <a:solidFill>
                <a:srgbClr val="000000"/>
              </a:solidFill>
              <a:latin typeface="Times New Roman" panose="02020603050405020304" pitchFamily="18" charset="0"/>
            </a:endParaRPr>
          </a:p>
          <a:p>
            <a:pPr eaLnBrk="1" hangingPunct="1">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en-US"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it-IT" sz="2300" dirty="0">
                <a:solidFill>
                  <a:srgbClr val="000000"/>
                </a:solidFill>
                <a:latin typeface="Times New Roman" panose="02020603050405020304" pitchFamily="18" charset="0"/>
              </a:rPr>
              <a:t>  </a:t>
            </a:r>
            <a:endParaRPr lang="en-US" altLang="it-IT" sz="2300" i="1" dirty="0">
              <a:solidFill>
                <a:srgbClr val="000000"/>
              </a:solidFill>
              <a:latin typeface="Times New Roman" panose="02020603050405020304" pitchFamily="18" charset="0"/>
            </a:endParaRPr>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5181600"/>
            <a:ext cx="3429297" cy="1059272"/>
          </a:xfrm>
          <a:prstGeom prst="rect">
            <a:avLst/>
          </a:prstGeom>
        </p:spPr>
      </p:pic>
    </p:spTree>
    <p:extLst>
      <p:ext uri="{BB962C8B-B14F-4D97-AF65-F5344CB8AC3E}">
        <p14:creationId xmlns:p14="http://schemas.microsoft.com/office/powerpoint/2010/main" val="3680988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52400" y="381000"/>
            <a:ext cx="86868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Sintassi</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definizione</a:t>
            </a:r>
            <a:r>
              <a:rPr lang="en-US" altLang="it-IT" sz="3300" dirty="0">
                <a:solidFill>
                  <a:srgbClr val="3380E6"/>
                </a:solidFill>
                <a:latin typeface="Arial" panose="020B0604020202020204" pitchFamily="34" charset="0"/>
              </a:rPr>
              <a:t> di </a:t>
            </a:r>
            <a:r>
              <a:rPr lang="en-US" altLang="it-IT" sz="3300" dirty="0" err="1">
                <a:solidFill>
                  <a:srgbClr val="3380E6"/>
                </a:solidFill>
                <a:latin typeface="Arial" panose="020B0604020202020204" pitchFamily="34" charset="0"/>
              </a:rPr>
              <a:t>funzione</a:t>
            </a:r>
            <a:r>
              <a:rPr lang="en-US" altLang="it-IT" sz="3300" dirty="0">
                <a:solidFill>
                  <a:srgbClr val="3380E6"/>
                </a:solidFill>
                <a:latin typeface="Arial" panose="020B0604020202020204" pitchFamily="34" charset="0"/>
              </a:rPr>
              <a:t>  (3/4)</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612775" y="1041400"/>
            <a:ext cx="8039100" cy="543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Font typeface="Arial" panose="020B0604020202020204" pitchFamily="34" charset="0"/>
              <a:buNone/>
              <a:defRPr/>
            </a:pPr>
            <a:r>
              <a:rPr lang="it-IT" altLang="it-IT" sz="2200" b="1" dirty="0">
                <a:solidFill>
                  <a:srgbClr val="000000"/>
                </a:solidFill>
                <a:latin typeface="Times New Roman" panose="02020603050405020304" pitchFamily="18" charset="0"/>
              </a:rPr>
              <a:t>Sintassi</a:t>
            </a:r>
            <a:endParaRPr lang="it-IT" altLang="it-IT" sz="2200" dirty="0">
              <a:solidFill>
                <a:srgbClr val="000000"/>
              </a:solidFill>
              <a:latin typeface="Times New Roman" panose="02020603050405020304" pitchFamily="18" charset="0"/>
            </a:endParaRPr>
          </a:p>
          <a:p>
            <a:pPr marL="0" indent="0" eaLnBrk="1" hangingPunct="1">
              <a:buNone/>
              <a:defRPr/>
            </a:pPr>
            <a:r>
              <a:rPr lang="en-US" sz="2200" b="1" dirty="0">
                <a:solidFill>
                  <a:srgbClr val="3380E6"/>
                </a:solidFill>
                <a:ea typeface="Noto Sans CJK SC Regular" pitchFamily="2"/>
                <a:cs typeface="Times New Roman" panose="02020603050405020304" pitchFamily="18" charset="0"/>
              </a:rPr>
              <a:t>&lt;</a:t>
            </a:r>
            <a:r>
              <a:rPr lang="en-US" sz="2200" b="1" dirty="0" err="1">
                <a:solidFill>
                  <a:srgbClr val="3380E6"/>
                </a:solidFill>
                <a:ea typeface="Noto Sans CJK SC Regular" pitchFamily="2"/>
                <a:cs typeface="Times New Roman" panose="02020603050405020304" pitchFamily="18" charset="0"/>
              </a:rPr>
              <a:t>tipo</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valore</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ritorno</a:t>
            </a:r>
            <a:r>
              <a:rPr lang="en-US" sz="2200" b="1" dirty="0">
                <a:solidFill>
                  <a:srgbClr val="3380E6"/>
                </a:solidFill>
                <a:ea typeface="Noto Sans CJK SC Regular" pitchFamily="2"/>
                <a:cs typeface="Times New Roman" panose="02020603050405020304" pitchFamily="18" charset="0"/>
              </a:rPr>
              <a:t>&gt; &lt;</a:t>
            </a:r>
            <a:r>
              <a:rPr lang="en-US" sz="2200" b="1" dirty="0" err="1">
                <a:solidFill>
                  <a:srgbClr val="3380E6"/>
                </a:solidFill>
                <a:ea typeface="Noto Sans CJK SC Regular" pitchFamily="2"/>
                <a:cs typeface="Times New Roman" panose="02020603050405020304" pitchFamily="18" charset="0"/>
              </a:rPr>
              <a:t>nome</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funzione</a:t>
            </a:r>
            <a:r>
              <a:rPr lang="en-US" sz="2200" b="1" dirty="0">
                <a:solidFill>
                  <a:srgbClr val="3380E6"/>
                </a:solidFill>
                <a:ea typeface="Noto Sans CJK SC Regular" pitchFamily="2"/>
                <a:cs typeface="Times New Roman" panose="02020603050405020304" pitchFamily="18" charset="0"/>
              </a:rPr>
              <a:t>&gt;(&lt;</a:t>
            </a:r>
            <a:r>
              <a:rPr lang="en-US" sz="2200" b="1" dirty="0" err="1">
                <a:solidFill>
                  <a:srgbClr val="3380E6"/>
                </a:solidFill>
                <a:ea typeface="Noto Sans CJK SC Regular" pitchFamily="2"/>
                <a:cs typeface="Times New Roman" panose="02020603050405020304" pitchFamily="18" charset="0"/>
              </a:rPr>
              <a:t>elenco</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parametri</a:t>
            </a:r>
            <a:r>
              <a:rPr lang="en-US" sz="2200" b="1" dirty="0">
                <a:solidFill>
                  <a:srgbClr val="3380E6"/>
                </a:solidFill>
                <a:ea typeface="Noto Sans CJK SC Regular" pitchFamily="2"/>
                <a:cs typeface="Times New Roman" panose="02020603050405020304" pitchFamily="18" charset="0"/>
              </a:rPr>
              <a:t>&gt;)</a:t>
            </a:r>
          </a:p>
          <a:p>
            <a:pPr marL="0" indent="0" eaLnBrk="1" hangingPunct="1">
              <a:lnSpc>
                <a:spcPct val="100000"/>
              </a:lnSpc>
              <a:spcBef>
                <a:spcPts val="0"/>
              </a:spcBef>
              <a:buNone/>
              <a:defRPr/>
            </a:pPr>
            <a:r>
              <a:rPr lang="en-US" sz="2200" b="1" dirty="0">
                <a:solidFill>
                  <a:srgbClr val="3380E6"/>
                </a:solidFill>
                <a:ea typeface="Noto Sans CJK SC Regular" pitchFamily="2"/>
                <a:cs typeface="Times New Roman" panose="02020603050405020304" pitchFamily="18" charset="0"/>
              </a:rPr>
              <a:t>{</a:t>
            </a:r>
          </a:p>
          <a:p>
            <a:pPr marL="0" indent="0" eaLnBrk="1" hangingPunct="1">
              <a:lnSpc>
                <a:spcPct val="100000"/>
              </a:lnSpc>
              <a:spcBef>
                <a:spcPts val="0"/>
              </a:spcBef>
              <a:buNone/>
              <a:defRPr/>
            </a:pPr>
            <a:r>
              <a:rPr lang="en-US" sz="2200" b="1" dirty="0">
                <a:solidFill>
                  <a:srgbClr val="3380E6"/>
                </a:solidFill>
                <a:ea typeface="Noto Sans CJK SC Regular" pitchFamily="2"/>
                <a:cs typeface="Times New Roman" panose="02020603050405020304" pitchFamily="18" charset="0"/>
              </a:rPr>
              <a:t>     &lt;</a:t>
            </a:r>
            <a:r>
              <a:rPr lang="en-US" sz="2200" b="1" dirty="0" err="1">
                <a:solidFill>
                  <a:srgbClr val="3380E6"/>
                </a:solidFill>
                <a:ea typeface="Noto Sans CJK SC Regular" pitchFamily="2"/>
                <a:cs typeface="Times New Roman" panose="02020603050405020304" pitchFamily="18" charset="0"/>
              </a:rPr>
              <a:t>corpo</a:t>
            </a:r>
            <a:r>
              <a:rPr lang="en-US" sz="2200" b="1" dirty="0">
                <a:solidFill>
                  <a:srgbClr val="3380E6"/>
                </a:solidFill>
                <a:ea typeface="Noto Sans CJK SC Regular" pitchFamily="2"/>
                <a:cs typeface="Times New Roman" panose="02020603050405020304" pitchFamily="18" charset="0"/>
              </a:rPr>
              <a:t>&gt;</a:t>
            </a:r>
          </a:p>
          <a:p>
            <a:pPr marL="0" indent="0" eaLnBrk="1" hangingPunct="1">
              <a:lnSpc>
                <a:spcPct val="100000"/>
              </a:lnSpc>
              <a:spcBef>
                <a:spcPts val="0"/>
              </a:spcBef>
              <a:buNone/>
              <a:defRPr/>
            </a:pPr>
            <a:r>
              <a:rPr lang="en-US" sz="2200" b="1" dirty="0">
                <a:solidFill>
                  <a:srgbClr val="3380E6"/>
                </a:solidFill>
                <a:ea typeface="Noto Sans CJK SC Regular" pitchFamily="2"/>
                <a:cs typeface="Times New Roman" panose="02020603050405020304" pitchFamily="18" charset="0"/>
              </a:rPr>
              <a:t>}</a:t>
            </a:r>
            <a:endParaRPr lang="it-IT" altLang="it-IT" sz="2200" dirty="0">
              <a:solidFill>
                <a:srgbClr val="000000"/>
              </a:solidFill>
              <a:latin typeface="Times New Roman" panose="02020603050405020304" pitchFamily="18" charset="0"/>
            </a:endParaRPr>
          </a:p>
          <a:p>
            <a:pPr marL="0" indent="0" eaLnBrk="1" hangingPunct="1">
              <a:buNone/>
              <a:defRPr/>
            </a:pPr>
            <a:r>
              <a:rPr lang="it-IT" altLang="it-IT" sz="2000" b="1" dirty="0">
                <a:solidFill>
                  <a:srgbClr val="000000"/>
                </a:solidFill>
                <a:latin typeface="Times New Roman" panose="02020603050405020304" pitchFamily="18" charset="0"/>
              </a:rPr>
              <a:t>Elenco dei parametri </a:t>
            </a:r>
            <a:r>
              <a:rPr lang="en-US" sz="2000" b="1" dirty="0">
                <a:solidFill>
                  <a:srgbClr val="3380E6"/>
                </a:solidFill>
                <a:ea typeface="Noto Sans CJK SC Regular" pitchFamily="2"/>
                <a:cs typeface="Times New Roman" panose="02020603050405020304" pitchFamily="18" charset="0"/>
              </a:rPr>
              <a:t>&lt;</a:t>
            </a:r>
            <a:r>
              <a:rPr lang="en-US" sz="2000" b="1" dirty="0" err="1">
                <a:solidFill>
                  <a:srgbClr val="3380E6"/>
                </a:solidFill>
                <a:ea typeface="Noto Sans CJK SC Regular" pitchFamily="2"/>
                <a:cs typeface="Times New Roman" panose="02020603050405020304" pitchFamily="18" charset="0"/>
              </a:rPr>
              <a:t>elenco</a:t>
            </a:r>
            <a:r>
              <a:rPr lang="en-US" sz="2000" b="1" dirty="0">
                <a:solidFill>
                  <a:srgbClr val="3380E6"/>
                </a:solidFill>
                <a:ea typeface="Noto Sans CJK SC Regular" pitchFamily="2"/>
                <a:cs typeface="Times New Roman" panose="02020603050405020304" pitchFamily="18" charset="0"/>
              </a:rPr>
              <a:t> </a:t>
            </a:r>
            <a:r>
              <a:rPr lang="en-US" sz="2000" b="1" dirty="0" err="1">
                <a:solidFill>
                  <a:srgbClr val="3380E6"/>
                </a:solidFill>
                <a:ea typeface="Noto Sans CJK SC Regular" pitchFamily="2"/>
                <a:cs typeface="Times New Roman" panose="02020603050405020304" pitchFamily="18" charset="0"/>
              </a:rPr>
              <a:t>parametri</a:t>
            </a:r>
            <a:r>
              <a:rPr lang="en-US" sz="2000" b="1" dirty="0">
                <a:solidFill>
                  <a:srgbClr val="3380E6"/>
                </a:solidFill>
                <a:ea typeface="Noto Sans CJK SC Regular" pitchFamily="2"/>
                <a:cs typeface="Times New Roman" panose="02020603050405020304" pitchFamily="18" charset="0"/>
              </a:rPr>
              <a:t>&gt;</a:t>
            </a:r>
            <a:r>
              <a:rPr lang="it-IT" altLang="it-IT" sz="2000" b="1" dirty="0">
                <a:solidFill>
                  <a:srgbClr val="000000"/>
                </a:solidFill>
                <a:latin typeface="Times New Roman" panose="02020603050405020304" pitchFamily="18" charset="0"/>
              </a:rPr>
              <a:t>: </a:t>
            </a:r>
            <a:r>
              <a:rPr lang="it-IT" altLang="it-IT" sz="2000" dirty="0">
                <a:solidFill>
                  <a:srgbClr val="000000"/>
                </a:solidFill>
                <a:latin typeface="Times New Roman" panose="02020603050405020304" pitchFamily="18" charset="0"/>
              </a:rPr>
              <a:t>sequenza, possibilmente vuota, di </a:t>
            </a:r>
            <a:r>
              <a:rPr lang="it-IT" altLang="it-IT" sz="2000" b="1" dirty="0">
                <a:solidFill>
                  <a:srgbClr val="000000"/>
                </a:solidFill>
                <a:latin typeface="Times New Roman" panose="02020603050405020304" pitchFamily="18" charset="0"/>
              </a:rPr>
              <a:t>dichiarazioni di parametri formali</a:t>
            </a:r>
            <a:r>
              <a:rPr lang="it-IT" altLang="it-IT" sz="2000" dirty="0">
                <a:solidFill>
                  <a:srgbClr val="000000"/>
                </a:solidFill>
                <a:latin typeface="Times New Roman" panose="02020603050405020304" pitchFamily="18" charset="0"/>
              </a:rPr>
              <a:t> separate dalla virgola. Sintatticamente una dichiarazione di parametro formale corrisponde </a:t>
            </a:r>
          </a:p>
          <a:p>
            <a:pPr eaLnBrk="1" hangingPunct="1">
              <a:defRPr/>
            </a:pPr>
            <a:r>
              <a:rPr lang="it-IT" altLang="it-IT" sz="2000" dirty="0">
                <a:solidFill>
                  <a:srgbClr val="000000"/>
                </a:solidFill>
                <a:latin typeface="Times New Roman" panose="02020603050405020304" pitchFamily="18" charset="0"/>
              </a:rPr>
              <a:t>o ad una </a:t>
            </a:r>
            <a:r>
              <a:rPr lang="it-IT" altLang="it-IT" sz="2000" u="sng" dirty="0">
                <a:solidFill>
                  <a:srgbClr val="000000"/>
                </a:solidFill>
                <a:latin typeface="Times New Roman" panose="02020603050405020304" pitchFamily="18" charset="0"/>
              </a:rPr>
              <a:t>dichiarazione di variabile</a:t>
            </a:r>
            <a:r>
              <a:rPr lang="it-IT" altLang="it-IT" sz="2000" dirty="0">
                <a:solidFill>
                  <a:srgbClr val="000000"/>
                </a:solidFill>
                <a:latin typeface="Times New Roman" panose="02020603050405020304" pitchFamily="18" charset="0"/>
              </a:rPr>
              <a:t> senza inizializzazione e senza il terminatore di istruzione </a:t>
            </a:r>
            <a:r>
              <a:rPr lang="it-IT" altLang="it-IT" sz="2000" b="1" dirty="0">
                <a:solidFill>
                  <a:srgbClr val="000000"/>
                </a:solidFill>
                <a:latin typeface="Times New Roman" panose="02020603050405020304" pitchFamily="18" charset="0"/>
              </a:rPr>
              <a:t>;</a:t>
            </a:r>
            <a:r>
              <a:rPr lang="it-IT" altLang="it-IT" sz="2000" dirty="0">
                <a:solidFill>
                  <a:srgbClr val="000000"/>
                </a:solidFill>
                <a:latin typeface="Times New Roman" panose="02020603050405020304" pitchFamily="18" charset="0"/>
              </a:rPr>
              <a:t>. </a:t>
            </a:r>
          </a:p>
          <a:p>
            <a:pPr eaLnBrk="1" hangingPunct="1">
              <a:defRPr/>
            </a:pPr>
            <a:r>
              <a:rPr lang="it-IT" altLang="it-IT" sz="2000" dirty="0">
                <a:solidFill>
                  <a:srgbClr val="000000"/>
                </a:solidFill>
                <a:latin typeface="Times New Roman" panose="02020603050405020304" pitchFamily="18" charset="0"/>
              </a:rPr>
              <a:t>o ad una </a:t>
            </a:r>
            <a:r>
              <a:rPr lang="it-IT" altLang="it-IT" sz="2000" u="sng" dirty="0">
                <a:solidFill>
                  <a:srgbClr val="000000"/>
                </a:solidFill>
                <a:latin typeface="Times New Roman" panose="02020603050405020304" pitchFamily="18" charset="0"/>
              </a:rPr>
              <a:t>dichiarazione di funzione</a:t>
            </a:r>
            <a:r>
              <a:rPr lang="it-IT" altLang="it-IT" sz="2000" b="1" dirty="0">
                <a:solidFill>
                  <a:srgbClr val="000000"/>
                </a:solidFill>
                <a:latin typeface="Times New Roman" panose="02020603050405020304" pitchFamily="18" charset="0"/>
              </a:rPr>
              <a:t> (parametri funzionali) </a:t>
            </a:r>
            <a:r>
              <a:rPr lang="it-IT" altLang="it-IT" sz="2000" dirty="0">
                <a:solidFill>
                  <a:srgbClr val="000000"/>
                </a:solidFill>
                <a:latin typeface="Times New Roman" panose="02020603050405020304" pitchFamily="18" charset="0"/>
              </a:rPr>
              <a:t>senza il terminatore di istruzione </a:t>
            </a:r>
            <a:r>
              <a:rPr lang="it-IT" altLang="it-IT" sz="2000" b="1" dirty="0">
                <a:solidFill>
                  <a:srgbClr val="000000"/>
                </a:solidFill>
                <a:latin typeface="Times New Roman" panose="02020603050405020304" pitchFamily="18" charset="0"/>
              </a:rPr>
              <a:t>; </a:t>
            </a:r>
            <a:r>
              <a:rPr lang="it-IT" altLang="it-IT" sz="2000" dirty="0">
                <a:solidFill>
                  <a:srgbClr val="000000"/>
                </a:solidFill>
                <a:latin typeface="Times New Roman" panose="02020603050405020304" pitchFamily="18" charset="0"/>
              </a:rPr>
              <a:t>: aspetto avanzato che vedremo dopo.</a:t>
            </a:r>
            <a:r>
              <a:rPr lang="it-IT" altLang="it-IT" sz="2000" b="1" dirty="0">
                <a:solidFill>
                  <a:srgbClr val="000000"/>
                </a:solidFill>
                <a:latin typeface="Times New Roman" panose="02020603050405020304" pitchFamily="18" charset="0"/>
              </a:rPr>
              <a:t> </a:t>
            </a:r>
            <a:r>
              <a:rPr lang="it-IT" altLang="it-IT" sz="2000" dirty="0">
                <a:solidFill>
                  <a:srgbClr val="000000"/>
                </a:solidFill>
                <a:latin typeface="Times New Roman" panose="02020603050405020304" pitchFamily="18" charset="0"/>
              </a:rPr>
              <a:t> </a:t>
            </a:r>
            <a:endParaRPr lang="it-IT" altLang="it-IT" sz="2200" dirty="0">
              <a:solidFill>
                <a:srgbClr val="000000"/>
              </a:solidFill>
              <a:latin typeface="Times New Roman" panose="02020603050405020304" pitchFamily="18" charset="0"/>
            </a:endParaRPr>
          </a:p>
          <a:p>
            <a:pPr marL="0" indent="0" eaLnBrk="1" hangingPunct="1">
              <a:buNone/>
              <a:defRPr/>
            </a:pPr>
            <a:r>
              <a:rPr lang="it-IT" altLang="it-IT" sz="2000" b="1" dirty="0">
                <a:solidFill>
                  <a:srgbClr val="000000"/>
                </a:solidFill>
                <a:latin typeface="Times New Roman" panose="02020603050405020304" pitchFamily="18" charset="0"/>
              </a:rPr>
              <a:t>Buona norma: </a:t>
            </a:r>
            <a:r>
              <a:rPr lang="it-IT" altLang="it-IT" sz="2000" dirty="0">
                <a:solidFill>
                  <a:srgbClr val="000000"/>
                </a:solidFill>
                <a:latin typeface="Times New Roman" panose="02020603050405020304" pitchFamily="18" charset="0"/>
              </a:rPr>
              <a:t>scegliere nomi significativi per le funzioni e nomi significativi per i parametri formali (identificatori nelle dichiarazioni dei parametri formali) rende i programmi più leggibili e contribuisce a evitare un uso eccessivo di commenti. </a:t>
            </a:r>
          </a:p>
          <a:p>
            <a:pPr marL="0" indent="0" eaLnBrk="1" hangingPunct="1">
              <a:buNone/>
              <a:defRPr/>
            </a:pPr>
            <a:endParaRPr lang="it-IT" altLang="it-IT" sz="2000" dirty="0">
              <a:solidFill>
                <a:srgbClr val="000000"/>
              </a:solidFill>
              <a:latin typeface="Times New Roman" panose="02020603050405020304" pitchFamily="18" charset="0"/>
            </a:endParaRPr>
          </a:p>
          <a:p>
            <a:pPr marL="0" indent="0" eaLnBrk="1" hangingPunct="1">
              <a:buNone/>
              <a:defRPr/>
            </a:pPr>
            <a:r>
              <a:rPr lang="it-IT" altLang="it-IT" sz="2200" b="1" dirty="0">
                <a:solidFill>
                  <a:srgbClr val="000000"/>
                </a:solidFill>
                <a:latin typeface="Times New Roman" panose="02020603050405020304" pitchFamily="18" charset="0"/>
                <a:cs typeface="Times New Roman" panose="02020603050405020304" pitchFamily="18" charset="0"/>
              </a:rPr>
              <a:t> </a:t>
            </a:r>
            <a:endParaRPr lang="en-US" altLang="it-IT" sz="2200" b="1" dirty="0">
              <a:solidFill>
                <a:srgbClr val="3380E6"/>
              </a:solidFill>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defRPr/>
            </a:pPr>
            <a:r>
              <a:rPr lang="it-IT" altLang="it-IT" sz="2200" dirty="0">
                <a:solidFill>
                  <a:srgbClr val="000000"/>
                </a:solidFill>
                <a:latin typeface="Times New Roman" panose="02020603050405020304" pitchFamily="18" charset="0"/>
              </a:rPr>
              <a:t>  </a:t>
            </a:r>
          </a:p>
          <a:p>
            <a:pPr marL="0" indent="0" eaLnBrk="1" hangingPunct="1">
              <a:buFont typeface="Arial" panose="020B0604020202020204" pitchFamily="34" charset="0"/>
              <a:buNone/>
              <a:defRPr/>
            </a:pPr>
            <a:endParaRPr lang="it-IT" altLang="it-IT" sz="2800" dirty="0">
              <a:solidFill>
                <a:srgbClr val="000000"/>
              </a:solidFill>
              <a:latin typeface="Times New Roman" panose="02020603050405020304" pitchFamily="18" charset="0"/>
            </a:endParaRPr>
          </a:p>
          <a:p>
            <a:pPr eaLnBrk="1" hangingPunct="1">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en-US"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it-IT" sz="2300" dirty="0">
                <a:solidFill>
                  <a:srgbClr val="000000"/>
                </a:solidFill>
                <a:latin typeface="Times New Roman" panose="02020603050405020304" pitchFamily="18" charset="0"/>
              </a:rPr>
              <a:t>  </a:t>
            </a:r>
            <a:endParaRPr lang="en-US" altLang="it-IT" sz="2300" i="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530919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52400" y="381000"/>
            <a:ext cx="86868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Sintassi</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definizione</a:t>
            </a:r>
            <a:r>
              <a:rPr lang="en-US" altLang="it-IT" sz="3300" dirty="0">
                <a:solidFill>
                  <a:srgbClr val="3380E6"/>
                </a:solidFill>
                <a:latin typeface="Arial" panose="020B0604020202020204" pitchFamily="34" charset="0"/>
              </a:rPr>
              <a:t> di </a:t>
            </a:r>
            <a:r>
              <a:rPr lang="en-US" altLang="it-IT" sz="3300" dirty="0" err="1">
                <a:solidFill>
                  <a:srgbClr val="3380E6"/>
                </a:solidFill>
                <a:latin typeface="Arial" panose="020B0604020202020204" pitchFamily="34" charset="0"/>
              </a:rPr>
              <a:t>funzione</a:t>
            </a:r>
            <a:r>
              <a:rPr lang="en-US" altLang="it-IT" sz="3300" dirty="0">
                <a:solidFill>
                  <a:srgbClr val="3380E6"/>
                </a:solidFill>
                <a:latin typeface="Arial" panose="020B0604020202020204" pitchFamily="34" charset="0"/>
              </a:rPr>
              <a:t>  (4/4)</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612775" y="1041400"/>
            <a:ext cx="8039100" cy="543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Font typeface="Arial" panose="020B0604020202020204" pitchFamily="34" charset="0"/>
              <a:buNone/>
              <a:defRPr/>
            </a:pPr>
            <a:r>
              <a:rPr lang="it-IT" altLang="it-IT" sz="2200" b="1" dirty="0">
                <a:solidFill>
                  <a:srgbClr val="000000"/>
                </a:solidFill>
                <a:latin typeface="Times New Roman" panose="02020603050405020304" pitchFamily="18" charset="0"/>
              </a:rPr>
              <a:t>Sintassi</a:t>
            </a:r>
            <a:endParaRPr lang="it-IT" altLang="it-IT" sz="2200" dirty="0">
              <a:solidFill>
                <a:srgbClr val="000000"/>
              </a:solidFill>
              <a:latin typeface="Times New Roman" panose="02020603050405020304" pitchFamily="18" charset="0"/>
            </a:endParaRPr>
          </a:p>
          <a:p>
            <a:pPr marL="0" indent="0" eaLnBrk="1" hangingPunct="1">
              <a:buNone/>
              <a:defRPr/>
            </a:pPr>
            <a:r>
              <a:rPr lang="en-US" sz="2200" b="1" dirty="0">
                <a:solidFill>
                  <a:srgbClr val="3380E6"/>
                </a:solidFill>
                <a:ea typeface="Noto Sans CJK SC Regular" pitchFamily="2"/>
                <a:cs typeface="Times New Roman" panose="02020603050405020304" pitchFamily="18" charset="0"/>
              </a:rPr>
              <a:t>&lt;</a:t>
            </a:r>
            <a:r>
              <a:rPr lang="en-US" sz="2200" b="1" dirty="0" err="1">
                <a:solidFill>
                  <a:srgbClr val="3380E6"/>
                </a:solidFill>
                <a:ea typeface="Noto Sans CJK SC Regular" pitchFamily="2"/>
                <a:cs typeface="Times New Roman" panose="02020603050405020304" pitchFamily="18" charset="0"/>
              </a:rPr>
              <a:t>tipo</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valore</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ritorno</a:t>
            </a:r>
            <a:r>
              <a:rPr lang="en-US" sz="2200" b="1" dirty="0">
                <a:solidFill>
                  <a:srgbClr val="3380E6"/>
                </a:solidFill>
                <a:ea typeface="Noto Sans CJK SC Regular" pitchFamily="2"/>
                <a:cs typeface="Times New Roman" panose="02020603050405020304" pitchFamily="18" charset="0"/>
              </a:rPr>
              <a:t>&gt; &lt;</a:t>
            </a:r>
            <a:r>
              <a:rPr lang="en-US" sz="2200" b="1" dirty="0" err="1">
                <a:solidFill>
                  <a:srgbClr val="3380E6"/>
                </a:solidFill>
                <a:ea typeface="Noto Sans CJK SC Regular" pitchFamily="2"/>
                <a:cs typeface="Times New Roman" panose="02020603050405020304" pitchFamily="18" charset="0"/>
              </a:rPr>
              <a:t>nome</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funzione</a:t>
            </a:r>
            <a:r>
              <a:rPr lang="en-US" sz="2200" b="1" dirty="0">
                <a:solidFill>
                  <a:srgbClr val="3380E6"/>
                </a:solidFill>
                <a:ea typeface="Noto Sans CJK SC Regular" pitchFamily="2"/>
                <a:cs typeface="Times New Roman" panose="02020603050405020304" pitchFamily="18" charset="0"/>
              </a:rPr>
              <a:t>&gt;(&lt;</a:t>
            </a:r>
            <a:r>
              <a:rPr lang="en-US" sz="2200" b="1" dirty="0" err="1">
                <a:solidFill>
                  <a:srgbClr val="3380E6"/>
                </a:solidFill>
                <a:ea typeface="Noto Sans CJK SC Regular" pitchFamily="2"/>
                <a:cs typeface="Times New Roman" panose="02020603050405020304" pitchFamily="18" charset="0"/>
              </a:rPr>
              <a:t>elenco</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parametri</a:t>
            </a:r>
            <a:r>
              <a:rPr lang="en-US" sz="2200" b="1" dirty="0">
                <a:solidFill>
                  <a:srgbClr val="3380E6"/>
                </a:solidFill>
                <a:ea typeface="Noto Sans CJK SC Regular" pitchFamily="2"/>
                <a:cs typeface="Times New Roman" panose="02020603050405020304" pitchFamily="18" charset="0"/>
              </a:rPr>
              <a:t>&gt;)</a:t>
            </a:r>
          </a:p>
          <a:p>
            <a:pPr marL="0" indent="0" eaLnBrk="1" hangingPunct="1">
              <a:lnSpc>
                <a:spcPct val="100000"/>
              </a:lnSpc>
              <a:spcBef>
                <a:spcPts val="0"/>
              </a:spcBef>
              <a:buNone/>
              <a:defRPr/>
            </a:pPr>
            <a:r>
              <a:rPr lang="en-US" sz="2200" b="1" dirty="0">
                <a:solidFill>
                  <a:srgbClr val="3380E6"/>
                </a:solidFill>
                <a:ea typeface="Noto Sans CJK SC Regular" pitchFamily="2"/>
                <a:cs typeface="Times New Roman" panose="02020603050405020304" pitchFamily="18" charset="0"/>
              </a:rPr>
              <a:t>{</a:t>
            </a:r>
          </a:p>
          <a:p>
            <a:pPr marL="0" indent="0" eaLnBrk="1" hangingPunct="1">
              <a:lnSpc>
                <a:spcPct val="100000"/>
              </a:lnSpc>
              <a:spcBef>
                <a:spcPts val="0"/>
              </a:spcBef>
              <a:buNone/>
              <a:defRPr/>
            </a:pPr>
            <a:r>
              <a:rPr lang="en-US" sz="2200" b="1" dirty="0">
                <a:solidFill>
                  <a:srgbClr val="3380E6"/>
                </a:solidFill>
                <a:ea typeface="Noto Sans CJK SC Regular" pitchFamily="2"/>
                <a:cs typeface="Times New Roman" panose="02020603050405020304" pitchFamily="18" charset="0"/>
              </a:rPr>
              <a:t>     &lt;</a:t>
            </a:r>
            <a:r>
              <a:rPr lang="en-US" sz="2200" b="1" dirty="0" err="1">
                <a:solidFill>
                  <a:srgbClr val="3380E6"/>
                </a:solidFill>
                <a:ea typeface="Noto Sans CJK SC Regular" pitchFamily="2"/>
                <a:cs typeface="Times New Roman" panose="02020603050405020304" pitchFamily="18" charset="0"/>
              </a:rPr>
              <a:t>corpo</a:t>
            </a:r>
            <a:r>
              <a:rPr lang="en-US" sz="2200" b="1" dirty="0">
                <a:solidFill>
                  <a:srgbClr val="3380E6"/>
                </a:solidFill>
                <a:ea typeface="Noto Sans CJK SC Regular" pitchFamily="2"/>
                <a:cs typeface="Times New Roman" panose="02020603050405020304" pitchFamily="18" charset="0"/>
              </a:rPr>
              <a:t>&gt;</a:t>
            </a:r>
          </a:p>
          <a:p>
            <a:pPr marL="0" indent="0" eaLnBrk="1" hangingPunct="1">
              <a:lnSpc>
                <a:spcPct val="100000"/>
              </a:lnSpc>
              <a:spcBef>
                <a:spcPts val="0"/>
              </a:spcBef>
              <a:buNone/>
              <a:defRPr/>
            </a:pPr>
            <a:r>
              <a:rPr lang="en-US" sz="2200" b="1" dirty="0">
                <a:solidFill>
                  <a:srgbClr val="3380E6"/>
                </a:solidFill>
                <a:ea typeface="Noto Sans CJK SC Regular" pitchFamily="2"/>
                <a:cs typeface="Times New Roman" panose="02020603050405020304" pitchFamily="18" charset="0"/>
              </a:rPr>
              <a:t>}</a:t>
            </a:r>
            <a:endParaRPr lang="it-IT" altLang="it-IT" sz="2200" dirty="0">
              <a:solidFill>
                <a:srgbClr val="000000"/>
              </a:solidFill>
              <a:latin typeface="Times New Roman" panose="02020603050405020304" pitchFamily="18" charset="0"/>
            </a:endParaRPr>
          </a:p>
          <a:p>
            <a:pPr marL="0" indent="0" eaLnBrk="1" hangingPunct="1">
              <a:buNone/>
              <a:defRPr/>
            </a:pPr>
            <a:r>
              <a:rPr lang="it-IT" altLang="it-IT" sz="2000" dirty="0">
                <a:solidFill>
                  <a:srgbClr val="000000"/>
                </a:solidFill>
                <a:latin typeface="Times New Roman" panose="02020603050405020304" pitchFamily="18" charset="0"/>
              </a:rPr>
              <a:t>Il corpo di istruzioni </a:t>
            </a:r>
            <a:r>
              <a:rPr lang="en-US" sz="2000" b="1" dirty="0">
                <a:solidFill>
                  <a:srgbClr val="3380E6"/>
                </a:solidFill>
                <a:ea typeface="Noto Sans CJK SC Regular" pitchFamily="2"/>
                <a:cs typeface="Times New Roman" panose="02020603050405020304" pitchFamily="18" charset="0"/>
              </a:rPr>
              <a:t>&lt;</a:t>
            </a:r>
            <a:r>
              <a:rPr lang="en-US" sz="2000" b="1" dirty="0" err="1">
                <a:solidFill>
                  <a:srgbClr val="3380E6"/>
                </a:solidFill>
                <a:ea typeface="Noto Sans CJK SC Regular" pitchFamily="2"/>
                <a:cs typeface="Times New Roman" panose="02020603050405020304" pitchFamily="18" charset="0"/>
              </a:rPr>
              <a:t>corpo</a:t>
            </a:r>
            <a:r>
              <a:rPr lang="en-US" sz="2000" b="1" dirty="0">
                <a:solidFill>
                  <a:srgbClr val="3380E6"/>
                </a:solidFill>
                <a:ea typeface="Noto Sans CJK SC Regular" pitchFamily="2"/>
                <a:cs typeface="Times New Roman" panose="02020603050405020304" pitchFamily="18" charset="0"/>
              </a:rPr>
              <a:t>&gt; </a:t>
            </a:r>
            <a:r>
              <a:rPr lang="it-IT" altLang="it-IT" sz="2000" dirty="0">
                <a:solidFill>
                  <a:srgbClr val="000000"/>
                </a:solidFill>
                <a:latin typeface="Times New Roman" panose="02020603050405020304" pitchFamily="18" charset="0"/>
              </a:rPr>
              <a:t> non può contenere definizioni di funzioni (definizioni di funzioni non possono essere annidate) ma può contenere dichiarazioni di funzioni (prototipi) per poter utilizzare (tramite chiamata a funzione) funzioni definite altrove e non “visibili” dalla funzione in questione. </a:t>
            </a:r>
          </a:p>
          <a:p>
            <a:pPr marL="0" indent="0" eaLnBrk="1" hangingPunct="1">
              <a:buNone/>
              <a:defRPr/>
            </a:pPr>
            <a:r>
              <a:rPr lang="it-IT" altLang="it-IT" sz="2000" b="1" dirty="0">
                <a:solidFill>
                  <a:srgbClr val="000000"/>
                </a:solidFill>
                <a:latin typeface="Times New Roman" panose="02020603050405020304" pitchFamily="18" charset="0"/>
              </a:rPr>
              <a:t>Esempio:</a:t>
            </a:r>
          </a:p>
          <a:p>
            <a:pPr marL="0" indent="0" eaLnBrk="1" hangingPunct="1">
              <a:buNone/>
              <a:defRPr/>
            </a:pPr>
            <a:endParaRPr lang="it-IT" altLang="it-IT" sz="2000" dirty="0">
              <a:solidFill>
                <a:srgbClr val="000000"/>
              </a:solidFill>
              <a:latin typeface="Times New Roman" panose="02020603050405020304" pitchFamily="18" charset="0"/>
            </a:endParaRPr>
          </a:p>
          <a:p>
            <a:pPr marL="0" indent="0" eaLnBrk="1" hangingPunct="1">
              <a:buNone/>
              <a:defRPr/>
            </a:pPr>
            <a:endParaRPr lang="it-IT" altLang="it-IT" sz="2000" dirty="0">
              <a:solidFill>
                <a:srgbClr val="000000"/>
              </a:solidFill>
              <a:latin typeface="Times New Roman" panose="02020603050405020304" pitchFamily="18" charset="0"/>
            </a:endParaRPr>
          </a:p>
          <a:p>
            <a:pPr marL="0" indent="0" eaLnBrk="1" hangingPunct="1">
              <a:buNone/>
              <a:defRPr/>
            </a:pPr>
            <a:r>
              <a:rPr lang="it-IT" altLang="it-IT" sz="2200" b="1" dirty="0">
                <a:solidFill>
                  <a:srgbClr val="000000"/>
                </a:solidFill>
                <a:latin typeface="Times New Roman" panose="02020603050405020304" pitchFamily="18" charset="0"/>
                <a:cs typeface="Times New Roman" panose="02020603050405020304" pitchFamily="18" charset="0"/>
              </a:rPr>
              <a:t> </a:t>
            </a:r>
            <a:endParaRPr lang="en-US" altLang="it-IT" sz="2200" b="1" dirty="0">
              <a:solidFill>
                <a:srgbClr val="3380E6"/>
              </a:solidFill>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defRPr/>
            </a:pPr>
            <a:r>
              <a:rPr lang="it-IT" altLang="it-IT" sz="2200" dirty="0">
                <a:solidFill>
                  <a:srgbClr val="000000"/>
                </a:solidFill>
                <a:latin typeface="Times New Roman" panose="02020603050405020304" pitchFamily="18" charset="0"/>
              </a:rPr>
              <a:t>  </a:t>
            </a:r>
          </a:p>
          <a:p>
            <a:pPr marL="0" indent="0" eaLnBrk="1" hangingPunct="1">
              <a:buFont typeface="Arial" panose="020B0604020202020204" pitchFamily="34" charset="0"/>
              <a:buNone/>
              <a:defRPr/>
            </a:pPr>
            <a:endParaRPr lang="it-IT" altLang="it-IT" sz="2800" dirty="0">
              <a:solidFill>
                <a:srgbClr val="000000"/>
              </a:solidFill>
              <a:latin typeface="Times New Roman" panose="02020603050405020304" pitchFamily="18" charset="0"/>
            </a:endParaRPr>
          </a:p>
          <a:p>
            <a:pPr eaLnBrk="1" hangingPunct="1">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en-US"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it-IT" sz="2300" dirty="0">
                <a:solidFill>
                  <a:srgbClr val="000000"/>
                </a:solidFill>
                <a:latin typeface="Times New Roman" panose="02020603050405020304" pitchFamily="18" charset="0"/>
              </a:rPr>
              <a:t>  </a:t>
            </a:r>
            <a:endParaRPr lang="en-US" altLang="it-IT" sz="2300" i="1" dirty="0">
              <a:solidFill>
                <a:srgbClr val="000000"/>
              </a:solidFill>
              <a:latin typeface="Times New Roman" panose="02020603050405020304" pitchFamily="18" charset="0"/>
            </a:endParaRPr>
          </a:p>
        </p:txBody>
      </p:sp>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37" y="4800600"/>
            <a:ext cx="7980774" cy="1447800"/>
          </a:xfrm>
          <a:prstGeom prst="rect">
            <a:avLst/>
          </a:prstGeom>
        </p:spPr>
      </p:pic>
    </p:spTree>
    <p:extLst>
      <p:ext uri="{BB962C8B-B14F-4D97-AF65-F5344CB8AC3E}">
        <p14:creationId xmlns:p14="http://schemas.microsoft.com/office/powerpoint/2010/main" val="3997867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txBox="1">
            <a:spLocks/>
          </p:cNvSpPr>
          <p:nvPr/>
        </p:nvSpPr>
        <p:spPr bwMode="auto">
          <a:xfrm>
            <a:off x="628650" y="365125"/>
            <a:ext cx="813435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Dichiarazione</a:t>
            </a:r>
            <a:r>
              <a:rPr lang="en-US" altLang="it-IT" sz="3300" dirty="0">
                <a:solidFill>
                  <a:srgbClr val="3380E6"/>
                </a:solidFill>
                <a:latin typeface="Arial" panose="020B0604020202020204" pitchFamily="34" charset="0"/>
              </a:rPr>
              <a:t> o </a:t>
            </a:r>
            <a:r>
              <a:rPr lang="en-US" altLang="it-IT" sz="3300" dirty="0" err="1">
                <a:solidFill>
                  <a:srgbClr val="3380E6"/>
                </a:solidFill>
                <a:latin typeface="Arial" panose="020B0604020202020204" pitchFamily="34" charset="0"/>
              </a:rPr>
              <a:t>prototipo</a:t>
            </a:r>
            <a:r>
              <a:rPr lang="en-US" altLang="it-IT" sz="3300" dirty="0">
                <a:solidFill>
                  <a:srgbClr val="3380E6"/>
                </a:solidFill>
                <a:latin typeface="Arial" panose="020B0604020202020204" pitchFamily="34" charset="0"/>
              </a:rPr>
              <a:t> di </a:t>
            </a:r>
            <a:r>
              <a:rPr lang="en-US" altLang="it-IT" sz="3300" dirty="0" err="1">
                <a:solidFill>
                  <a:srgbClr val="3380E6"/>
                </a:solidFill>
                <a:latin typeface="Arial" panose="020B0604020202020204" pitchFamily="34" charset="0"/>
              </a:rPr>
              <a:t>funzione</a:t>
            </a:r>
            <a:r>
              <a:rPr lang="en-US" altLang="it-IT" sz="3300" dirty="0">
                <a:solidFill>
                  <a:srgbClr val="3380E6"/>
                </a:solidFill>
                <a:latin typeface="Arial" panose="020B0604020202020204" pitchFamily="34" charset="0"/>
              </a:rPr>
              <a:t> (1/2)  </a:t>
            </a:r>
          </a:p>
        </p:txBody>
      </p:sp>
      <p:sp>
        <p:nvSpPr>
          <p:cNvPr id="4" name="Text Placeholder 2"/>
          <p:cNvSpPr txBox="1">
            <a:spLocks/>
          </p:cNvSpPr>
          <p:nvPr/>
        </p:nvSpPr>
        <p:spPr bwMode="auto">
          <a:xfrm>
            <a:off x="628650" y="914400"/>
            <a:ext cx="813435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endParaRPr lang="it-IT" altLang="it-IT" sz="2200" dirty="0">
              <a:solidFill>
                <a:srgbClr val="000000"/>
              </a:solidFill>
              <a:latin typeface="Times New Roman" panose="02020603050405020304" pitchFamily="18" charset="0"/>
            </a:endParaRPr>
          </a:p>
          <a:p>
            <a:pPr marL="0" indent="0" eaLnBrk="1" hangingPunct="1">
              <a:buNone/>
              <a:defRPr/>
            </a:pPr>
            <a:r>
              <a:rPr lang="it-IT" altLang="it-IT" sz="2200" b="1" dirty="0">
                <a:solidFill>
                  <a:srgbClr val="000000"/>
                </a:solidFill>
                <a:latin typeface="Times New Roman" panose="02020603050405020304" pitchFamily="18" charset="0"/>
              </a:rPr>
              <a:t>Sintassi</a:t>
            </a:r>
            <a:endParaRPr lang="it-IT" altLang="it-IT" sz="2200" dirty="0">
              <a:solidFill>
                <a:srgbClr val="000000"/>
              </a:solidFill>
              <a:latin typeface="Times New Roman" panose="02020603050405020304" pitchFamily="18" charset="0"/>
            </a:endParaRPr>
          </a:p>
          <a:p>
            <a:pPr marL="0" indent="0" eaLnBrk="1" hangingPunct="1">
              <a:buNone/>
              <a:defRPr/>
            </a:pPr>
            <a:r>
              <a:rPr lang="it-IT" altLang="it-IT" sz="2200" dirty="0">
                <a:solidFill>
                  <a:srgbClr val="000000"/>
                </a:solidFill>
                <a:latin typeface="Times New Roman" panose="02020603050405020304" pitchFamily="18" charset="0"/>
              </a:rPr>
              <a:t>Corrisponde all’intestazione della corrispondente definizione di funzione seguita dal terminatore di istruzione </a:t>
            </a:r>
            <a:r>
              <a:rPr lang="it-IT" altLang="it-IT" sz="2200" b="1" dirty="0">
                <a:solidFill>
                  <a:srgbClr val="000000"/>
                </a:solidFill>
                <a:latin typeface="Times New Roman" panose="02020603050405020304" pitchFamily="18" charset="0"/>
              </a:rPr>
              <a:t>;</a:t>
            </a:r>
            <a:r>
              <a:rPr lang="it-IT" altLang="it-IT" sz="2200" dirty="0">
                <a:solidFill>
                  <a:srgbClr val="000000"/>
                </a:solidFill>
                <a:latin typeface="Times New Roman" panose="02020603050405020304" pitchFamily="18" charset="0"/>
              </a:rPr>
              <a:t> . Nella lista dei parametri formali è possibile utilizzare nomi diversi rispetto a quelli utilizzati nella definizione di funzione, ed è anche possibile omettere i nomi. </a:t>
            </a:r>
          </a:p>
          <a:p>
            <a:pPr marL="0" indent="0" eaLnBrk="1" hangingPunct="1">
              <a:buNone/>
              <a:defRPr/>
            </a:pPr>
            <a:r>
              <a:rPr lang="it-IT" altLang="it-IT" sz="2200" b="1" dirty="0">
                <a:solidFill>
                  <a:srgbClr val="000000"/>
                </a:solidFill>
                <a:latin typeface="Times New Roman" panose="02020603050405020304" pitchFamily="18" charset="0"/>
              </a:rPr>
              <a:t>Esempio:</a:t>
            </a:r>
          </a:p>
          <a:p>
            <a:pPr marL="0" indent="0" eaLnBrk="1" hangingPunct="1">
              <a:buNone/>
              <a:defRPr/>
            </a:pPr>
            <a:endParaRPr lang="it-IT" altLang="it-IT" sz="2200" dirty="0">
              <a:solidFill>
                <a:srgbClr val="000000"/>
              </a:solidFill>
              <a:latin typeface="Times New Roman" panose="02020603050405020304" pitchFamily="18" charset="0"/>
            </a:endParaRPr>
          </a:p>
          <a:p>
            <a:pPr marL="0" indent="0" eaLnBrk="1" hangingPunct="1">
              <a:buNone/>
              <a:defRPr/>
            </a:pPr>
            <a:endParaRPr lang="it-IT" altLang="it-IT" sz="2000" dirty="0">
              <a:solidFill>
                <a:srgbClr val="000000"/>
              </a:solidFill>
              <a:latin typeface="Times New Roman" panose="02020603050405020304" pitchFamily="18" charset="0"/>
            </a:endParaRPr>
          </a:p>
        </p:txBody>
      </p:sp>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886200"/>
            <a:ext cx="3502742" cy="1143000"/>
          </a:xfrm>
          <a:prstGeom prst="rect">
            <a:avLst/>
          </a:prstGeom>
        </p:spPr>
      </p:pic>
      <p:pic>
        <p:nvPicPr>
          <p:cNvPr id="3" name="Immagin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0933" y="4187771"/>
            <a:ext cx="3352800" cy="539858"/>
          </a:xfrm>
          <a:prstGeom prst="rect">
            <a:avLst/>
          </a:prstGeom>
        </p:spPr>
      </p:pic>
      <p:sp>
        <p:nvSpPr>
          <p:cNvPr id="5" name="Rettangolo 4"/>
          <p:cNvSpPr/>
          <p:nvPr/>
        </p:nvSpPr>
        <p:spPr>
          <a:xfrm>
            <a:off x="628650" y="3886200"/>
            <a:ext cx="3790950" cy="12954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p:cNvSpPr/>
          <p:nvPr/>
        </p:nvSpPr>
        <p:spPr>
          <a:xfrm>
            <a:off x="4741858" y="3886200"/>
            <a:ext cx="3790950" cy="12954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9" name="Connettore 2 8"/>
          <p:cNvCxnSpPr/>
          <p:nvPr/>
        </p:nvCxnSpPr>
        <p:spPr>
          <a:xfrm flipV="1">
            <a:off x="1219200" y="5181600"/>
            <a:ext cx="1143000" cy="76200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ttore 2 10"/>
          <p:cNvCxnSpPr/>
          <p:nvPr/>
        </p:nvCxnSpPr>
        <p:spPr>
          <a:xfrm flipH="1" flipV="1">
            <a:off x="6324600" y="5181600"/>
            <a:ext cx="1066800" cy="917629"/>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Rettangolo 11"/>
          <p:cNvSpPr/>
          <p:nvPr/>
        </p:nvSpPr>
        <p:spPr>
          <a:xfrm>
            <a:off x="457200" y="5980545"/>
            <a:ext cx="2262158" cy="369332"/>
          </a:xfrm>
          <a:prstGeom prst="rect">
            <a:avLst/>
          </a:prstGeom>
        </p:spPr>
        <p:txBody>
          <a:bodyPr wrap="none">
            <a:spAutoFit/>
          </a:bodyPr>
          <a:lstStyle/>
          <a:p>
            <a:r>
              <a:rPr lang="it-IT" altLang="it-IT" b="1" dirty="0">
                <a:solidFill>
                  <a:srgbClr val="C00000"/>
                </a:solidFill>
                <a:latin typeface="Times New Roman" panose="02020603050405020304" pitchFamily="18" charset="0"/>
              </a:rPr>
              <a:t>Definizione funzione </a:t>
            </a:r>
            <a:endParaRPr lang="it-IT" b="1" dirty="0">
              <a:solidFill>
                <a:srgbClr val="C00000"/>
              </a:solidFill>
            </a:endParaRPr>
          </a:p>
        </p:txBody>
      </p:sp>
      <p:sp>
        <p:nvSpPr>
          <p:cNvPr id="14" name="Rettangolo 13"/>
          <p:cNvSpPr/>
          <p:nvPr/>
        </p:nvSpPr>
        <p:spPr>
          <a:xfrm>
            <a:off x="6209863" y="6096000"/>
            <a:ext cx="2518638" cy="369332"/>
          </a:xfrm>
          <a:prstGeom prst="rect">
            <a:avLst/>
          </a:prstGeom>
        </p:spPr>
        <p:txBody>
          <a:bodyPr wrap="none">
            <a:spAutoFit/>
          </a:bodyPr>
          <a:lstStyle/>
          <a:p>
            <a:r>
              <a:rPr lang="it-IT" altLang="it-IT" b="1" dirty="0">
                <a:solidFill>
                  <a:srgbClr val="C00000"/>
                </a:solidFill>
                <a:latin typeface="Times New Roman" panose="02020603050405020304" pitchFamily="18" charset="0"/>
              </a:rPr>
              <a:t>Dichiarazione funzione </a:t>
            </a:r>
            <a:endParaRPr lang="it-IT" b="1" dirty="0">
              <a:solidFill>
                <a:srgbClr val="C00000"/>
              </a:solidFill>
            </a:endParaRPr>
          </a:p>
        </p:txBody>
      </p:sp>
    </p:spTree>
    <p:extLst>
      <p:ext uri="{BB962C8B-B14F-4D97-AF65-F5344CB8AC3E}">
        <p14:creationId xmlns:p14="http://schemas.microsoft.com/office/powerpoint/2010/main" val="3677978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txBox="1">
            <a:spLocks/>
          </p:cNvSpPr>
          <p:nvPr/>
        </p:nvSpPr>
        <p:spPr bwMode="auto">
          <a:xfrm>
            <a:off x="628650" y="365125"/>
            <a:ext cx="813435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Dichiarazione</a:t>
            </a:r>
            <a:r>
              <a:rPr lang="en-US" altLang="it-IT" sz="3300" dirty="0">
                <a:solidFill>
                  <a:srgbClr val="3380E6"/>
                </a:solidFill>
                <a:latin typeface="Arial" panose="020B0604020202020204" pitchFamily="34" charset="0"/>
              </a:rPr>
              <a:t> o </a:t>
            </a:r>
            <a:r>
              <a:rPr lang="en-US" altLang="it-IT" sz="3300" dirty="0" err="1">
                <a:solidFill>
                  <a:srgbClr val="3380E6"/>
                </a:solidFill>
                <a:latin typeface="Arial" panose="020B0604020202020204" pitchFamily="34" charset="0"/>
              </a:rPr>
              <a:t>prototipo</a:t>
            </a:r>
            <a:r>
              <a:rPr lang="en-US" altLang="it-IT" sz="3300" dirty="0">
                <a:solidFill>
                  <a:srgbClr val="3380E6"/>
                </a:solidFill>
                <a:latin typeface="Arial" panose="020B0604020202020204" pitchFamily="34" charset="0"/>
              </a:rPr>
              <a:t> di </a:t>
            </a:r>
            <a:r>
              <a:rPr lang="en-US" altLang="it-IT" sz="3300" dirty="0" err="1">
                <a:solidFill>
                  <a:srgbClr val="3380E6"/>
                </a:solidFill>
                <a:latin typeface="Arial" panose="020B0604020202020204" pitchFamily="34" charset="0"/>
              </a:rPr>
              <a:t>funzione</a:t>
            </a:r>
            <a:r>
              <a:rPr lang="en-US" altLang="it-IT" sz="3300" dirty="0">
                <a:solidFill>
                  <a:srgbClr val="3380E6"/>
                </a:solidFill>
                <a:latin typeface="Arial" panose="020B0604020202020204" pitchFamily="34" charset="0"/>
              </a:rPr>
              <a:t> (2/2)  </a:t>
            </a:r>
          </a:p>
        </p:txBody>
      </p:sp>
      <p:sp>
        <p:nvSpPr>
          <p:cNvPr id="4" name="Text Placeholder 2"/>
          <p:cNvSpPr txBox="1">
            <a:spLocks/>
          </p:cNvSpPr>
          <p:nvPr/>
        </p:nvSpPr>
        <p:spPr bwMode="auto">
          <a:xfrm>
            <a:off x="628650" y="914400"/>
            <a:ext cx="813435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endParaRPr lang="it-IT" altLang="it-IT" sz="2200" dirty="0">
              <a:solidFill>
                <a:srgbClr val="000000"/>
              </a:solidFill>
              <a:latin typeface="Times New Roman" panose="02020603050405020304" pitchFamily="18" charset="0"/>
            </a:endParaRPr>
          </a:p>
          <a:p>
            <a:pPr eaLnBrk="1" hangingPunct="1">
              <a:defRPr/>
            </a:pPr>
            <a:r>
              <a:rPr lang="it-IT" altLang="it-IT" sz="2200" dirty="0">
                <a:solidFill>
                  <a:srgbClr val="000000"/>
                </a:solidFill>
                <a:latin typeface="Times New Roman" panose="02020603050405020304" pitchFamily="18" charset="0"/>
              </a:rPr>
              <a:t>Può comparire all’esterno delle definizioni di funzioni o come parte del corpo di istruzioni di una definizione di funzione.  </a:t>
            </a:r>
          </a:p>
          <a:p>
            <a:pPr eaLnBrk="1" hangingPunct="1">
              <a:defRPr/>
            </a:pPr>
            <a:r>
              <a:rPr lang="it-IT" altLang="it-IT" sz="2200" dirty="0">
                <a:solidFill>
                  <a:srgbClr val="000000"/>
                </a:solidFill>
                <a:latin typeface="Times New Roman" panose="02020603050405020304" pitchFamily="18" charset="0"/>
              </a:rPr>
              <a:t>Una dichiarazione di funzione è utilizzata per estendere il </a:t>
            </a:r>
            <a:r>
              <a:rPr lang="it-IT" altLang="it-IT" sz="2200" b="1" dirty="0">
                <a:solidFill>
                  <a:srgbClr val="000000"/>
                </a:solidFill>
                <a:latin typeface="Times New Roman" panose="02020603050405020304" pitchFamily="18" charset="0"/>
              </a:rPr>
              <a:t>campo di azione o scope dell’identificatore</a:t>
            </a:r>
            <a:r>
              <a:rPr lang="it-IT" altLang="it-IT" sz="2200" dirty="0">
                <a:solidFill>
                  <a:srgbClr val="000000"/>
                </a:solidFill>
                <a:latin typeface="Times New Roman" panose="02020603050405020304" pitchFamily="18" charset="0"/>
              </a:rPr>
              <a:t> della funzione e cioè la porzione di programma all’interno della quale la funzione può essere utilizzata (tramite chiamate a funzione).  </a:t>
            </a:r>
          </a:p>
          <a:p>
            <a:pPr eaLnBrk="1" hangingPunct="1">
              <a:defRPr/>
            </a:pPr>
            <a:r>
              <a:rPr lang="it-IT" altLang="it-IT" sz="2200" dirty="0">
                <a:solidFill>
                  <a:srgbClr val="000000"/>
                </a:solidFill>
                <a:latin typeface="Times New Roman" panose="02020603050405020304" pitchFamily="18" charset="0"/>
              </a:rPr>
              <a:t>Il campo di azione di una definizione di funzione o di una dichiarazione di funzione va dal punto in cui tale definizione o dichiarazione è scritta al termine del file sorgente in cui si trova. </a:t>
            </a:r>
          </a:p>
          <a:p>
            <a:pPr eaLnBrk="1" hangingPunct="1">
              <a:defRPr/>
            </a:pPr>
            <a:r>
              <a:rPr lang="it-IT" altLang="it-IT" sz="2200" b="1" dirty="0">
                <a:solidFill>
                  <a:srgbClr val="000000"/>
                </a:solidFill>
                <a:latin typeface="Times New Roman" panose="02020603050405020304" pitchFamily="18" charset="0"/>
              </a:rPr>
              <a:t>Buona norma: </a:t>
            </a:r>
            <a:r>
              <a:rPr lang="it-IT" altLang="it-IT" sz="2200" dirty="0">
                <a:solidFill>
                  <a:srgbClr val="000000"/>
                </a:solidFill>
                <a:latin typeface="Times New Roman" panose="02020603050405020304" pitchFamily="18" charset="0"/>
              </a:rPr>
              <a:t>per utilizzare una funzione definita in un altro file sorgente è buona norma specificare il prototipo della funzione in un file </a:t>
            </a:r>
            <a:r>
              <a:rPr lang="it-IT" altLang="it-IT" sz="2200" dirty="0" err="1">
                <a:solidFill>
                  <a:srgbClr val="000000"/>
                </a:solidFill>
                <a:latin typeface="Times New Roman" panose="02020603050405020304" pitchFamily="18" charset="0"/>
              </a:rPr>
              <a:t>header</a:t>
            </a:r>
            <a:r>
              <a:rPr lang="it-IT" altLang="it-IT" sz="2200" dirty="0">
                <a:solidFill>
                  <a:srgbClr val="000000"/>
                </a:solidFill>
                <a:latin typeface="Times New Roman" panose="02020603050405020304" pitchFamily="18" charset="0"/>
              </a:rPr>
              <a:t> .h ed includere tale file nel file sorgente tramite la direttiva </a:t>
            </a:r>
            <a:r>
              <a:rPr lang="it-IT" altLang="it-IT" sz="2200" b="1" dirty="0">
                <a:solidFill>
                  <a:srgbClr val="000000"/>
                </a:solidFill>
                <a:latin typeface="Times New Roman" panose="02020603050405020304" pitchFamily="18" charset="0"/>
              </a:rPr>
              <a:t>#include </a:t>
            </a:r>
            <a:r>
              <a:rPr lang="it-IT" altLang="it-IT" sz="2200" dirty="0">
                <a:solidFill>
                  <a:srgbClr val="000000"/>
                </a:solidFill>
                <a:latin typeface="Times New Roman" panose="02020603050405020304" pitchFamily="18" charset="0"/>
              </a:rPr>
              <a:t>del preprocessore. </a:t>
            </a:r>
          </a:p>
          <a:p>
            <a:pPr eaLnBrk="1" hangingPunct="1">
              <a:defRPr/>
            </a:pPr>
            <a:endParaRPr lang="it-IT" altLang="it-IT" sz="2200" dirty="0">
              <a:solidFill>
                <a:srgbClr val="000000"/>
              </a:solidFill>
              <a:latin typeface="Times New Roman" panose="02020603050405020304" pitchFamily="18" charset="0"/>
            </a:endParaRPr>
          </a:p>
          <a:p>
            <a:pPr marL="0" indent="0" eaLnBrk="1" hangingPunct="1">
              <a:buNone/>
              <a:defRPr/>
            </a:pPr>
            <a:endParaRPr lang="it-IT" altLang="it-IT" sz="2200" dirty="0">
              <a:solidFill>
                <a:srgbClr val="000000"/>
              </a:solidFill>
              <a:latin typeface="Times New Roman" panose="02020603050405020304" pitchFamily="18" charset="0"/>
            </a:endParaRPr>
          </a:p>
          <a:p>
            <a:pPr marL="0" indent="0" eaLnBrk="1" hangingPunct="1">
              <a:buNone/>
              <a:defRPr/>
            </a:pPr>
            <a:endParaRPr lang="it-IT" altLang="it-IT" sz="20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777132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52400" y="381000"/>
            <a:ext cx="86868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Sintassi</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chiamata</a:t>
            </a:r>
            <a:r>
              <a:rPr lang="en-US" altLang="it-IT" sz="3300" dirty="0">
                <a:solidFill>
                  <a:srgbClr val="3380E6"/>
                </a:solidFill>
                <a:latin typeface="Arial" panose="020B0604020202020204" pitchFamily="34" charset="0"/>
              </a:rPr>
              <a:t> di </a:t>
            </a:r>
            <a:r>
              <a:rPr lang="en-US" altLang="it-IT" sz="3300" dirty="0" err="1">
                <a:solidFill>
                  <a:srgbClr val="3380E6"/>
                </a:solidFill>
                <a:latin typeface="Arial" panose="020B0604020202020204" pitchFamily="34" charset="0"/>
              </a:rPr>
              <a:t>funzione</a:t>
            </a:r>
            <a:r>
              <a:rPr lang="en-US" altLang="it-IT" sz="3300" dirty="0">
                <a:solidFill>
                  <a:srgbClr val="3380E6"/>
                </a:solidFill>
                <a:latin typeface="Arial" panose="020B0604020202020204" pitchFamily="34" charset="0"/>
              </a:rPr>
              <a:t>  (1/3)</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665018" y="1107786"/>
            <a:ext cx="8039100" cy="543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Font typeface="Arial" panose="020B0604020202020204" pitchFamily="34" charset="0"/>
              <a:buNone/>
              <a:defRPr/>
            </a:pPr>
            <a:r>
              <a:rPr lang="it-IT" altLang="it-IT" sz="2200" b="1" dirty="0">
                <a:solidFill>
                  <a:srgbClr val="000000"/>
                </a:solidFill>
                <a:latin typeface="Times New Roman" panose="02020603050405020304" pitchFamily="18" charset="0"/>
              </a:rPr>
              <a:t>Sintassi</a:t>
            </a:r>
            <a:endParaRPr lang="en-US" sz="2200" b="1" dirty="0">
              <a:solidFill>
                <a:srgbClr val="3380E6"/>
              </a:solidFill>
              <a:ea typeface="Noto Sans CJK SC Regular" pitchFamily="2"/>
              <a:cs typeface="Times New Roman" panose="02020603050405020304" pitchFamily="18" charset="0"/>
            </a:endParaRPr>
          </a:p>
          <a:p>
            <a:pPr marL="0" indent="0" eaLnBrk="1" hangingPunct="1">
              <a:buFont typeface="Arial" panose="020B0604020202020204" pitchFamily="34" charset="0"/>
              <a:buNone/>
              <a:defRPr/>
            </a:pPr>
            <a:r>
              <a:rPr lang="en-US" sz="2200" b="1" dirty="0">
                <a:solidFill>
                  <a:srgbClr val="3380E6"/>
                </a:solidFill>
                <a:ea typeface="Noto Sans CJK SC Regular" pitchFamily="2"/>
                <a:cs typeface="Times New Roman" panose="02020603050405020304" pitchFamily="18" charset="0"/>
              </a:rPr>
              <a:t>&lt;</a:t>
            </a:r>
            <a:r>
              <a:rPr lang="en-US" sz="2200" b="1" dirty="0" err="1">
                <a:solidFill>
                  <a:srgbClr val="3380E6"/>
                </a:solidFill>
                <a:ea typeface="Noto Sans CJK SC Regular" pitchFamily="2"/>
                <a:cs typeface="Times New Roman" panose="02020603050405020304" pitchFamily="18" charset="0"/>
              </a:rPr>
              <a:t>nome</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funzione</a:t>
            </a:r>
            <a:r>
              <a:rPr lang="en-US" sz="2200" b="1" dirty="0">
                <a:solidFill>
                  <a:srgbClr val="3380E6"/>
                </a:solidFill>
                <a:ea typeface="Noto Sans CJK SC Regular" pitchFamily="2"/>
                <a:cs typeface="Times New Roman" panose="02020603050405020304" pitchFamily="18" charset="0"/>
              </a:rPr>
              <a:t>&gt; (&lt;</a:t>
            </a:r>
            <a:r>
              <a:rPr lang="en-US" sz="2200" b="1" dirty="0" err="1">
                <a:solidFill>
                  <a:srgbClr val="3380E6"/>
                </a:solidFill>
                <a:ea typeface="Noto Sans CJK SC Regular" pitchFamily="2"/>
                <a:cs typeface="Times New Roman" panose="02020603050405020304" pitchFamily="18" charset="0"/>
              </a:rPr>
              <a:t>elenco</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argomenti</a:t>
            </a:r>
            <a:r>
              <a:rPr lang="en-US" sz="2200" b="1" dirty="0">
                <a:solidFill>
                  <a:srgbClr val="3380E6"/>
                </a:solidFill>
                <a:ea typeface="Noto Sans CJK SC Regular" pitchFamily="2"/>
                <a:cs typeface="Times New Roman" panose="02020603050405020304" pitchFamily="18" charset="0"/>
              </a:rPr>
              <a:t>&gt;)</a:t>
            </a:r>
            <a:endParaRPr lang="it-IT" sz="2200" b="1" dirty="0">
              <a:solidFill>
                <a:srgbClr val="3380E6"/>
              </a:solidFill>
              <a:ea typeface="Noto Sans CJK SC Regular" pitchFamily="2"/>
              <a:cs typeface="Times New Roman" panose="02020603050405020304" pitchFamily="18" charset="0"/>
            </a:endParaRPr>
          </a:p>
          <a:p>
            <a:pPr marL="0" indent="0" eaLnBrk="1" hangingPunct="1">
              <a:buNone/>
              <a:defRPr/>
            </a:pPr>
            <a:endParaRPr lang="it-IT" altLang="it-IT" sz="2200" b="1" dirty="0">
              <a:solidFill>
                <a:srgbClr val="000000"/>
              </a:solidFill>
              <a:latin typeface="Times New Roman" panose="02020603050405020304" pitchFamily="18" charset="0"/>
            </a:endParaRPr>
          </a:p>
          <a:p>
            <a:pPr marL="0" indent="0" eaLnBrk="1" hangingPunct="1">
              <a:buNone/>
              <a:defRPr/>
            </a:pPr>
            <a:r>
              <a:rPr lang="it-IT" altLang="it-IT" sz="2200" b="1" dirty="0">
                <a:solidFill>
                  <a:srgbClr val="000000"/>
                </a:solidFill>
                <a:latin typeface="Times New Roman" panose="02020603050405020304" pitchFamily="18" charset="0"/>
              </a:rPr>
              <a:t>Elenco dei argomenti  o parametri attuali </a:t>
            </a:r>
            <a:r>
              <a:rPr lang="en-US" sz="2200" b="1" dirty="0">
                <a:solidFill>
                  <a:srgbClr val="3380E6"/>
                </a:solidFill>
                <a:ea typeface="Noto Sans CJK SC Regular" pitchFamily="2"/>
                <a:cs typeface="Times New Roman" panose="02020603050405020304" pitchFamily="18" charset="0"/>
              </a:rPr>
              <a:t>&lt;</a:t>
            </a:r>
            <a:r>
              <a:rPr lang="en-US" sz="2200" b="1" dirty="0" err="1">
                <a:solidFill>
                  <a:srgbClr val="3380E6"/>
                </a:solidFill>
                <a:ea typeface="Noto Sans CJK SC Regular" pitchFamily="2"/>
                <a:cs typeface="Times New Roman" panose="02020603050405020304" pitchFamily="18" charset="0"/>
              </a:rPr>
              <a:t>elenco</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argomenti</a:t>
            </a:r>
            <a:r>
              <a:rPr lang="en-US" sz="2200" b="1" dirty="0">
                <a:solidFill>
                  <a:srgbClr val="3380E6"/>
                </a:solidFill>
                <a:ea typeface="Noto Sans CJK SC Regular" pitchFamily="2"/>
                <a:cs typeface="Times New Roman" panose="02020603050405020304" pitchFamily="18" charset="0"/>
              </a:rPr>
              <a:t>&gt;</a:t>
            </a:r>
            <a:r>
              <a:rPr lang="it-IT" altLang="it-IT" sz="2200" b="1" dirty="0">
                <a:solidFill>
                  <a:srgbClr val="000000"/>
                </a:solidFill>
                <a:latin typeface="Times New Roman" panose="02020603050405020304" pitchFamily="18" charset="0"/>
              </a:rPr>
              <a:t>: </a:t>
            </a:r>
            <a:r>
              <a:rPr lang="it-IT" altLang="it-IT" sz="2200" dirty="0">
                <a:solidFill>
                  <a:srgbClr val="000000"/>
                </a:solidFill>
                <a:latin typeface="Times New Roman" panose="02020603050405020304" pitchFamily="18" charset="0"/>
              </a:rPr>
              <a:t>sequenza, possibilmente vuota, di </a:t>
            </a:r>
            <a:r>
              <a:rPr lang="it-IT" altLang="it-IT" sz="2200" b="1" dirty="0">
                <a:solidFill>
                  <a:srgbClr val="000000"/>
                </a:solidFill>
                <a:latin typeface="Times New Roman" panose="02020603050405020304" pitchFamily="18" charset="0"/>
              </a:rPr>
              <a:t>argomenti </a:t>
            </a:r>
            <a:r>
              <a:rPr lang="it-IT" altLang="it-IT" sz="2200" dirty="0">
                <a:solidFill>
                  <a:srgbClr val="000000"/>
                </a:solidFill>
                <a:latin typeface="Times New Roman" panose="02020603050405020304" pitchFamily="18" charset="0"/>
              </a:rPr>
              <a:t> (detti anche </a:t>
            </a:r>
            <a:r>
              <a:rPr lang="it-IT" altLang="it-IT" sz="2200" b="1" dirty="0">
                <a:solidFill>
                  <a:srgbClr val="000000"/>
                </a:solidFill>
                <a:latin typeface="Times New Roman" panose="02020603050405020304" pitchFamily="18" charset="0"/>
              </a:rPr>
              <a:t>espressioni di assegnazione</a:t>
            </a:r>
            <a:r>
              <a:rPr lang="it-IT" altLang="it-IT" sz="2200" dirty="0">
                <a:solidFill>
                  <a:srgbClr val="000000"/>
                </a:solidFill>
                <a:latin typeface="Times New Roman" panose="02020603050405020304" pitchFamily="18" charset="0"/>
              </a:rPr>
              <a:t>). </a:t>
            </a:r>
          </a:p>
          <a:p>
            <a:pPr eaLnBrk="1" hangingPunct="1">
              <a:defRPr/>
            </a:pPr>
            <a:r>
              <a:rPr lang="it-IT" altLang="it-IT" sz="2200" dirty="0">
                <a:solidFill>
                  <a:srgbClr val="000000"/>
                </a:solidFill>
                <a:latin typeface="Times New Roman" panose="02020603050405020304" pitchFamily="18" charset="0"/>
              </a:rPr>
              <a:t>Il numero di argomenti deve corrispondere al numero (eventualmente nullo) di parametri formali nella definizione di funzione.   </a:t>
            </a:r>
          </a:p>
          <a:p>
            <a:pPr eaLnBrk="1" hangingPunct="1">
              <a:defRPr/>
            </a:pPr>
            <a:r>
              <a:rPr lang="it-IT" altLang="it-IT" sz="2200" dirty="0">
                <a:solidFill>
                  <a:srgbClr val="000000"/>
                </a:solidFill>
                <a:latin typeface="Times New Roman" panose="02020603050405020304" pitchFamily="18" charset="0"/>
              </a:rPr>
              <a:t>Ogni argomento deve essere di tipo compatibile con il tipo del corrispondente parametro formale. </a:t>
            </a:r>
          </a:p>
          <a:p>
            <a:pPr marL="0" indent="0" eaLnBrk="1" hangingPunct="1">
              <a:buFont typeface="Arial" panose="020B0604020202020204" pitchFamily="34" charset="0"/>
              <a:buNone/>
              <a:defRPr/>
            </a:pPr>
            <a:endParaRPr lang="it-IT" altLang="it-IT" sz="24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800" dirty="0">
              <a:solidFill>
                <a:srgbClr val="000000"/>
              </a:solidFill>
              <a:latin typeface="Times New Roman" panose="02020603050405020304" pitchFamily="18" charset="0"/>
            </a:endParaRPr>
          </a:p>
          <a:p>
            <a:pPr eaLnBrk="1" hangingPunct="1">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en-US"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it-IT" sz="2300" dirty="0">
                <a:solidFill>
                  <a:srgbClr val="000000"/>
                </a:solidFill>
                <a:latin typeface="Times New Roman" panose="02020603050405020304" pitchFamily="18" charset="0"/>
              </a:rPr>
              <a:t>  </a:t>
            </a:r>
            <a:endParaRPr lang="en-US" altLang="it-IT" sz="2300" i="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103647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52400" y="381000"/>
            <a:ext cx="86868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Sintassi</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chiamata</a:t>
            </a:r>
            <a:r>
              <a:rPr lang="en-US" altLang="it-IT" sz="3300" dirty="0">
                <a:solidFill>
                  <a:srgbClr val="3380E6"/>
                </a:solidFill>
                <a:latin typeface="Arial" panose="020B0604020202020204" pitchFamily="34" charset="0"/>
              </a:rPr>
              <a:t> di </a:t>
            </a:r>
            <a:r>
              <a:rPr lang="en-US" altLang="it-IT" sz="3300" dirty="0" err="1">
                <a:solidFill>
                  <a:srgbClr val="3380E6"/>
                </a:solidFill>
                <a:latin typeface="Arial" panose="020B0604020202020204" pitchFamily="34" charset="0"/>
              </a:rPr>
              <a:t>funzione</a:t>
            </a:r>
            <a:r>
              <a:rPr lang="en-US" altLang="it-IT" sz="3300" dirty="0">
                <a:solidFill>
                  <a:srgbClr val="3380E6"/>
                </a:solidFill>
                <a:latin typeface="Arial" panose="020B0604020202020204" pitchFamily="34" charset="0"/>
              </a:rPr>
              <a:t>  (2/3)</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635000" y="1024948"/>
            <a:ext cx="8039100" cy="543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Font typeface="Arial" panose="020B0604020202020204" pitchFamily="34" charset="0"/>
              <a:buNone/>
              <a:defRPr/>
            </a:pPr>
            <a:r>
              <a:rPr lang="it-IT" altLang="it-IT" sz="2200" b="1" dirty="0">
                <a:solidFill>
                  <a:srgbClr val="000000"/>
                </a:solidFill>
                <a:latin typeface="Times New Roman" panose="02020603050405020304" pitchFamily="18" charset="0"/>
              </a:rPr>
              <a:t>Sintassi</a:t>
            </a:r>
            <a:endParaRPr lang="en-US" sz="2200" b="1" dirty="0">
              <a:solidFill>
                <a:srgbClr val="3380E6"/>
              </a:solidFill>
              <a:ea typeface="Noto Sans CJK SC Regular" pitchFamily="2"/>
              <a:cs typeface="Times New Roman" panose="02020603050405020304" pitchFamily="18" charset="0"/>
            </a:endParaRPr>
          </a:p>
          <a:p>
            <a:pPr marL="0" indent="0" eaLnBrk="1" hangingPunct="1">
              <a:buFont typeface="Arial" panose="020B0604020202020204" pitchFamily="34" charset="0"/>
              <a:buNone/>
              <a:defRPr/>
            </a:pPr>
            <a:r>
              <a:rPr lang="en-US" sz="2200" b="1" dirty="0">
                <a:solidFill>
                  <a:srgbClr val="3380E6"/>
                </a:solidFill>
                <a:ea typeface="Noto Sans CJK SC Regular" pitchFamily="2"/>
                <a:cs typeface="Times New Roman" panose="02020603050405020304" pitchFamily="18" charset="0"/>
              </a:rPr>
              <a:t>&lt;</a:t>
            </a:r>
            <a:r>
              <a:rPr lang="en-US" sz="2200" b="1" dirty="0" err="1">
                <a:solidFill>
                  <a:srgbClr val="3380E6"/>
                </a:solidFill>
                <a:ea typeface="Noto Sans CJK SC Regular" pitchFamily="2"/>
                <a:cs typeface="Times New Roman" panose="02020603050405020304" pitchFamily="18" charset="0"/>
              </a:rPr>
              <a:t>nome</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funzione</a:t>
            </a:r>
            <a:r>
              <a:rPr lang="en-US" sz="2200" b="1" dirty="0">
                <a:solidFill>
                  <a:srgbClr val="3380E6"/>
                </a:solidFill>
                <a:ea typeface="Noto Sans CJK SC Regular" pitchFamily="2"/>
                <a:cs typeface="Times New Roman" panose="02020603050405020304" pitchFamily="18" charset="0"/>
              </a:rPr>
              <a:t>&gt; (&lt;</a:t>
            </a:r>
            <a:r>
              <a:rPr lang="en-US" sz="2200" b="1" dirty="0" err="1">
                <a:solidFill>
                  <a:srgbClr val="3380E6"/>
                </a:solidFill>
                <a:ea typeface="Noto Sans CJK SC Regular" pitchFamily="2"/>
                <a:cs typeface="Times New Roman" panose="02020603050405020304" pitchFamily="18" charset="0"/>
              </a:rPr>
              <a:t>elenco</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argomenti</a:t>
            </a:r>
            <a:r>
              <a:rPr lang="en-US" sz="2200" b="1" dirty="0">
                <a:solidFill>
                  <a:srgbClr val="3380E6"/>
                </a:solidFill>
                <a:ea typeface="Noto Sans CJK SC Regular" pitchFamily="2"/>
                <a:cs typeface="Times New Roman" panose="02020603050405020304" pitchFamily="18" charset="0"/>
              </a:rPr>
              <a:t>&gt;)</a:t>
            </a:r>
          </a:p>
          <a:p>
            <a:pPr marL="0" indent="0" eaLnBrk="1" hangingPunct="1">
              <a:buFont typeface="Arial" panose="020B0604020202020204" pitchFamily="34" charset="0"/>
              <a:buNone/>
              <a:defRPr/>
            </a:pPr>
            <a:endParaRPr lang="it-IT" altLang="it-IT" sz="2200" dirty="0">
              <a:solidFill>
                <a:srgbClr val="000000"/>
              </a:solidFill>
              <a:latin typeface="Times New Roman" panose="02020603050405020304" pitchFamily="18" charset="0"/>
            </a:endParaRPr>
          </a:p>
          <a:p>
            <a:pPr eaLnBrk="1" hangingPunct="1">
              <a:defRPr/>
            </a:pPr>
            <a:r>
              <a:rPr lang="it-IT" altLang="it-IT" sz="2200" dirty="0">
                <a:solidFill>
                  <a:srgbClr val="000000"/>
                </a:solidFill>
                <a:latin typeface="Times New Roman" panose="02020603050405020304" pitchFamily="18" charset="0"/>
              </a:rPr>
              <a:t>Per un parametro formale di </a:t>
            </a:r>
            <a:r>
              <a:rPr lang="it-IT" altLang="it-IT" sz="2200" b="1" dirty="0">
                <a:solidFill>
                  <a:srgbClr val="000000"/>
                </a:solidFill>
                <a:latin typeface="Times New Roman" panose="02020603050405020304" pitchFamily="18" charset="0"/>
              </a:rPr>
              <a:t>tipo numerico</a:t>
            </a:r>
            <a:r>
              <a:rPr lang="it-IT" altLang="it-IT" sz="2200" dirty="0">
                <a:solidFill>
                  <a:srgbClr val="000000"/>
                </a:solidFill>
                <a:latin typeface="Times New Roman" panose="02020603050405020304" pitchFamily="18" charset="0"/>
              </a:rPr>
              <a:t> (parametro semplice), un argomento (o parametro attuale) può essere una generica espressione numerica.   </a:t>
            </a:r>
          </a:p>
          <a:p>
            <a:pPr eaLnBrk="1" hangingPunct="1">
              <a:defRPr/>
            </a:pPr>
            <a:r>
              <a:rPr lang="it-IT" altLang="it-IT" sz="2200" dirty="0">
                <a:solidFill>
                  <a:srgbClr val="000000"/>
                </a:solidFill>
                <a:latin typeface="Times New Roman" panose="02020603050405020304" pitchFamily="18" charset="0"/>
              </a:rPr>
              <a:t>Per un parametro formale di tipo definito da utente, un argomento deve essere dello stesso tipo (ad esempio una variabile dello stesso tipo).</a:t>
            </a:r>
          </a:p>
          <a:p>
            <a:pPr eaLnBrk="1" hangingPunct="1">
              <a:defRPr/>
            </a:pPr>
            <a:r>
              <a:rPr lang="it-IT" altLang="it-IT" sz="2200" dirty="0">
                <a:solidFill>
                  <a:srgbClr val="000000"/>
                </a:solidFill>
                <a:latin typeface="Times New Roman" panose="02020603050405020304" pitchFamily="18" charset="0"/>
              </a:rPr>
              <a:t>Per un parametro funzionale, un argomento deve essere il nome di una funzione avente lo stesso tipo di ritorno e la stessa lista di parametri (a meno dei nomi dei parametri) della dichiarazione del parametro funzionale.  </a:t>
            </a:r>
            <a:r>
              <a:rPr lang="it-IT" altLang="it-IT" sz="2200" b="1" dirty="0">
                <a:solidFill>
                  <a:srgbClr val="000000"/>
                </a:solidFill>
                <a:latin typeface="Times New Roman" panose="02020603050405020304" pitchFamily="18" charset="0"/>
              </a:rPr>
              <a:t>NOTA:  una dichiarazione di parametro funzionale non può corrispondere ad una dichiarazione di funzione con parametri funzionali.</a:t>
            </a:r>
            <a:r>
              <a:rPr lang="it-IT" altLang="it-IT" sz="2200" dirty="0">
                <a:solidFill>
                  <a:srgbClr val="000000"/>
                </a:solidFill>
                <a:latin typeface="Times New Roman" panose="02020603050405020304" pitchFamily="18" charset="0"/>
              </a:rPr>
              <a:t>  </a:t>
            </a:r>
          </a:p>
          <a:p>
            <a:pPr marL="0" indent="0" eaLnBrk="1" hangingPunct="1">
              <a:buFont typeface="Arial" panose="020B0604020202020204" pitchFamily="34" charset="0"/>
              <a:buNone/>
              <a:defRPr/>
            </a:pPr>
            <a:endParaRPr lang="it-IT" altLang="it-IT" sz="24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800" dirty="0">
              <a:solidFill>
                <a:srgbClr val="000000"/>
              </a:solidFill>
              <a:latin typeface="Times New Roman" panose="02020603050405020304" pitchFamily="18" charset="0"/>
            </a:endParaRPr>
          </a:p>
          <a:p>
            <a:pPr eaLnBrk="1" hangingPunct="1">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en-US"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it-IT" sz="2300" dirty="0">
                <a:solidFill>
                  <a:srgbClr val="000000"/>
                </a:solidFill>
                <a:latin typeface="Times New Roman" panose="02020603050405020304" pitchFamily="18" charset="0"/>
              </a:rPr>
              <a:t>  </a:t>
            </a:r>
            <a:endParaRPr lang="en-US" altLang="it-IT" sz="2300" i="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667287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52400" y="381000"/>
            <a:ext cx="86868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Sintassi</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chiamata</a:t>
            </a:r>
            <a:r>
              <a:rPr lang="en-US" altLang="it-IT" sz="3300" dirty="0">
                <a:solidFill>
                  <a:srgbClr val="3380E6"/>
                </a:solidFill>
                <a:latin typeface="Arial" panose="020B0604020202020204" pitchFamily="34" charset="0"/>
              </a:rPr>
              <a:t> di </a:t>
            </a:r>
            <a:r>
              <a:rPr lang="en-US" altLang="it-IT" sz="3300" dirty="0" err="1">
                <a:solidFill>
                  <a:srgbClr val="3380E6"/>
                </a:solidFill>
                <a:latin typeface="Arial" panose="020B0604020202020204" pitchFamily="34" charset="0"/>
              </a:rPr>
              <a:t>funzione</a:t>
            </a:r>
            <a:r>
              <a:rPr lang="en-US" altLang="it-IT" sz="3300" dirty="0">
                <a:solidFill>
                  <a:srgbClr val="3380E6"/>
                </a:solidFill>
                <a:latin typeface="Arial" panose="020B0604020202020204" pitchFamily="34" charset="0"/>
              </a:rPr>
              <a:t>  (3/3)</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635000" y="1024948"/>
            <a:ext cx="8039100" cy="1565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Font typeface="Arial" panose="020B0604020202020204" pitchFamily="34" charset="0"/>
              <a:buNone/>
              <a:defRPr/>
            </a:pPr>
            <a:r>
              <a:rPr lang="it-IT" altLang="it-IT" sz="2200" b="1" dirty="0">
                <a:solidFill>
                  <a:srgbClr val="000000"/>
                </a:solidFill>
                <a:latin typeface="Times New Roman" panose="02020603050405020304" pitchFamily="18" charset="0"/>
              </a:rPr>
              <a:t>Sintassi</a:t>
            </a:r>
            <a:endParaRPr lang="en-US" sz="2200" b="1" dirty="0">
              <a:solidFill>
                <a:srgbClr val="3380E6"/>
              </a:solidFill>
              <a:ea typeface="Noto Sans CJK SC Regular" pitchFamily="2"/>
              <a:cs typeface="Times New Roman" panose="02020603050405020304" pitchFamily="18" charset="0"/>
            </a:endParaRPr>
          </a:p>
          <a:p>
            <a:pPr marL="0" indent="0" eaLnBrk="1" hangingPunct="1">
              <a:buFont typeface="Arial" panose="020B0604020202020204" pitchFamily="34" charset="0"/>
              <a:buNone/>
              <a:defRPr/>
            </a:pPr>
            <a:r>
              <a:rPr lang="en-US" sz="2200" b="1" dirty="0">
                <a:solidFill>
                  <a:srgbClr val="3380E6"/>
                </a:solidFill>
                <a:ea typeface="Noto Sans CJK SC Regular" pitchFamily="2"/>
                <a:cs typeface="Times New Roman" panose="02020603050405020304" pitchFamily="18" charset="0"/>
              </a:rPr>
              <a:t>&lt;</a:t>
            </a:r>
            <a:r>
              <a:rPr lang="en-US" sz="2200" b="1" dirty="0" err="1">
                <a:solidFill>
                  <a:srgbClr val="3380E6"/>
                </a:solidFill>
                <a:ea typeface="Noto Sans CJK SC Regular" pitchFamily="2"/>
                <a:cs typeface="Times New Roman" panose="02020603050405020304" pitchFamily="18" charset="0"/>
              </a:rPr>
              <a:t>nome</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funzione</a:t>
            </a:r>
            <a:r>
              <a:rPr lang="en-US" sz="2200" b="1" dirty="0">
                <a:solidFill>
                  <a:srgbClr val="3380E6"/>
                </a:solidFill>
                <a:ea typeface="Noto Sans CJK SC Regular" pitchFamily="2"/>
                <a:cs typeface="Times New Roman" panose="02020603050405020304" pitchFamily="18" charset="0"/>
              </a:rPr>
              <a:t>&gt; (&lt;</a:t>
            </a:r>
            <a:r>
              <a:rPr lang="en-US" sz="2200" b="1" dirty="0" err="1">
                <a:solidFill>
                  <a:srgbClr val="3380E6"/>
                </a:solidFill>
                <a:ea typeface="Noto Sans CJK SC Regular" pitchFamily="2"/>
                <a:cs typeface="Times New Roman" panose="02020603050405020304" pitchFamily="18" charset="0"/>
              </a:rPr>
              <a:t>elenco</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argomenti</a:t>
            </a:r>
            <a:r>
              <a:rPr lang="en-US" sz="2200" b="1" dirty="0">
                <a:solidFill>
                  <a:srgbClr val="3380E6"/>
                </a:solidFill>
                <a:ea typeface="Noto Sans CJK SC Regular" pitchFamily="2"/>
                <a:cs typeface="Times New Roman" panose="02020603050405020304" pitchFamily="18" charset="0"/>
              </a:rPr>
              <a:t>&gt;)</a:t>
            </a:r>
            <a:endParaRPr lang="it-IT" altLang="it-IT" sz="2200" dirty="0">
              <a:solidFill>
                <a:srgbClr val="000000"/>
              </a:solidFill>
              <a:latin typeface="Times New Roman" panose="02020603050405020304" pitchFamily="18" charset="0"/>
            </a:endParaRPr>
          </a:p>
          <a:p>
            <a:pPr marL="0" indent="0" eaLnBrk="1" hangingPunct="1">
              <a:buNone/>
              <a:defRPr/>
            </a:pPr>
            <a:endParaRPr lang="it-IT" altLang="it-IT" sz="2200" b="1" dirty="0">
              <a:solidFill>
                <a:srgbClr val="000000"/>
              </a:solidFill>
              <a:latin typeface="Times New Roman" panose="02020603050405020304" pitchFamily="18" charset="0"/>
            </a:endParaRPr>
          </a:p>
          <a:p>
            <a:pPr marL="0" indent="0" eaLnBrk="1" hangingPunct="1">
              <a:buNone/>
              <a:defRPr/>
            </a:pPr>
            <a:r>
              <a:rPr lang="it-IT" altLang="it-IT" sz="2200" b="1" dirty="0">
                <a:solidFill>
                  <a:srgbClr val="000000"/>
                </a:solidFill>
                <a:latin typeface="Times New Roman" panose="02020603050405020304" pitchFamily="18" charset="0"/>
              </a:rPr>
              <a:t>Esempio: </a:t>
            </a:r>
            <a:endParaRPr lang="en-US" sz="2200" b="1" dirty="0">
              <a:solidFill>
                <a:srgbClr val="3380E6"/>
              </a:solidFill>
              <a:ea typeface="Noto Sans CJK SC Regular" pitchFamily="2"/>
              <a:cs typeface="Times New Roman" panose="02020603050405020304" pitchFamily="18" charset="0"/>
            </a:endParaRPr>
          </a:p>
          <a:p>
            <a:pPr marL="0" indent="0" eaLnBrk="1" hangingPunct="1">
              <a:buFont typeface="Arial" panose="020B0604020202020204" pitchFamily="34" charset="0"/>
              <a:buNone/>
              <a:defRPr/>
            </a:pPr>
            <a:endParaRPr lang="it-IT" altLang="it-IT" sz="2200" dirty="0">
              <a:solidFill>
                <a:srgbClr val="000000"/>
              </a:solidFill>
              <a:latin typeface="Times New Roman" panose="02020603050405020304" pitchFamily="18" charset="0"/>
            </a:endParaRPr>
          </a:p>
          <a:p>
            <a:pPr marL="0" indent="0" eaLnBrk="1" hangingPunct="1">
              <a:buNone/>
              <a:defRPr/>
            </a:pPr>
            <a:endParaRPr lang="it-IT" altLang="it-IT" sz="22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4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800" dirty="0">
              <a:solidFill>
                <a:srgbClr val="000000"/>
              </a:solidFill>
              <a:latin typeface="Times New Roman" panose="02020603050405020304" pitchFamily="18" charset="0"/>
            </a:endParaRPr>
          </a:p>
          <a:p>
            <a:pPr eaLnBrk="1" hangingPunct="1">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en-US"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it-IT" sz="2300" dirty="0">
                <a:solidFill>
                  <a:srgbClr val="000000"/>
                </a:solidFill>
                <a:latin typeface="Times New Roman" panose="02020603050405020304" pitchFamily="18" charset="0"/>
              </a:rPr>
              <a:t>  </a:t>
            </a:r>
            <a:endParaRPr lang="en-US" altLang="it-IT" sz="2300" i="1" dirty="0">
              <a:solidFill>
                <a:srgbClr val="000000"/>
              </a:solidFill>
              <a:latin typeface="Times New Roman" panose="02020603050405020304" pitchFamily="18" charset="0"/>
            </a:endParaRPr>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4775200"/>
            <a:ext cx="5364668" cy="1709516"/>
          </a:xfrm>
          <a:prstGeom prst="rect">
            <a:avLst/>
          </a:prstGeom>
        </p:spPr>
      </p:pic>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382" y="2731794"/>
            <a:ext cx="2985722" cy="1920884"/>
          </a:xfrm>
          <a:prstGeom prst="rect">
            <a:avLst/>
          </a:prstGeom>
        </p:spPr>
      </p:pic>
    </p:spTree>
    <p:extLst>
      <p:ext uri="{BB962C8B-B14F-4D97-AF65-F5344CB8AC3E}">
        <p14:creationId xmlns:p14="http://schemas.microsoft.com/office/powerpoint/2010/main" val="3589254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52400" y="381000"/>
            <a:ext cx="86868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Semantica</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della</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chiamata</a:t>
            </a:r>
            <a:r>
              <a:rPr lang="en-US" altLang="it-IT" sz="3300" dirty="0">
                <a:solidFill>
                  <a:srgbClr val="3380E6"/>
                </a:solidFill>
                <a:latin typeface="Arial" panose="020B0604020202020204" pitchFamily="34" charset="0"/>
              </a:rPr>
              <a:t> di </a:t>
            </a:r>
            <a:r>
              <a:rPr lang="en-US" altLang="it-IT" sz="3300" dirty="0" err="1">
                <a:solidFill>
                  <a:srgbClr val="3380E6"/>
                </a:solidFill>
                <a:latin typeface="Arial" panose="020B0604020202020204" pitchFamily="34" charset="0"/>
              </a:rPr>
              <a:t>funzione</a:t>
            </a:r>
            <a:r>
              <a:rPr lang="en-US" altLang="it-IT" sz="3300" dirty="0">
                <a:solidFill>
                  <a:srgbClr val="3380E6"/>
                </a:solidFill>
                <a:latin typeface="Arial" panose="020B0604020202020204" pitchFamily="34" charset="0"/>
              </a:rPr>
              <a:t>  (1/2)</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628073" y="1114714"/>
            <a:ext cx="8039100" cy="543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Font typeface="Arial" panose="020B0604020202020204" pitchFamily="34" charset="0"/>
              <a:buNone/>
              <a:defRPr/>
            </a:pPr>
            <a:r>
              <a:rPr lang="en-US" sz="2200" b="1" dirty="0">
                <a:solidFill>
                  <a:srgbClr val="3380E6"/>
                </a:solidFill>
                <a:ea typeface="Noto Sans CJK SC Regular" pitchFamily="2"/>
                <a:cs typeface="Times New Roman" panose="02020603050405020304" pitchFamily="18" charset="0"/>
              </a:rPr>
              <a:t>&lt;</a:t>
            </a:r>
            <a:r>
              <a:rPr lang="en-US" sz="2200" b="1" dirty="0" err="1">
                <a:solidFill>
                  <a:srgbClr val="3380E6"/>
                </a:solidFill>
                <a:ea typeface="Noto Sans CJK SC Regular" pitchFamily="2"/>
                <a:cs typeface="Times New Roman" panose="02020603050405020304" pitchFamily="18" charset="0"/>
              </a:rPr>
              <a:t>nome</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funzione</a:t>
            </a:r>
            <a:r>
              <a:rPr lang="en-US" sz="2200" b="1" dirty="0">
                <a:solidFill>
                  <a:srgbClr val="3380E6"/>
                </a:solidFill>
                <a:ea typeface="Noto Sans CJK SC Regular" pitchFamily="2"/>
                <a:cs typeface="Times New Roman" panose="02020603050405020304" pitchFamily="18" charset="0"/>
              </a:rPr>
              <a:t>&gt; (&lt;</a:t>
            </a:r>
            <a:r>
              <a:rPr lang="en-US" sz="2200" b="1" dirty="0" err="1">
                <a:solidFill>
                  <a:srgbClr val="3380E6"/>
                </a:solidFill>
                <a:ea typeface="Noto Sans CJK SC Regular" pitchFamily="2"/>
                <a:cs typeface="Times New Roman" panose="02020603050405020304" pitchFamily="18" charset="0"/>
              </a:rPr>
              <a:t>elenco</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argomenti</a:t>
            </a:r>
            <a:r>
              <a:rPr lang="en-US" sz="2200" b="1" dirty="0">
                <a:solidFill>
                  <a:srgbClr val="3380E6"/>
                </a:solidFill>
                <a:ea typeface="Noto Sans CJK SC Regular" pitchFamily="2"/>
                <a:cs typeface="Times New Roman" panose="02020603050405020304" pitchFamily="18" charset="0"/>
              </a:rPr>
              <a:t>&gt;)</a:t>
            </a:r>
            <a:endParaRPr lang="it-IT" sz="2200" b="1" dirty="0">
              <a:solidFill>
                <a:srgbClr val="3380E6"/>
              </a:solidFill>
              <a:ea typeface="Noto Sans CJK SC Regular" pitchFamily="2"/>
              <a:cs typeface="Times New Roman" panose="02020603050405020304" pitchFamily="18" charset="0"/>
            </a:endParaRPr>
          </a:p>
          <a:p>
            <a:pPr marL="0" indent="0" eaLnBrk="1" hangingPunct="1">
              <a:buNone/>
              <a:defRPr/>
            </a:pPr>
            <a:r>
              <a:rPr lang="it-IT" altLang="it-IT" sz="2200" b="1" dirty="0">
                <a:solidFill>
                  <a:srgbClr val="000000"/>
                </a:solidFill>
                <a:latin typeface="Times New Roman" panose="02020603050405020304" pitchFamily="18" charset="0"/>
              </a:rPr>
              <a:t>Semantica</a:t>
            </a:r>
            <a:endParaRPr lang="en-US" sz="2200" b="1" dirty="0">
              <a:solidFill>
                <a:srgbClr val="3380E6"/>
              </a:solidFill>
              <a:ea typeface="Noto Sans CJK SC Regular" pitchFamily="2"/>
              <a:cs typeface="Times New Roman" panose="02020603050405020304" pitchFamily="18" charset="0"/>
            </a:endParaRPr>
          </a:p>
          <a:p>
            <a:pPr eaLnBrk="1" hangingPunct="1">
              <a:defRPr/>
            </a:pPr>
            <a:r>
              <a:rPr lang="it-IT" altLang="it-IT" sz="2200" dirty="0">
                <a:solidFill>
                  <a:srgbClr val="000000"/>
                </a:solidFill>
                <a:latin typeface="Times New Roman" panose="02020603050405020304" pitchFamily="18" charset="0"/>
              </a:rPr>
              <a:t>I parametri formali non-funzionali nella definizione di funzione sono gestiti come tutte le altre variabili dichiarate nel corpo della funzione. </a:t>
            </a:r>
          </a:p>
          <a:p>
            <a:pPr eaLnBrk="1" hangingPunct="1">
              <a:defRPr/>
            </a:pPr>
            <a:r>
              <a:rPr lang="it-IT" altLang="it-IT" sz="2200" dirty="0">
                <a:solidFill>
                  <a:srgbClr val="000000"/>
                </a:solidFill>
                <a:latin typeface="Times New Roman" panose="02020603050405020304" pitchFamily="18" charset="0"/>
              </a:rPr>
              <a:t>Nell’esecuzione della chiamata, ciascun parametro formale è inizializzato con il valore del corrispondente argomento (parametro attuale).    </a:t>
            </a:r>
          </a:p>
          <a:p>
            <a:pPr eaLnBrk="1" hangingPunct="1">
              <a:defRPr/>
            </a:pPr>
            <a:r>
              <a:rPr lang="it-IT" altLang="it-IT" sz="2200" dirty="0">
                <a:solidFill>
                  <a:srgbClr val="000000"/>
                </a:solidFill>
                <a:latin typeface="Times New Roman" panose="02020603050405020304" pitchFamily="18" charset="0"/>
              </a:rPr>
              <a:t>Al termine dell’inizializzazione dei parametri formali viene eseguito il corpo della funzione (che in generale può accedere in lettura o in scrittura ai parametri formali). </a:t>
            </a:r>
          </a:p>
          <a:p>
            <a:pPr eaLnBrk="1" hangingPunct="1">
              <a:defRPr/>
            </a:pPr>
            <a:r>
              <a:rPr lang="it-IT" altLang="it-IT" sz="2200" dirty="0">
                <a:solidFill>
                  <a:srgbClr val="000000"/>
                </a:solidFill>
                <a:latin typeface="Times New Roman" panose="02020603050405020304" pitchFamily="18" charset="0"/>
              </a:rPr>
              <a:t> Al termine dell’esecuzione del corpo della funzione, il controllo ritorna alla funzione chiamante. </a:t>
            </a:r>
          </a:p>
          <a:p>
            <a:pPr eaLnBrk="1" hangingPunct="1">
              <a:defRPr/>
            </a:pPr>
            <a:r>
              <a:rPr lang="it-IT" altLang="it-IT" sz="2200" dirty="0">
                <a:solidFill>
                  <a:srgbClr val="000000"/>
                </a:solidFill>
                <a:latin typeface="Times New Roman" panose="02020603050405020304" pitchFamily="18" charset="0"/>
              </a:rPr>
              <a:t>L’istruzione </a:t>
            </a:r>
            <a:r>
              <a:rPr lang="it-IT" altLang="it-IT" sz="2200" b="1" dirty="0" err="1">
                <a:solidFill>
                  <a:srgbClr val="000000"/>
                </a:solidFill>
                <a:latin typeface="Times New Roman" panose="02020603050405020304" pitchFamily="18" charset="0"/>
              </a:rPr>
              <a:t>return</a:t>
            </a:r>
            <a:r>
              <a:rPr lang="it-IT" altLang="it-IT" sz="2200" dirty="0">
                <a:solidFill>
                  <a:srgbClr val="000000"/>
                </a:solidFill>
                <a:latin typeface="Times New Roman" panose="02020603050405020304" pitchFamily="18" charset="0"/>
              </a:rPr>
              <a:t> nel corpo di una funzione consente di restituire  il controllo al contesto chiamante. </a:t>
            </a:r>
          </a:p>
          <a:p>
            <a:pPr eaLnBrk="1" hangingPunct="1">
              <a:defRPr/>
            </a:pPr>
            <a:endParaRPr lang="it-IT" altLang="it-IT" sz="22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4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800" dirty="0">
              <a:solidFill>
                <a:srgbClr val="000000"/>
              </a:solidFill>
              <a:latin typeface="Times New Roman" panose="02020603050405020304" pitchFamily="18" charset="0"/>
            </a:endParaRPr>
          </a:p>
          <a:p>
            <a:pPr eaLnBrk="1" hangingPunct="1">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en-US"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it-IT" sz="2300" dirty="0">
                <a:solidFill>
                  <a:srgbClr val="000000"/>
                </a:solidFill>
                <a:latin typeface="Times New Roman" panose="02020603050405020304" pitchFamily="18" charset="0"/>
              </a:rPr>
              <a:t>  </a:t>
            </a:r>
            <a:endParaRPr lang="en-US" altLang="it-IT" sz="2300" i="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800144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txBox="1">
            <a:spLocks/>
          </p:cNvSpPr>
          <p:nvPr/>
        </p:nvSpPr>
        <p:spPr bwMode="auto">
          <a:xfrm>
            <a:off x="628650" y="365125"/>
            <a:ext cx="78867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Sommario</a:t>
            </a:r>
            <a:r>
              <a:rPr lang="en-US" altLang="it-IT" sz="3300" dirty="0">
                <a:solidFill>
                  <a:srgbClr val="3380E6"/>
                </a:solidFill>
                <a:latin typeface="Arial" panose="020B0604020202020204" pitchFamily="34" charset="0"/>
              </a:rPr>
              <a:t> - </a:t>
            </a:r>
            <a:r>
              <a:rPr lang="en-US" altLang="it-IT" sz="3300" dirty="0" err="1">
                <a:solidFill>
                  <a:srgbClr val="3380E6"/>
                </a:solidFill>
                <a:latin typeface="Arial" panose="020B0604020202020204" pitchFamily="34" charset="0"/>
              </a:rPr>
              <a:t>Lezione</a:t>
            </a:r>
            <a:r>
              <a:rPr lang="en-US" altLang="it-IT" sz="3300" dirty="0">
                <a:solidFill>
                  <a:srgbClr val="3380E6"/>
                </a:solidFill>
                <a:latin typeface="Arial" panose="020B0604020202020204" pitchFamily="34" charset="0"/>
              </a:rPr>
              <a:t> 9: </a:t>
            </a:r>
            <a:r>
              <a:rPr lang="en-US" altLang="it-IT" sz="3300" dirty="0" err="1">
                <a:solidFill>
                  <a:srgbClr val="3380E6"/>
                </a:solidFill>
                <a:latin typeface="Arial" panose="020B0604020202020204" pitchFamily="34" charset="0"/>
              </a:rPr>
              <a:t>Funzioni</a:t>
            </a:r>
            <a:r>
              <a:rPr lang="en-US" altLang="it-IT" sz="3300" dirty="0">
                <a:solidFill>
                  <a:srgbClr val="3380E6"/>
                </a:solidFill>
                <a:latin typeface="Arial" panose="020B0604020202020204" pitchFamily="34" charset="0"/>
              </a:rPr>
              <a:t> e </a:t>
            </a:r>
            <a:r>
              <a:rPr lang="en-US" altLang="it-IT" sz="3300" dirty="0" err="1">
                <a:solidFill>
                  <a:srgbClr val="3380E6"/>
                </a:solidFill>
                <a:latin typeface="Arial" panose="020B0604020202020204" pitchFamily="34" charset="0"/>
              </a:rPr>
              <a:t>ricorsione</a:t>
            </a:r>
            <a:endParaRPr lang="en-US" altLang="it-IT" sz="3300" dirty="0">
              <a:solidFill>
                <a:srgbClr val="3380E6"/>
              </a:solidFill>
              <a:latin typeface="Arial" panose="020B0604020202020204" pitchFamily="34" charset="0"/>
            </a:endParaRPr>
          </a:p>
        </p:txBody>
      </p:sp>
      <p:sp>
        <p:nvSpPr>
          <p:cNvPr id="4099" name="Text Placeholder 2"/>
          <p:cNvSpPr txBox="1">
            <a:spLocks/>
          </p:cNvSpPr>
          <p:nvPr/>
        </p:nvSpPr>
        <p:spPr bwMode="auto">
          <a:xfrm>
            <a:off x="762000" y="1828800"/>
            <a:ext cx="78867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defRPr/>
            </a:pPr>
            <a:r>
              <a:rPr lang="en-US" altLang="it-IT" sz="2400" dirty="0" err="1">
                <a:solidFill>
                  <a:srgbClr val="000000"/>
                </a:solidFill>
                <a:latin typeface="Times New Roman" panose="02020603050405020304" pitchFamily="18" charset="0"/>
              </a:rPr>
              <a:t>Funzioni</a:t>
            </a:r>
            <a:r>
              <a:rPr lang="en-US" altLang="it-IT" sz="2400" dirty="0">
                <a:solidFill>
                  <a:srgbClr val="000000"/>
                </a:solidFill>
                <a:latin typeface="Times New Roman" panose="02020603050405020304" pitchFamily="18" charset="0"/>
              </a:rPr>
              <a:t> in C.</a:t>
            </a:r>
          </a:p>
          <a:p>
            <a:pPr eaLnBrk="1" hangingPunct="1">
              <a:defRPr/>
            </a:pPr>
            <a:r>
              <a:rPr lang="en-US" altLang="it-IT" sz="2400" dirty="0" err="1">
                <a:solidFill>
                  <a:srgbClr val="000000"/>
                </a:solidFill>
                <a:latin typeface="Times New Roman" panose="02020603050405020304" pitchFamily="18" charset="0"/>
              </a:rPr>
              <a:t>Definizioni</a:t>
            </a:r>
            <a:r>
              <a:rPr lang="en-US" altLang="it-IT" sz="2400" dirty="0">
                <a:solidFill>
                  <a:srgbClr val="000000"/>
                </a:solidFill>
                <a:latin typeface="Times New Roman" panose="02020603050405020304" pitchFamily="18" charset="0"/>
              </a:rPr>
              <a:t> e </a:t>
            </a:r>
            <a:r>
              <a:rPr lang="en-US" altLang="it-IT" sz="2400" dirty="0" err="1">
                <a:solidFill>
                  <a:srgbClr val="000000"/>
                </a:solidFill>
                <a:latin typeface="Times New Roman" panose="02020603050405020304" pitchFamily="18" charset="0"/>
              </a:rPr>
              <a:t>prototipi</a:t>
            </a:r>
            <a:r>
              <a:rPr lang="en-US" altLang="it-IT" sz="2400" dirty="0">
                <a:solidFill>
                  <a:srgbClr val="000000"/>
                </a:solidFill>
                <a:latin typeface="Times New Roman" panose="02020603050405020304" pitchFamily="18" charset="0"/>
              </a:rPr>
              <a:t> di </a:t>
            </a:r>
            <a:r>
              <a:rPr lang="en-US" altLang="it-IT" sz="2400" dirty="0" err="1">
                <a:solidFill>
                  <a:srgbClr val="000000"/>
                </a:solidFill>
                <a:latin typeface="Times New Roman" panose="02020603050405020304" pitchFamily="18" charset="0"/>
              </a:rPr>
              <a:t>funzione</a:t>
            </a:r>
            <a:r>
              <a:rPr lang="en-US" altLang="it-IT" sz="2400" dirty="0">
                <a:solidFill>
                  <a:srgbClr val="000000"/>
                </a:solidFill>
                <a:latin typeface="Times New Roman" panose="02020603050405020304" pitchFamily="18" charset="0"/>
              </a:rPr>
              <a:t>.</a:t>
            </a:r>
          </a:p>
          <a:p>
            <a:pPr eaLnBrk="1" hangingPunct="1">
              <a:defRPr/>
            </a:pPr>
            <a:r>
              <a:rPr lang="en-US" altLang="it-IT" sz="2400" dirty="0" err="1">
                <a:solidFill>
                  <a:srgbClr val="000000"/>
                </a:solidFill>
                <a:latin typeface="Times New Roman" panose="02020603050405020304" pitchFamily="18" charset="0"/>
              </a:rPr>
              <a:t>Chiamate</a:t>
            </a:r>
            <a:r>
              <a:rPr lang="en-US" altLang="it-IT" sz="2400" dirty="0">
                <a:solidFill>
                  <a:srgbClr val="000000"/>
                </a:solidFill>
                <a:latin typeface="Times New Roman" panose="02020603050405020304" pitchFamily="18" charset="0"/>
              </a:rPr>
              <a:t> di </a:t>
            </a:r>
            <a:r>
              <a:rPr lang="en-US" altLang="it-IT" sz="2400" dirty="0" err="1">
                <a:solidFill>
                  <a:srgbClr val="000000"/>
                </a:solidFill>
                <a:latin typeface="Times New Roman" panose="02020603050405020304" pitchFamily="18" charset="0"/>
              </a:rPr>
              <a:t>funzione</a:t>
            </a:r>
            <a:r>
              <a:rPr lang="en-US" altLang="it-IT" sz="2400" dirty="0">
                <a:solidFill>
                  <a:srgbClr val="000000"/>
                </a:solidFill>
                <a:latin typeface="Times New Roman" panose="02020603050405020304" pitchFamily="18" charset="0"/>
              </a:rPr>
              <a:t> e </a:t>
            </a:r>
            <a:r>
              <a:rPr lang="en-US" altLang="it-IT" sz="2400" dirty="0" err="1">
                <a:solidFill>
                  <a:srgbClr val="000000"/>
                </a:solidFill>
                <a:latin typeface="Times New Roman" panose="02020603050405020304" pitchFamily="18" charset="0"/>
              </a:rPr>
              <a:t>passaggio</a:t>
            </a:r>
            <a:r>
              <a:rPr lang="en-US" altLang="it-IT" sz="2400" dirty="0">
                <a:solidFill>
                  <a:srgbClr val="000000"/>
                </a:solidFill>
                <a:latin typeface="Times New Roman" panose="02020603050405020304" pitchFamily="18" charset="0"/>
              </a:rPr>
              <a:t> di </a:t>
            </a:r>
            <a:r>
              <a:rPr lang="en-US" altLang="it-IT" sz="2400" dirty="0" err="1">
                <a:solidFill>
                  <a:srgbClr val="000000"/>
                </a:solidFill>
                <a:latin typeface="Times New Roman" panose="02020603050405020304" pitchFamily="18" charset="0"/>
              </a:rPr>
              <a:t>argomenti</a:t>
            </a:r>
            <a:r>
              <a:rPr lang="en-US" altLang="it-IT" sz="2400" dirty="0">
                <a:solidFill>
                  <a:srgbClr val="000000"/>
                </a:solidFill>
                <a:latin typeface="Times New Roman" panose="02020603050405020304" pitchFamily="18" charset="0"/>
              </a:rPr>
              <a:t> per </a:t>
            </a:r>
            <a:r>
              <a:rPr lang="en-US" altLang="it-IT" sz="2400" dirty="0" err="1">
                <a:solidFill>
                  <a:srgbClr val="000000"/>
                </a:solidFill>
                <a:latin typeface="Times New Roman" panose="02020603050405020304" pitchFamily="18" charset="0"/>
              </a:rPr>
              <a:t>valore</a:t>
            </a:r>
            <a:r>
              <a:rPr lang="en-US" altLang="it-IT" sz="2400" dirty="0">
                <a:solidFill>
                  <a:srgbClr val="000000"/>
                </a:solidFill>
                <a:latin typeface="Times New Roman" panose="02020603050405020304" pitchFamily="18" charset="0"/>
              </a:rPr>
              <a:t>.</a:t>
            </a:r>
          </a:p>
          <a:p>
            <a:pPr eaLnBrk="1" hangingPunct="1">
              <a:defRPr/>
            </a:pPr>
            <a:r>
              <a:rPr lang="en-US" altLang="it-IT" sz="2400" dirty="0" err="1">
                <a:solidFill>
                  <a:srgbClr val="000000"/>
                </a:solidFill>
                <a:latin typeface="Times New Roman" panose="02020603050405020304" pitchFamily="18" charset="0"/>
              </a:rPr>
              <a:t>Restituzione</a:t>
            </a:r>
            <a:r>
              <a:rPr lang="en-US" altLang="it-IT" sz="2400" dirty="0">
                <a:solidFill>
                  <a:srgbClr val="000000"/>
                </a:solidFill>
                <a:latin typeface="Times New Roman" panose="02020603050405020304" pitchFamily="18" charset="0"/>
              </a:rPr>
              <a:t> di </a:t>
            </a:r>
            <a:r>
              <a:rPr lang="en-US" altLang="it-IT" sz="2400" dirty="0" err="1">
                <a:solidFill>
                  <a:srgbClr val="000000"/>
                </a:solidFill>
                <a:latin typeface="Times New Roman" panose="02020603050405020304" pitchFamily="18" charset="0"/>
              </a:rPr>
              <a:t>controllo</a:t>
            </a:r>
            <a:r>
              <a:rPr lang="en-US" altLang="it-IT" sz="2400" dirty="0">
                <a:solidFill>
                  <a:srgbClr val="000000"/>
                </a:solidFill>
                <a:latin typeface="Times New Roman" panose="02020603050405020304" pitchFamily="18" charset="0"/>
              </a:rPr>
              <a:t> al </a:t>
            </a:r>
            <a:r>
              <a:rPr lang="en-US" altLang="it-IT" sz="2400" dirty="0" err="1">
                <a:solidFill>
                  <a:srgbClr val="000000"/>
                </a:solidFill>
                <a:latin typeface="Times New Roman" panose="02020603050405020304" pitchFamily="18" charset="0"/>
              </a:rPr>
              <a:t>chiamante</a:t>
            </a:r>
            <a:r>
              <a:rPr lang="en-US" altLang="it-IT" sz="2400" dirty="0">
                <a:solidFill>
                  <a:srgbClr val="000000"/>
                </a:solidFill>
                <a:latin typeface="Times New Roman" panose="02020603050405020304" pitchFamily="18" charset="0"/>
              </a:rPr>
              <a:t>.</a:t>
            </a:r>
          </a:p>
          <a:p>
            <a:pPr eaLnBrk="1" hangingPunct="1">
              <a:defRPr/>
            </a:pPr>
            <a:r>
              <a:rPr lang="en-US" altLang="it-IT" sz="2400" dirty="0" err="1">
                <a:solidFill>
                  <a:srgbClr val="000000"/>
                </a:solidFill>
                <a:latin typeface="Times New Roman" panose="02020603050405020304" pitchFamily="18" charset="0"/>
              </a:rPr>
              <a:t>Variabili</a:t>
            </a:r>
            <a:r>
              <a:rPr lang="en-US" altLang="it-IT" sz="2400" dirty="0">
                <a:solidFill>
                  <a:srgbClr val="000000"/>
                </a:solidFill>
                <a:latin typeface="Times New Roman" panose="02020603050405020304" pitchFamily="18" charset="0"/>
              </a:rPr>
              <a:t> </a:t>
            </a:r>
            <a:r>
              <a:rPr lang="en-US" altLang="it-IT" sz="2400" dirty="0" err="1">
                <a:solidFill>
                  <a:srgbClr val="000000"/>
                </a:solidFill>
                <a:latin typeface="Times New Roman" panose="02020603050405020304" pitchFamily="18" charset="0"/>
              </a:rPr>
              <a:t>globali</a:t>
            </a:r>
            <a:r>
              <a:rPr lang="en-US" altLang="it-IT" sz="2400" dirty="0">
                <a:solidFill>
                  <a:srgbClr val="000000"/>
                </a:solidFill>
                <a:latin typeface="Times New Roman" panose="02020603050405020304" pitchFamily="18" charset="0"/>
              </a:rPr>
              <a:t> e </a:t>
            </a:r>
            <a:r>
              <a:rPr lang="en-US" altLang="it-IT" sz="2400" dirty="0" err="1">
                <a:solidFill>
                  <a:srgbClr val="000000"/>
                </a:solidFill>
                <a:latin typeface="Times New Roman" panose="02020603050405020304" pitchFamily="18" charset="0"/>
              </a:rPr>
              <a:t>locali</a:t>
            </a:r>
            <a:r>
              <a:rPr lang="en-US" altLang="it-IT" sz="2400" dirty="0">
                <a:solidFill>
                  <a:srgbClr val="000000"/>
                </a:solidFill>
                <a:latin typeface="Times New Roman" panose="02020603050405020304" pitchFamily="18" charset="0"/>
              </a:rPr>
              <a:t>.</a:t>
            </a:r>
          </a:p>
          <a:p>
            <a:pPr eaLnBrk="1" hangingPunct="1">
              <a:defRPr/>
            </a:pPr>
            <a:r>
              <a:rPr lang="en-US" altLang="it-IT" sz="2400" dirty="0" err="1">
                <a:solidFill>
                  <a:srgbClr val="000000"/>
                </a:solidFill>
                <a:latin typeface="Times New Roman" panose="02020603050405020304" pitchFamily="18" charset="0"/>
              </a:rPr>
              <a:t>Spazio</a:t>
            </a:r>
            <a:r>
              <a:rPr lang="en-US" altLang="it-IT" sz="2400" dirty="0">
                <a:solidFill>
                  <a:srgbClr val="000000"/>
                </a:solidFill>
                <a:latin typeface="Times New Roman" panose="02020603050405020304" pitchFamily="18" charset="0"/>
              </a:rPr>
              <a:t> </a:t>
            </a:r>
            <a:r>
              <a:rPr lang="en-US" altLang="it-IT" sz="2400" dirty="0" err="1">
                <a:solidFill>
                  <a:srgbClr val="000000"/>
                </a:solidFill>
                <a:latin typeface="Times New Roman" panose="02020603050405020304" pitchFamily="18" charset="0"/>
              </a:rPr>
              <a:t>dei</a:t>
            </a:r>
            <a:r>
              <a:rPr lang="en-US" altLang="it-IT" sz="2400" dirty="0">
                <a:solidFill>
                  <a:srgbClr val="000000"/>
                </a:solidFill>
                <a:latin typeface="Times New Roman" panose="02020603050405020304" pitchFamily="18" charset="0"/>
              </a:rPr>
              <a:t> </a:t>
            </a:r>
            <a:r>
              <a:rPr lang="en-US" altLang="it-IT" sz="2400" dirty="0" err="1">
                <a:solidFill>
                  <a:srgbClr val="000000"/>
                </a:solidFill>
                <a:latin typeface="Times New Roman" panose="02020603050405020304" pitchFamily="18" charset="0"/>
              </a:rPr>
              <a:t>nomi</a:t>
            </a:r>
            <a:r>
              <a:rPr lang="en-US" altLang="it-IT" sz="2400" dirty="0">
                <a:solidFill>
                  <a:srgbClr val="000000"/>
                </a:solidFill>
                <a:latin typeface="Times New Roman" panose="02020603050405020304" pitchFamily="18" charset="0"/>
              </a:rPr>
              <a:t> e campo di </a:t>
            </a:r>
            <a:r>
              <a:rPr lang="en-US" altLang="it-IT" sz="2400" dirty="0" err="1">
                <a:solidFill>
                  <a:srgbClr val="000000"/>
                </a:solidFill>
                <a:latin typeface="Times New Roman" panose="02020603050405020304" pitchFamily="18" charset="0"/>
              </a:rPr>
              <a:t>azione</a:t>
            </a:r>
            <a:r>
              <a:rPr lang="en-US" altLang="it-IT" sz="2400" dirty="0">
                <a:solidFill>
                  <a:srgbClr val="000000"/>
                </a:solidFill>
                <a:latin typeface="Times New Roman" panose="02020603050405020304" pitchFamily="18" charset="0"/>
              </a:rPr>
              <a:t> </a:t>
            </a:r>
            <a:r>
              <a:rPr lang="en-US" altLang="it-IT" sz="2400" dirty="0" err="1">
                <a:solidFill>
                  <a:srgbClr val="000000"/>
                </a:solidFill>
                <a:latin typeface="Times New Roman" panose="02020603050405020304" pitchFamily="18" charset="0"/>
              </a:rPr>
              <a:t>delle</a:t>
            </a:r>
            <a:r>
              <a:rPr lang="en-US" altLang="it-IT" sz="2400" dirty="0">
                <a:solidFill>
                  <a:srgbClr val="000000"/>
                </a:solidFill>
                <a:latin typeface="Times New Roman" panose="02020603050405020304" pitchFamily="18" charset="0"/>
              </a:rPr>
              <a:t> </a:t>
            </a:r>
            <a:r>
              <a:rPr lang="en-US" altLang="it-IT" sz="2400" dirty="0" err="1">
                <a:solidFill>
                  <a:srgbClr val="000000"/>
                </a:solidFill>
                <a:latin typeface="Times New Roman" panose="02020603050405020304" pitchFamily="18" charset="0"/>
              </a:rPr>
              <a:t>funzioni</a:t>
            </a:r>
            <a:r>
              <a:rPr lang="en-US" altLang="it-IT" sz="2400" dirty="0">
                <a:solidFill>
                  <a:srgbClr val="000000"/>
                </a:solidFill>
                <a:latin typeface="Times New Roman" panose="02020603050405020304" pitchFamily="18" charset="0"/>
              </a:rPr>
              <a:t> e </a:t>
            </a:r>
            <a:r>
              <a:rPr lang="en-US" altLang="it-IT" sz="2400" dirty="0" err="1">
                <a:solidFill>
                  <a:srgbClr val="000000"/>
                </a:solidFill>
                <a:latin typeface="Times New Roman" panose="02020603050405020304" pitchFamily="18" charset="0"/>
              </a:rPr>
              <a:t>variabili</a:t>
            </a:r>
            <a:r>
              <a:rPr lang="en-US" altLang="it-IT" sz="2400" dirty="0">
                <a:solidFill>
                  <a:srgbClr val="000000"/>
                </a:solidFill>
                <a:latin typeface="Times New Roman" panose="02020603050405020304" pitchFamily="18" charset="0"/>
              </a:rPr>
              <a:t>.</a:t>
            </a:r>
          </a:p>
          <a:p>
            <a:pPr eaLnBrk="1" hangingPunct="1">
              <a:defRPr/>
            </a:pPr>
            <a:r>
              <a:rPr lang="en-US" altLang="it-IT" sz="2400" dirty="0" err="1">
                <a:solidFill>
                  <a:srgbClr val="000000"/>
                </a:solidFill>
                <a:latin typeface="Times New Roman" panose="02020603050405020304" pitchFamily="18" charset="0"/>
              </a:rPr>
              <a:t>Gestione</a:t>
            </a:r>
            <a:r>
              <a:rPr lang="en-US" altLang="it-IT" sz="2400" dirty="0">
                <a:solidFill>
                  <a:srgbClr val="000000"/>
                </a:solidFill>
                <a:latin typeface="Times New Roman" panose="02020603050405020304" pitchFamily="18" charset="0"/>
              </a:rPr>
              <a:t> </a:t>
            </a:r>
            <a:r>
              <a:rPr lang="en-US" altLang="it-IT" sz="2400" dirty="0" err="1">
                <a:solidFill>
                  <a:srgbClr val="000000"/>
                </a:solidFill>
                <a:latin typeface="Times New Roman" panose="02020603050405020304" pitchFamily="18" charset="0"/>
              </a:rPr>
              <a:t>dello</a:t>
            </a:r>
            <a:r>
              <a:rPr lang="en-US" altLang="it-IT" sz="2400" dirty="0">
                <a:solidFill>
                  <a:srgbClr val="000000"/>
                </a:solidFill>
                <a:latin typeface="Times New Roman" panose="02020603050405020304" pitchFamily="18" charset="0"/>
              </a:rPr>
              <a:t> stack per la </a:t>
            </a:r>
            <a:r>
              <a:rPr lang="en-US" altLang="it-IT" sz="2400" dirty="0" err="1">
                <a:solidFill>
                  <a:srgbClr val="000000"/>
                </a:solidFill>
                <a:latin typeface="Times New Roman" panose="02020603050405020304" pitchFamily="18" charset="0"/>
              </a:rPr>
              <a:t>chiamata</a:t>
            </a:r>
            <a:r>
              <a:rPr lang="en-US" altLang="it-IT" sz="2400" dirty="0">
                <a:solidFill>
                  <a:srgbClr val="000000"/>
                </a:solidFill>
                <a:latin typeface="Times New Roman" panose="02020603050405020304" pitchFamily="18" charset="0"/>
              </a:rPr>
              <a:t> e </a:t>
            </a:r>
            <a:r>
              <a:rPr lang="en-US" altLang="it-IT" sz="2400" dirty="0" err="1">
                <a:solidFill>
                  <a:srgbClr val="000000"/>
                </a:solidFill>
                <a:latin typeface="Times New Roman" panose="02020603050405020304" pitchFamily="18" charset="0"/>
              </a:rPr>
              <a:t>ritorno</a:t>
            </a:r>
            <a:r>
              <a:rPr lang="en-US" altLang="it-IT" sz="2400" dirty="0">
                <a:solidFill>
                  <a:srgbClr val="000000"/>
                </a:solidFill>
                <a:latin typeface="Times New Roman" panose="02020603050405020304" pitchFamily="18" charset="0"/>
              </a:rPr>
              <a:t> da </a:t>
            </a:r>
            <a:r>
              <a:rPr lang="en-US" altLang="it-IT" sz="2400" dirty="0" err="1">
                <a:solidFill>
                  <a:srgbClr val="000000"/>
                </a:solidFill>
                <a:latin typeface="Times New Roman" panose="02020603050405020304" pitchFamily="18" charset="0"/>
              </a:rPr>
              <a:t>funzioni</a:t>
            </a:r>
            <a:r>
              <a:rPr lang="en-US" altLang="it-IT" sz="2400" dirty="0">
                <a:solidFill>
                  <a:srgbClr val="000000"/>
                </a:solidFill>
                <a:latin typeface="Times New Roman" panose="02020603050405020304" pitchFamily="18" charset="0"/>
              </a:rPr>
              <a:t>. </a:t>
            </a:r>
          </a:p>
          <a:p>
            <a:pPr eaLnBrk="1" hangingPunct="1">
              <a:defRPr/>
            </a:pPr>
            <a:r>
              <a:rPr lang="en-US" altLang="it-IT" sz="2400" dirty="0" err="1">
                <a:solidFill>
                  <a:srgbClr val="000000"/>
                </a:solidFill>
                <a:latin typeface="Times New Roman" panose="02020603050405020304" pitchFamily="18" charset="0"/>
              </a:rPr>
              <a:t>Approccio</a:t>
            </a:r>
            <a:r>
              <a:rPr lang="en-US" altLang="it-IT" sz="2400" dirty="0">
                <a:solidFill>
                  <a:srgbClr val="000000"/>
                </a:solidFill>
                <a:latin typeface="Times New Roman" panose="02020603050405020304" pitchFamily="18" charset="0"/>
              </a:rPr>
              <a:t> </a:t>
            </a:r>
            <a:r>
              <a:rPr lang="en-US" altLang="it-IT" sz="2400" dirty="0" err="1">
                <a:solidFill>
                  <a:srgbClr val="000000"/>
                </a:solidFill>
                <a:latin typeface="Times New Roman" panose="02020603050405020304" pitchFamily="18" charset="0"/>
              </a:rPr>
              <a:t>ricorsivo</a:t>
            </a:r>
            <a:r>
              <a:rPr lang="en-US" altLang="it-IT" sz="2400" dirty="0">
                <a:solidFill>
                  <a:srgbClr val="000000"/>
                </a:solidFill>
                <a:latin typeface="Times New Roman" panose="02020603050405020304" pitchFamily="18" charset="0"/>
              </a:rPr>
              <a:t> </a:t>
            </a:r>
            <a:r>
              <a:rPr lang="en-US" altLang="it-IT" sz="2400" dirty="0" err="1">
                <a:solidFill>
                  <a:srgbClr val="000000"/>
                </a:solidFill>
                <a:latin typeface="Times New Roman" panose="02020603050405020304" pitchFamily="18" charset="0"/>
              </a:rPr>
              <a:t>alla</a:t>
            </a:r>
            <a:r>
              <a:rPr lang="en-US" altLang="it-IT" sz="2400" dirty="0">
                <a:solidFill>
                  <a:srgbClr val="000000"/>
                </a:solidFill>
                <a:latin typeface="Times New Roman" panose="02020603050405020304" pitchFamily="18" charset="0"/>
              </a:rPr>
              <a:t> </a:t>
            </a:r>
            <a:r>
              <a:rPr lang="en-US" altLang="it-IT" sz="2400" dirty="0" err="1">
                <a:solidFill>
                  <a:srgbClr val="000000"/>
                </a:solidFill>
                <a:latin typeface="Times New Roman" panose="02020603050405020304" pitchFamily="18" charset="0"/>
              </a:rPr>
              <a:t>risoluzione</a:t>
            </a:r>
            <a:r>
              <a:rPr lang="en-US" altLang="it-IT" sz="2400" dirty="0">
                <a:solidFill>
                  <a:srgbClr val="000000"/>
                </a:solidFill>
                <a:latin typeface="Times New Roman" panose="02020603050405020304" pitchFamily="18" charset="0"/>
              </a:rPr>
              <a:t> di </a:t>
            </a:r>
            <a:r>
              <a:rPr lang="en-US" altLang="it-IT" sz="2400" dirty="0" err="1">
                <a:solidFill>
                  <a:srgbClr val="000000"/>
                </a:solidFill>
                <a:latin typeface="Times New Roman" panose="02020603050405020304" pitchFamily="18" charset="0"/>
              </a:rPr>
              <a:t>problemi</a:t>
            </a:r>
            <a:r>
              <a:rPr lang="en-US" altLang="it-IT" sz="2400" dirty="0">
                <a:solidFill>
                  <a:srgbClr val="000000"/>
                </a:solidFill>
                <a:latin typeface="Times New Roman" panose="02020603050405020304" pitchFamily="18" charset="0"/>
              </a:rPr>
              <a:t>.</a:t>
            </a:r>
          </a:p>
          <a:p>
            <a:pPr eaLnBrk="1" hangingPunct="1">
              <a:defRPr/>
            </a:pPr>
            <a:r>
              <a:rPr lang="en-US" altLang="it-IT" sz="2400" dirty="0" err="1">
                <a:solidFill>
                  <a:srgbClr val="000000"/>
                </a:solidFill>
                <a:latin typeface="Times New Roman" panose="02020603050405020304" pitchFamily="18" charset="0"/>
              </a:rPr>
              <a:t>Funzioni</a:t>
            </a:r>
            <a:r>
              <a:rPr lang="en-US" altLang="it-IT" sz="2400" dirty="0">
                <a:solidFill>
                  <a:srgbClr val="000000"/>
                </a:solidFill>
                <a:latin typeface="Times New Roman" panose="02020603050405020304" pitchFamily="18" charset="0"/>
              </a:rPr>
              <a:t> </a:t>
            </a:r>
            <a:r>
              <a:rPr lang="en-US" altLang="it-IT" sz="2400" dirty="0" err="1">
                <a:solidFill>
                  <a:srgbClr val="000000"/>
                </a:solidFill>
                <a:latin typeface="Times New Roman" panose="02020603050405020304" pitchFamily="18" charset="0"/>
              </a:rPr>
              <a:t>ricorsive</a:t>
            </a:r>
            <a:r>
              <a:rPr lang="en-US" altLang="it-IT" sz="2400" dirty="0">
                <a:solidFill>
                  <a:srgbClr val="000000"/>
                </a:solidFill>
                <a:latin typeface="Times New Roman" panose="02020603050405020304" pitchFamily="18" charset="0"/>
              </a:rPr>
              <a:t>.</a:t>
            </a:r>
          </a:p>
          <a:p>
            <a:pPr eaLnBrk="1" hangingPunct="1">
              <a:defRPr/>
            </a:pPr>
            <a:endParaRPr lang="en-US" altLang="it-IT" sz="24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en-US" altLang="it-IT" sz="2400" i="1" dirty="0">
              <a:solidFill>
                <a:srgbClr val="000000"/>
              </a:solidFill>
              <a:latin typeface="Times New Roman" panose="02020603050405020304" pitchFamily="18" charset="0"/>
            </a:endParaRPr>
          </a:p>
          <a:p>
            <a:pPr eaLnBrk="1" hangingPunct="1">
              <a:defRPr/>
            </a:pPr>
            <a:endParaRPr lang="en-US" altLang="it-IT" sz="2400" i="1" dirty="0">
              <a:solidFill>
                <a:srgbClr val="000000"/>
              </a:solidFill>
              <a:latin typeface="Times New Roman" panose="02020603050405020304" pitchFamily="18" charset="0"/>
            </a:endParaRPr>
          </a:p>
          <a:p>
            <a:pPr eaLnBrk="1" hangingPunct="1">
              <a:defRPr/>
            </a:pPr>
            <a:endParaRPr lang="en-US" altLang="it-IT" sz="2400" dirty="0">
              <a:solidFill>
                <a:srgbClr val="000000"/>
              </a:solidFill>
              <a:latin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52400" y="381000"/>
            <a:ext cx="86868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Semantica</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della</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chiamata</a:t>
            </a:r>
            <a:r>
              <a:rPr lang="en-US" altLang="it-IT" sz="3300" dirty="0">
                <a:solidFill>
                  <a:srgbClr val="3380E6"/>
                </a:solidFill>
                <a:latin typeface="Arial" panose="020B0604020202020204" pitchFamily="34" charset="0"/>
              </a:rPr>
              <a:t> di </a:t>
            </a:r>
            <a:r>
              <a:rPr lang="en-US" altLang="it-IT" sz="3300" dirty="0" err="1">
                <a:solidFill>
                  <a:srgbClr val="3380E6"/>
                </a:solidFill>
                <a:latin typeface="Arial" panose="020B0604020202020204" pitchFamily="34" charset="0"/>
              </a:rPr>
              <a:t>funzione</a:t>
            </a:r>
            <a:r>
              <a:rPr lang="en-US" altLang="it-IT" sz="3300" dirty="0">
                <a:solidFill>
                  <a:srgbClr val="3380E6"/>
                </a:solidFill>
                <a:latin typeface="Arial" panose="020B0604020202020204" pitchFamily="34" charset="0"/>
              </a:rPr>
              <a:t>  (2/2)</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628073" y="1114714"/>
            <a:ext cx="8039100" cy="543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Font typeface="Arial" panose="020B0604020202020204" pitchFamily="34" charset="0"/>
              <a:buNone/>
              <a:defRPr/>
            </a:pPr>
            <a:r>
              <a:rPr lang="en-US" sz="2200" b="1" dirty="0">
                <a:solidFill>
                  <a:srgbClr val="3380E6"/>
                </a:solidFill>
                <a:ea typeface="Noto Sans CJK SC Regular" pitchFamily="2"/>
                <a:cs typeface="Times New Roman" panose="02020603050405020304" pitchFamily="18" charset="0"/>
              </a:rPr>
              <a:t>&lt;</a:t>
            </a:r>
            <a:r>
              <a:rPr lang="en-US" sz="2200" b="1" dirty="0" err="1">
                <a:solidFill>
                  <a:srgbClr val="3380E6"/>
                </a:solidFill>
                <a:ea typeface="Noto Sans CJK SC Regular" pitchFamily="2"/>
                <a:cs typeface="Times New Roman" panose="02020603050405020304" pitchFamily="18" charset="0"/>
              </a:rPr>
              <a:t>nome</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funzione</a:t>
            </a:r>
            <a:r>
              <a:rPr lang="en-US" sz="2200" b="1" dirty="0">
                <a:solidFill>
                  <a:srgbClr val="3380E6"/>
                </a:solidFill>
                <a:ea typeface="Noto Sans CJK SC Regular" pitchFamily="2"/>
                <a:cs typeface="Times New Roman" panose="02020603050405020304" pitchFamily="18" charset="0"/>
              </a:rPr>
              <a:t>&gt; (&lt;</a:t>
            </a:r>
            <a:r>
              <a:rPr lang="en-US" sz="2200" b="1" dirty="0" err="1">
                <a:solidFill>
                  <a:srgbClr val="3380E6"/>
                </a:solidFill>
                <a:ea typeface="Noto Sans CJK SC Regular" pitchFamily="2"/>
                <a:cs typeface="Times New Roman" panose="02020603050405020304" pitchFamily="18" charset="0"/>
              </a:rPr>
              <a:t>elenco</a:t>
            </a:r>
            <a:r>
              <a:rPr lang="en-US" sz="2200" b="1" dirty="0">
                <a:solidFill>
                  <a:srgbClr val="3380E6"/>
                </a:solidFill>
                <a:ea typeface="Noto Sans CJK SC Regular" pitchFamily="2"/>
                <a:cs typeface="Times New Roman" panose="02020603050405020304" pitchFamily="18" charset="0"/>
              </a:rPr>
              <a:t> </a:t>
            </a:r>
            <a:r>
              <a:rPr lang="en-US" sz="2200" b="1" dirty="0" err="1">
                <a:solidFill>
                  <a:srgbClr val="3380E6"/>
                </a:solidFill>
                <a:ea typeface="Noto Sans CJK SC Regular" pitchFamily="2"/>
                <a:cs typeface="Times New Roman" panose="02020603050405020304" pitchFamily="18" charset="0"/>
              </a:rPr>
              <a:t>argomenti</a:t>
            </a:r>
            <a:r>
              <a:rPr lang="en-US" sz="2200" b="1" dirty="0">
                <a:solidFill>
                  <a:srgbClr val="3380E6"/>
                </a:solidFill>
                <a:ea typeface="Noto Sans CJK SC Regular" pitchFamily="2"/>
                <a:cs typeface="Times New Roman" panose="02020603050405020304" pitchFamily="18" charset="0"/>
              </a:rPr>
              <a:t>&gt;)</a:t>
            </a:r>
            <a:endParaRPr lang="it-IT" sz="2200" b="1" dirty="0">
              <a:solidFill>
                <a:srgbClr val="3380E6"/>
              </a:solidFill>
              <a:ea typeface="Noto Sans CJK SC Regular" pitchFamily="2"/>
              <a:cs typeface="Times New Roman" panose="02020603050405020304" pitchFamily="18" charset="0"/>
            </a:endParaRPr>
          </a:p>
          <a:p>
            <a:pPr marL="0" indent="0" eaLnBrk="1" hangingPunct="1">
              <a:buNone/>
              <a:defRPr/>
            </a:pPr>
            <a:r>
              <a:rPr lang="it-IT" altLang="it-IT" sz="2200" b="1" dirty="0">
                <a:solidFill>
                  <a:srgbClr val="000000"/>
                </a:solidFill>
                <a:latin typeface="Times New Roman" panose="02020603050405020304" pitchFamily="18" charset="0"/>
              </a:rPr>
              <a:t>Semantica</a:t>
            </a:r>
            <a:endParaRPr lang="en-US" sz="2200" b="1" dirty="0">
              <a:solidFill>
                <a:srgbClr val="3380E6"/>
              </a:solidFill>
              <a:ea typeface="Noto Sans CJK SC Regular" pitchFamily="2"/>
              <a:cs typeface="Times New Roman" panose="02020603050405020304" pitchFamily="18" charset="0"/>
            </a:endParaRPr>
          </a:p>
          <a:p>
            <a:pPr marL="0" indent="0" eaLnBrk="1" hangingPunct="1">
              <a:buNone/>
              <a:defRPr/>
            </a:pPr>
            <a:r>
              <a:rPr lang="it-IT" altLang="it-IT" sz="2200" dirty="0">
                <a:solidFill>
                  <a:srgbClr val="000000"/>
                </a:solidFill>
                <a:latin typeface="Times New Roman" panose="02020603050405020304" pitchFamily="18" charset="0"/>
              </a:rPr>
              <a:t>Per ogni parametro formale semplice (di tipo numerico), il corrispondente argomento deve essere di tipo numerico.  </a:t>
            </a:r>
          </a:p>
          <a:p>
            <a:pPr eaLnBrk="1" hangingPunct="1">
              <a:defRPr/>
            </a:pPr>
            <a:r>
              <a:rPr lang="it-IT" altLang="it-IT" sz="2200" dirty="0">
                <a:solidFill>
                  <a:srgbClr val="000000"/>
                </a:solidFill>
                <a:latin typeface="Times New Roman" panose="02020603050405020304" pitchFamily="18" charset="0"/>
              </a:rPr>
              <a:t>Nell’inizializzazione del parametro formale, il valore dell’argomento viene convertito nel tipo del valore del parametro formale in accordo a quanto visto per le conversioni implicite di tipo numerico per gli operatori di assegnazione. </a:t>
            </a:r>
          </a:p>
          <a:p>
            <a:pPr eaLnBrk="1" hangingPunct="1">
              <a:defRPr/>
            </a:pPr>
            <a:r>
              <a:rPr lang="it-IT" altLang="it-IT" sz="2200" dirty="0">
                <a:solidFill>
                  <a:srgbClr val="000000"/>
                </a:solidFill>
                <a:latin typeface="Times New Roman" panose="02020603050405020304" pitchFamily="18" charset="0"/>
              </a:rPr>
              <a:t>È possibile che un valore di tipo </a:t>
            </a:r>
            <a:r>
              <a:rPr lang="it-IT" altLang="it-IT" sz="2200" dirty="0">
                <a:solidFill>
                  <a:srgbClr val="000000"/>
                </a:solidFill>
                <a:latin typeface="Times New Roman" panose="02020603050405020304" pitchFamily="18" charset="0"/>
                <a:sym typeface="Symbol" panose="05050102010706020507" pitchFamily="18" charset="2"/>
              </a:rPr>
              <a:t>superiore  venga convertito in un valore di tipo inferiore con possibile perdita di informazione ed errori di </a:t>
            </a:r>
            <a:r>
              <a:rPr lang="it-IT" altLang="it-IT" sz="2200" b="1" dirty="0" err="1">
                <a:solidFill>
                  <a:srgbClr val="000000"/>
                </a:solidFill>
                <a:latin typeface="Times New Roman" panose="02020603050405020304" pitchFamily="18" charset="0"/>
                <a:sym typeface="Symbol" panose="05050102010706020507" pitchFamily="18" charset="2"/>
              </a:rPr>
              <a:t>overflow</a:t>
            </a:r>
            <a:r>
              <a:rPr lang="it-IT" altLang="it-IT" sz="2200" dirty="0">
                <a:solidFill>
                  <a:srgbClr val="000000"/>
                </a:solidFill>
                <a:latin typeface="Times New Roman" panose="02020603050405020304" pitchFamily="18" charset="0"/>
                <a:sym typeface="Symbol" panose="05050102010706020507" pitchFamily="18" charset="2"/>
              </a:rPr>
              <a:t>.</a:t>
            </a:r>
          </a:p>
          <a:p>
            <a:pPr lvl="1" eaLnBrk="1" hangingPunct="1">
              <a:defRPr/>
            </a:pPr>
            <a:r>
              <a:rPr lang="it-IT" altLang="it-IT" sz="2000" dirty="0">
                <a:solidFill>
                  <a:srgbClr val="000000"/>
                </a:solidFill>
                <a:latin typeface="Times New Roman" panose="02020603050405020304" pitchFamily="18" charset="0"/>
                <a:sym typeface="Symbol" panose="05050102010706020507" pitchFamily="18" charset="2"/>
              </a:rPr>
              <a:t>Per interi, i bit più significativi in eccesso vengono rimossi.</a:t>
            </a:r>
          </a:p>
          <a:p>
            <a:pPr lvl="1" eaLnBrk="1" hangingPunct="1">
              <a:defRPr/>
            </a:pPr>
            <a:r>
              <a:rPr lang="it-IT" altLang="it-IT" sz="2000" dirty="0">
                <a:solidFill>
                  <a:srgbClr val="000000"/>
                </a:solidFill>
                <a:latin typeface="Times New Roman" panose="02020603050405020304" pitchFamily="18" charset="0"/>
                <a:sym typeface="Symbol" panose="05050102010706020507" pitchFamily="18" charset="2"/>
              </a:rPr>
              <a:t>Dai reali ad interi, si ha il troncamento della parte frazionaria. </a:t>
            </a:r>
            <a:r>
              <a:rPr lang="it-IT" altLang="it-IT" sz="2000" dirty="0">
                <a:solidFill>
                  <a:srgbClr val="000000"/>
                </a:solidFill>
                <a:latin typeface="Times New Roman" panose="02020603050405020304" pitchFamily="18" charset="0"/>
              </a:rPr>
              <a:t> </a:t>
            </a:r>
          </a:p>
          <a:p>
            <a:pPr eaLnBrk="1" hangingPunct="1">
              <a:defRPr/>
            </a:pPr>
            <a:endParaRPr lang="it-IT" altLang="it-IT" sz="22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4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800" dirty="0">
              <a:solidFill>
                <a:srgbClr val="000000"/>
              </a:solidFill>
              <a:latin typeface="Times New Roman" panose="02020603050405020304" pitchFamily="18" charset="0"/>
            </a:endParaRPr>
          </a:p>
          <a:p>
            <a:pPr eaLnBrk="1" hangingPunct="1">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en-US"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it-IT" sz="2300" dirty="0">
                <a:solidFill>
                  <a:srgbClr val="000000"/>
                </a:solidFill>
                <a:latin typeface="Times New Roman" panose="02020603050405020304" pitchFamily="18" charset="0"/>
              </a:rPr>
              <a:t>  </a:t>
            </a:r>
            <a:endParaRPr lang="en-US" altLang="it-IT" sz="2300" i="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976091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152400" y="381000"/>
            <a:ext cx="86868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Utilizzo</a:t>
            </a:r>
            <a:r>
              <a:rPr lang="en-US" altLang="it-IT" sz="3300" dirty="0">
                <a:solidFill>
                  <a:srgbClr val="3380E6"/>
                </a:solidFill>
                <a:latin typeface="Arial" panose="020B0604020202020204" pitchFamily="34" charset="0"/>
              </a:rPr>
              <a:t> di </a:t>
            </a:r>
            <a:r>
              <a:rPr lang="en-US" altLang="it-IT" sz="3300" dirty="0" err="1">
                <a:solidFill>
                  <a:srgbClr val="3380E6"/>
                </a:solidFill>
                <a:latin typeface="Arial" panose="020B0604020202020204" pitchFamily="34" charset="0"/>
              </a:rPr>
              <a:t>una</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chiamata</a:t>
            </a:r>
            <a:r>
              <a:rPr lang="en-US" altLang="it-IT" sz="3300" dirty="0">
                <a:solidFill>
                  <a:srgbClr val="3380E6"/>
                </a:solidFill>
                <a:latin typeface="Arial" panose="020B0604020202020204" pitchFamily="34" charset="0"/>
              </a:rPr>
              <a:t> di </a:t>
            </a:r>
            <a:r>
              <a:rPr lang="en-US" altLang="it-IT" sz="3300" dirty="0" err="1">
                <a:solidFill>
                  <a:srgbClr val="3380E6"/>
                </a:solidFill>
                <a:latin typeface="Arial" panose="020B0604020202020204" pitchFamily="34" charset="0"/>
              </a:rPr>
              <a:t>funzione</a:t>
            </a:r>
            <a:endParaRPr lang="en-US" altLang="it-IT" sz="3300" dirty="0">
              <a:solidFill>
                <a:srgbClr val="3380E6"/>
              </a:solidFill>
              <a:latin typeface="Arial" panose="020B0604020202020204" pitchFamily="34" charset="0"/>
            </a:endParaRP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628073" y="1114714"/>
            <a:ext cx="8039100" cy="543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r>
              <a:rPr lang="it-IT" altLang="it-IT" sz="2200" dirty="0">
                <a:solidFill>
                  <a:srgbClr val="000000"/>
                </a:solidFill>
                <a:latin typeface="Times New Roman" panose="02020603050405020304" pitchFamily="18" charset="0"/>
              </a:rPr>
              <a:t>Le chiamate di funzione sono specificate all’interno del corpo di una funzione come: </a:t>
            </a:r>
          </a:p>
          <a:p>
            <a:pPr eaLnBrk="1" hangingPunct="1">
              <a:defRPr/>
            </a:pPr>
            <a:r>
              <a:rPr lang="it-IT" altLang="it-IT" sz="2200" dirty="0">
                <a:solidFill>
                  <a:srgbClr val="000000"/>
                </a:solidFill>
                <a:latin typeface="Times New Roman" panose="02020603050405020304" pitchFamily="18" charset="0"/>
              </a:rPr>
              <a:t>istruzione di chiamata di funzione: chiamata di funzione seguita dal terminatore di istruzione </a:t>
            </a:r>
            <a:r>
              <a:rPr lang="it-IT" altLang="it-IT" sz="2200" b="1" dirty="0">
                <a:solidFill>
                  <a:srgbClr val="000000"/>
                </a:solidFill>
                <a:latin typeface="Times New Roman" panose="02020603050405020304" pitchFamily="18" charset="0"/>
              </a:rPr>
              <a:t>;</a:t>
            </a:r>
            <a:r>
              <a:rPr lang="it-IT" altLang="it-IT" sz="2200" dirty="0">
                <a:solidFill>
                  <a:srgbClr val="000000"/>
                </a:solidFill>
                <a:latin typeface="Times New Roman" panose="02020603050405020304" pitchFamily="18" charset="0"/>
              </a:rPr>
              <a:t> . In questo caso, anche se la funzione restituisce un risultato (il tipo del valore di ritorno non è </a:t>
            </a:r>
            <a:r>
              <a:rPr lang="it-IT" altLang="it-IT" sz="2200" b="1" dirty="0" err="1">
                <a:solidFill>
                  <a:srgbClr val="000000"/>
                </a:solidFill>
                <a:latin typeface="Times New Roman" panose="02020603050405020304" pitchFamily="18" charset="0"/>
              </a:rPr>
              <a:t>void</a:t>
            </a:r>
            <a:r>
              <a:rPr lang="it-IT" altLang="it-IT" sz="2200" dirty="0">
                <a:solidFill>
                  <a:srgbClr val="000000"/>
                </a:solidFill>
                <a:latin typeface="Times New Roman" panose="02020603050405020304" pitchFamily="18" charset="0"/>
              </a:rPr>
              <a:t>), tale risultato non viene utilizzato.</a:t>
            </a:r>
          </a:p>
          <a:p>
            <a:pPr eaLnBrk="1" hangingPunct="1">
              <a:defRPr/>
            </a:pPr>
            <a:r>
              <a:rPr lang="it-IT" altLang="it-IT" sz="2200" dirty="0">
                <a:solidFill>
                  <a:srgbClr val="000000"/>
                </a:solidFill>
                <a:latin typeface="Times New Roman" panose="02020603050405020304" pitchFamily="18" charset="0"/>
              </a:rPr>
              <a:t>Come sotto-espressioni numeriche per funzioni che restituiscono dati numerici.</a:t>
            </a:r>
          </a:p>
          <a:p>
            <a:pPr eaLnBrk="1" hangingPunct="1">
              <a:defRPr/>
            </a:pPr>
            <a:r>
              <a:rPr lang="it-IT" altLang="it-IT" sz="2200" dirty="0">
                <a:solidFill>
                  <a:srgbClr val="000000"/>
                </a:solidFill>
                <a:latin typeface="Times New Roman" panose="02020603050405020304" pitchFamily="18" charset="0"/>
              </a:rPr>
              <a:t>Per formare sotto-espressioni numeriche per funzioni che restituiscono puntatori a dati numerici (lo vedremo in seguito).</a:t>
            </a:r>
          </a:p>
          <a:p>
            <a:pPr eaLnBrk="1" hangingPunct="1">
              <a:defRPr/>
            </a:pPr>
            <a:r>
              <a:rPr lang="it-IT" altLang="it-IT" sz="2200" dirty="0">
                <a:solidFill>
                  <a:srgbClr val="000000"/>
                </a:solidFill>
                <a:latin typeface="Times New Roman" panose="02020603050405020304" pitchFamily="18" charset="0"/>
              </a:rPr>
              <a:t> Come operandi destri di operatori di assegnazione per variabili di tipo aggregato (strutture o unioni) che vedremo in seguito. </a:t>
            </a: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4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800" dirty="0">
              <a:solidFill>
                <a:srgbClr val="000000"/>
              </a:solidFill>
              <a:latin typeface="Times New Roman" panose="02020603050405020304" pitchFamily="18" charset="0"/>
            </a:endParaRPr>
          </a:p>
          <a:p>
            <a:pPr eaLnBrk="1" hangingPunct="1">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en-US"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it-IT" sz="2300" dirty="0">
                <a:solidFill>
                  <a:srgbClr val="000000"/>
                </a:solidFill>
                <a:latin typeface="Times New Roman" panose="02020603050405020304" pitchFamily="18" charset="0"/>
              </a:rPr>
              <a:t>  </a:t>
            </a:r>
            <a:endParaRPr lang="en-US" altLang="it-IT" sz="2300" i="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7563136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0" y="381000"/>
            <a:ext cx="91440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000" dirty="0" err="1">
                <a:solidFill>
                  <a:srgbClr val="3380E6"/>
                </a:solidFill>
                <a:latin typeface="Arial" panose="020B0604020202020204" pitchFamily="34" charset="0"/>
              </a:rPr>
              <a:t>Passaggio</a:t>
            </a:r>
            <a:r>
              <a:rPr lang="en-US" altLang="it-IT" sz="3000" dirty="0">
                <a:solidFill>
                  <a:srgbClr val="3380E6"/>
                </a:solidFill>
                <a:latin typeface="Arial" panose="020B0604020202020204" pitchFamily="34" charset="0"/>
              </a:rPr>
              <a:t> </a:t>
            </a:r>
            <a:r>
              <a:rPr lang="en-US" altLang="it-IT" sz="3000" dirty="0" err="1">
                <a:solidFill>
                  <a:srgbClr val="3380E6"/>
                </a:solidFill>
                <a:latin typeface="Arial" panose="020B0604020202020204" pitchFamily="34" charset="0"/>
              </a:rPr>
              <a:t>argomenti</a:t>
            </a:r>
            <a:r>
              <a:rPr lang="en-US" altLang="it-IT" sz="3000" dirty="0">
                <a:solidFill>
                  <a:srgbClr val="3380E6"/>
                </a:solidFill>
                <a:latin typeface="Arial" panose="020B0604020202020204" pitchFamily="34" charset="0"/>
              </a:rPr>
              <a:t> per </a:t>
            </a:r>
            <a:r>
              <a:rPr lang="en-US" altLang="it-IT" sz="3000" dirty="0" err="1">
                <a:solidFill>
                  <a:srgbClr val="3380E6"/>
                </a:solidFill>
                <a:latin typeface="Arial" panose="020B0604020202020204" pitchFamily="34" charset="0"/>
              </a:rPr>
              <a:t>valore</a:t>
            </a:r>
            <a:r>
              <a:rPr lang="en-US" altLang="it-IT" sz="3000" dirty="0">
                <a:solidFill>
                  <a:srgbClr val="3380E6"/>
                </a:solidFill>
                <a:latin typeface="Arial" panose="020B0604020202020204" pitchFamily="34" charset="0"/>
              </a:rPr>
              <a:t> e per </a:t>
            </a:r>
            <a:r>
              <a:rPr lang="en-US" altLang="it-IT" sz="3000" dirty="0" err="1">
                <a:solidFill>
                  <a:srgbClr val="3380E6"/>
                </a:solidFill>
                <a:latin typeface="Arial" panose="020B0604020202020204" pitchFamily="34" charset="0"/>
              </a:rPr>
              <a:t>riferimento</a:t>
            </a:r>
            <a:endParaRPr lang="en-US" altLang="it-IT" sz="3000" dirty="0">
              <a:solidFill>
                <a:srgbClr val="3380E6"/>
              </a:solidFill>
              <a:latin typeface="Arial" panose="020B0604020202020204" pitchFamily="34" charset="0"/>
            </a:endParaRP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628073" y="1114714"/>
            <a:ext cx="8039100" cy="543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r>
              <a:rPr lang="it-IT" altLang="it-IT" sz="2400" dirty="0">
                <a:solidFill>
                  <a:srgbClr val="000000"/>
                </a:solidFill>
                <a:latin typeface="Times New Roman" panose="02020603050405020304" pitchFamily="18" charset="0"/>
              </a:rPr>
              <a:t>In molti linguaggi di programmazione ci sono due modi per passare gli argomenti rappresentati da variabili in una chiamata di funzione: il </a:t>
            </a:r>
            <a:r>
              <a:rPr lang="it-IT" altLang="it-IT" sz="2400" b="1" dirty="0">
                <a:solidFill>
                  <a:srgbClr val="000000"/>
                </a:solidFill>
                <a:latin typeface="Times New Roman" panose="02020603050405020304" pitchFamily="18" charset="0"/>
              </a:rPr>
              <a:t>passaggio per valore </a:t>
            </a:r>
            <a:r>
              <a:rPr lang="it-IT" altLang="it-IT" sz="2400" dirty="0">
                <a:solidFill>
                  <a:srgbClr val="000000"/>
                </a:solidFill>
                <a:latin typeface="Times New Roman" panose="02020603050405020304" pitchFamily="18" charset="0"/>
              </a:rPr>
              <a:t>e il </a:t>
            </a:r>
            <a:r>
              <a:rPr lang="it-IT" altLang="it-IT" sz="2400" b="1" dirty="0">
                <a:solidFill>
                  <a:srgbClr val="000000"/>
                </a:solidFill>
                <a:latin typeface="Times New Roman" panose="02020603050405020304" pitchFamily="18" charset="0"/>
              </a:rPr>
              <a:t>passaggio per riferimento</a:t>
            </a:r>
            <a:r>
              <a:rPr lang="it-IT" altLang="it-IT" sz="2400" dirty="0">
                <a:solidFill>
                  <a:srgbClr val="000000"/>
                </a:solidFill>
                <a:latin typeface="Times New Roman" panose="02020603050405020304" pitchFamily="18" charset="0"/>
              </a:rPr>
              <a:t>. </a:t>
            </a:r>
          </a:p>
          <a:p>
            <a:pPr eaLnBrk="1" hangingPunct="1">
              <a:defRPr/>
            </a:pPr>
            <a:r>
              <a:rPr lang="it-IT" altLang="it-IT" sz="2200" b="1" dirty="0">
                <a:solidFill>
                  <a:srgbClr val="000000"/>
                </a:solidFill>
                <a:latin typeface="Times New Roman" panose="02020603050405020304" pitchFamily="18" charset="0"/>
              </a:rPr>
              <a:t>Passaggio per valore</a:t>
            </a:r>
            <a:r>
              <a:rPr lang="it-IT" altLang="it-IT" sz="2200" dirty="0">
                <a:solidFill>
                  <a:srgbClr val="000000"/>
                </a:solidFill>
                <a:latin typeface="Times New Roman" panose="02020603050405020304" pitchFamily="18" charset="0"/>
              </a:rPr>
              <a:t>: il parametro formale corrisponde ad una </a:t>
            </a:r>
            <a:r>
              <a:rPr lang="it-IT" altLang="it-IT" sz="2200" i="1" dirty="0">
                <a:solidFill>
                  <a:srgbClr val="000000"/>
                </a:solidFill>
                <a:latin typeface="Times New Roman" panose="02020603050405020304" pitchFamily="18" charset="0"/>
              </a:rPr>
              <a:t>copia</a:t>
            </a:r>
            <a:r>
              <a:rPr lang="it-IT" altLang="it-IT" sz="2200" dirty="0">
                <a:solidFill>
                  <a:srgbClr val="000000"/>
                </a:solidFill>
                <a:latin typeface="Times New Roman" panose="02020603050405020304" pitchFamily="18" charset="0"/>
              </a:rPr>
              <a:t> dell’argomento. Esso viene inizializzato con il valore assunto dall’argomento. Le modifiche alla copia </a:t>
            </a:r>
            <a:r>
              <a:rPr lang="it-IT" altLang="it-IT" sz="2200" b="1" dirty="0">
                <a:solidFill>
                  <a:srgbClr val="000000"/>
                </a:solidFill>
                <a:latin typeface="Times New Roman" panose="02020603050405020304" pitchFamily="18" charset="0"/>
              </a:rPr>
              <a:t>non incidono </a:t>
            </a:r>
            <a:r>
              <a:rPr lang="it-IT" altLang="it-IT" sz="2200" dirty="0">
                <a:solidFill>
                  <a:srgbClr val="000000"/>
                </a:solidFill>
                <a:latin typeface="Times New Roman" panose="02020603050405020304" pitchFamily="18" charset="0"/>
              </a:rPr>
              <a:t>sul valore della variabile originaria nella funzione chiamante.</a:t>
            </a:r>
          </a:p>
          <a:p>
            <a:pPr eaLnBrk="1" hangingPunct="1">
              <a:defRPr/>
            </a:pPr>
            <a:r>
              <a:rPr lang="it-IT" altLang="it-IT" sz="2200" b="1" dirty="0">
                <a:solidFill>
                  <a:srgbClr val="000000"/>
                </a:solidFill>
                <a:latin typeface="Times New Roman" panose="02020603050405020304" pitchFamily="18" charset="0"/>
              </a:rPr>
              <a:t>Passaggio per riferimento</a:t>
            </a:r>
            <a:r>
              <a:rPr lang="it-IT" altLang="it-IT" sz="2200" dirty="0">
                <a:solidFill>
                  <a:srgbClr val="000000"/>
                </a:solidFill>
                <a:latin typeface="Times New Roman" panose="02020603050405020304" pitchFamily="18" charset="0"/>
              </a:rPr>
              <a:t>: quando un argomento rappresentato da una variabile è passato per riferimento, la funzione chiamata può modificare il valore della variabile originaria. Il parametro formale </a:t>
            </a:r>
            <a:r>
              <a:rPr lang="it-IT" altLang="it-IT" sz="2200" dirty="0">
                <a:solidFill>
                  <a:srgbClr val="000000"/>
                </a:solidFill>
                <a:latin typeface="Times New Roman" panose="02020603050405020304" pitchFamily="18" charset="0"/>
                <a:sym typeface="Symbol" panose="05050102010706020507" pitchFamily="18" charset="2"/>
              </a:rPr>
              <a:t>punta alla stessa locazione di memoria della variabile originaria.</a:t>
            </a:r>
            <a:r>
              <a:rPr lang="it-IT" altLang="it-IT" sz="2200" dirty="0">
                <a:solidFill>
                  <a:srgbClr val="000000"/>
                </a:solidFill>
                <a:latin typeface="Times New Roman" panose="02020603050405020304" pitchFamily="18" charset="0"/>
              </a:rPr>
              <a:t> </a:t>
            </a:r>
            <a:endParaRPr lang="it-IT" altLang="it-IT" sz="24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800" dirty="0">
              <a:solidFill>
                <a:srgbClr val="000000"/>
              </a:solidFill>
              <a:latin typeface="Times New Roman" panose="02020603050405020304" pitchFamily="18" charset="0"/>
            </a:endParaRPr>
          </a:p>
          <a:p>
            <a:pPr eaLnBrk="1" hangingPunct="1">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en-US"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it-IT" sz="2300" dirty="0">
                <a:solidFill>
                  <a:srgbClr val="000000"/>
                </a:solidFill>
                <a:latin typeface="Times New Roman" panose="02020603050405020304" pitchFamily="18" charset="0"/>
              </a:rPr>
              <a:t>  </a:t>
            </a:r>
            <a:endParaRPr lang="en-US" altLang="it-IT" sz="2300" i="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6448768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0" y="381000"/>
            <a:ext cx="91440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000" dirty="0" err="1">
                <a:solidFill>
                  <a:srgbClr val="3380E6"/>
                </a:solidFill>
                <a:latin typeface="Arial" panose="020B0604020202020204" pitchFamily="34" charset="0"/>
              </a:rPr>
              <a:t>Passaggio</a:t>
            </a:r>
            <a:r>
              <a:rPr lang="en-US" altLang="it-IT" sz="3000" dirty="0">
                <a:solidFill>
                  <a:srgbClr val="3380E6"/>
                </a:solidFill>
                <a:latin typeface="Arial" panose="020B0604020202020204" pitchFamily="34" charset="0"/>
              </a:rPr>
              <a:t> </a:t>
            </a:r>
            <a:r>
              <a:rPr lang="en-US" altLang="it-IT" sz="3000" dirty="0" err="1">
                <a:solidFill>
                  <a:srgbClr val="3380E6"/>
                </a:solidFill>
                <a:latin typeface="Arial" panose="020B0604020202020204" pitchFamily="34" charset="0"/>
              </a:rPr>
              <a:t>argomenti</a:t>
            </a:r>
            <a:r>
              <a:rPr lang="en-US" altLang="it-IT" sz="3000" dirty="0">
                <a:solidFill>
                  <a:srgbClr val="3380E6"/>
                </a:solidFill>
                <a:latin typeface="Arial" panose="020B0604020202020204" pitchFamily="34" charset="0"/>
              </a:rPr>
              <a:t> per </a:t>
            </a:r>
            <a:r>
              <a:rPr lang="en-US" altLang="it-IT" sz="3000" dirty="0" err="1">
                <a:solidFill>
                  <a:srgbClr val="3380E6"/>
                </a:solidFill>
                <a:latin typeface="Arial" panose="020B0604020202020204" pitchFamily="34" charset="0"/>
              </a:rPr>
              <a:t>valore</a:t>
            </a:r>
            <a:r>
              <a:rPr lang="en-US" altLang="it-IT" sz="3000" dirty="0">
                <a:solidFill>
                  <a:srgbClr val="3380E6"/>
                </a:solidFill>
                <a:latin typeface="Arial" panose="020B0604020202020204" pitchFamily="34" charset="0"/>
              </a:rPr>
              <a:t> e per </a:t>
            </a:r>
            <a:r>
              <a:rPr lang="en-US" altLang="it-IT" sz="3000" dirty="0" err="1">
                <a:solidFill>
                  <a:srgbClr val="3380E6"/>
                </a:solidFill>
                <a:latin typeface="Arial" panose="020B0604020202020204" pitchFamily="34" charset="0"/>
              </a:rPr>
              <a:t>riferimento</a:t>
            </a:r>
            <a:endParaRPr lang="en-US" altLang="it-IT" sz="3000" dirty="0">
              <a:solidFill>
                <a:srgbClr val="3380E6"/>
              </a:solidFill>
              <a:latin typeface="Arial" panose="020B0604020202020204" pitchFamily="34" charset="0"/>
            </a:endParaRP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628073" y="1114714"/>
            <a:ext cx="8039100" cy="543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defRPr/>
            </a:pPr>
            <a:r>
              <a:rPr lang="it-IT" altLang="it-IT" sz="2400" dirty="0">
                <a:solidFill>
                  <a:srgbClr val="000000"/>
                </a:solidFill>
                <a:latin typeface="Times New Roman" panose="02020603050405020304" pitchFamily="18" charset="0"/>
              </a:rPr>
              <a:t>Il </a:t>
            </a:r>
            <a:r>
              <a:rPr lang="it-IT" altLang="it-IT" sz="2400" b="1" dirty="0">
                <a:solidFill>
                  <a:srgbClr val="000000"/>
                </a:solidFill>
                <a:latin typeface="Times New Roman" panose="02020603050405020304" pitchFamily="18" charset="0"/>
              </a:rPr>
              <a:t>Passaggio per valore</a:t>
            </a:r>
            <a:r>
              <a:rPr lang="it-IT" altLang="it-IT" sz="2400" dirty="0">
                <a:solidFill>
                  <a:srgbClr val="000000"/>
                </a:solidFill>
                <a:latin typeface="Times New Roman" panose="02020603050405020304" pitchFamily="18" charset="0"/>
              </a:rPr>
              <a:t> va usato ogni volta che la funzione chiamata non ha necessità di modificare il valore della variabile originaria della funzione chiamante. Questo evita </a:t>
            </a:r>
            <a:r>
              <a:rPr lang="it-IT" altLang="it-IT" sz="2400" b="1" dirty="0">
                <a:solidFill>
                  <a:srgbClr val="000000"/>
                </a:solidFill>
                <a:latin typeface="Times New Roman" panose="02020603050405020304" pitchFamily="18" charset="0"/>
              </a:rPr>
              <a:t>effetti collaterali  </a:t>
            </a:r>
            <a:r>
              <a:rPr lang="it-IT" altLang="it-IT" sz="2400" dirty="0">
                <a:solidFill>
                  <a:srgbClr val="000000"/>
                </a:solidFill>
                <a:latin typeface="Times New Roman" panose="02020603050405020304" pitchFamily="18" charset="0"/>
              </a:rPr>
              <a:t>(modifica delle variabili) che sono di grande impedimento allo sviluppo di sistemi software corretti e affidabili.  </a:t>
            </a:r>
          </a:p>
          <a:p>
            <a:pPr eaLnBrk="1" hangingPunct="1">
              <a:defRPr/>
            </a:pPr>
            <a:r>
              <a:rPr lang="it-IT" altLang="it-IT" sz="2400" dirty="0">
                <a:solidFill>
                  <a:srgbClr val="000000"/>
                </a:solidFill>
                <a:latin typeface="Times New Roman" panose="02020603050405020304" pitchFamily="18" charset="0"/>
              </a:rPr>
              <a:t>Nel linguaggio C, tutti gli argomenti sono passati per valore.   È possibile ottenere implicitamente il passaggio per riferimento utilizzando come argomento </a:t>
            </a:r>
            <a:r>
              <a:rPr lang="it-IT" altLang="it-IT" sz="2400" b="1" dirty="0">
                <a:solidFill>
                  <a:srgbClr val="000000"/>
                </a:solidFill>
                <a:latin typeface="Times New Roman" panose="02020603050405020304" pitchFamily="18" charset="0"/>
              </a:rPr>
              <a:t>un puntatore</a:t>
            </a:r>
            <a:r>
              <a:rPr lang="it-IT" altLang="it-IT" sz="2400" dirty="0">
                <a:solidFill>
                  <a:srgbClr val="000000"/>
                </a:solidFill>
                <a:latin typeface="Times New Roman" panose="02020603050405020304" pitchFamily="18" charset="0"/>
              </a:rPr>
              <a:t> così che la funzione chiamata possa cambiare il valore dell’oggetto puntato (lo vedremo in seguito).  </a:t>
            </a:r>
          </a:p>
          <a:p>
            <a:pPr marL="0" indent="0" eaLnBrk="1" hangingPunct="1">
              <a:buFont typeface="Arial" panose="020B0604020202020204" pitchFamily="34" charset="0"/>
              <a:buNone/>
              <a:defRPr/>
            </a:pPr>
            <a:endParaRPr lang="it-IT" altLang="it-IT" sz="2800" dirty="0">
              <a:solidFill>
                <a:srgbClr val="000000"/>
              </a:solidFill>
              <a:latin typeface="Times New Roman" panose="02020603050405020304" pitchFamily="18" charset="0"/>
            </a:endParaRPr>
          </a:p>
          <a:p>
            <a:pPr eaLnBrk="1" hangingPunct="1">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en-US"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it-IT" sz="2300" dirty="0">
                <a:solidFill>
                  <a:srgbClr val="000000"/>
                </a:solidFill>
                <a:latin typeface="Times New Roman" panose="02020603050405020304" pitchFamily="18" charset="0"/>
              </a:rPr>
              <a:t>  </a:t>
            </a:r>
            <a:endParaRPr lang="en-US" altLang="it-IT" sz="2300" i="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361751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0" y="381000"/>
            <a:ext cx="91440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000" dirty="0" err="1">
                <a:solidFill>
                  <a:srgbClr val="3380E6"/>
                </a:solidFill>
                <a:latin typeface="Arial" panose="020B0604020202020204" pitchFamily="34" charset="0"/>
              </a:rPr>
              <a:t>Restituzione</a:t>
            </a:r>
            <a:r>
              <a:rPr lang="en-US" altLang="it-IT" sz="3000" dirty="0">
                <a:solidFill>
                  <a:srgbClr val="3380E6"/>
                </a:solidFill>
                <a:latin typeface="Arial" panose="020B0604020202020204" pitchFamily="34" charset="0"/>
              </a:rPr>
              <a:t> del </a:t>
            </a:r>
            <a:r>
              <a:rPr lang="en-US" altLang="it-IT" sz="3000" dirty="0" err="1">
                <a:solidFill>
                  <a:srgbClr val="3380E6"/>
                </a:solidFill>
                <a:latin typeface="Arial" panose="020B0604020202020204" pitchFamily="34" charset="0"/>
              </a:rPr>
              <a:t>controllo</a:t>
            </a:r>
            <a:r>
              <a:rPr lang="en-US" altLang="it-IT" sz="3000" dirty="0">
                <a:solidFill>
                  <a:srgbClr val="3380E6"/>
                </a:solidFill>
                <a:latin typeface="Arial" panose="020B0604020202020204" pitchFamily="34" charset="0"/>
              </a:rPr>
              <a:t> da </a:t>
            </a:r>
            <a:r>
              <a:rPr lang="en-US" altLang="it-IT" sz="3000" dirty="0" err="1">
                <a:solidFill>
                  <a:srgbClr val="3380E6"/>
                </a:solidFill>
                <a:latin typeface="Arial" panose="020B0604020202020204" pitchFamily="34" charset="0"/>
              </a:rPr>
              <a:t>una</a:t>
            </a:r>
            <a:r>
              <a:rPr lang="en-US" altLang="it-IT" sz="3000" dirty="0">
                <a:solidFill>
                  <a:srgbClr val="3380E6"/>
                </a:solidFill>
                <a:latin typeface="Arial" panose="020B0604020202020204" pitchFamily="34" charset="0"/>
              </a:rPr>
              <a:t> </a:t>
            </a:r>
            <a:r>
              <a:rPr lang="en-US" altLang="it-IT" sz="3000" dirty="0" err="1">
                <a:solidFill>
                  <a:srgbClr val="3380E6"/>
                </a:solidFill>
                <a:latin typeface="Arial" panose="020B0604020202020204" pitchFamily="34" charset="0"/>
              </a:rPr>
              <a:t>funzione</a:t>
            </a:r>
            <a:r>
              <a:rPr lang="en-US" altLang="it-IT" sz="3000" dirty="0">
                <a:solidFill>
                  <a:srgbClr val="3380E6"/>
                </a:solidFill>
                <a:latin typeface="Arial" panose="020B0604020202020204" pitchFamily="34" charset="0"/>
              </a:rPr>
              <a:t> (1/2)</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628073" y="1114714"/>
            <a:ext cx="8039100" cy="543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r>
              <a:rPr lang="it-IT" altLang="it-IT" sz="2400" dirty="0">
                <a:solidFill>
                  <a:srgbClr val="000000"/>
                </a:solidFill>
                <a:latin typeface="Times New Roman" panose="02020603050405020304" pitchFamily="18" charset="0"/>
              </a:rPr>
              <a:t>Vi sono tre modi per restituire il controllo da una funzione chiamata al punto in cui tale funzione è stata invocata.</a:t>
            </a:r>
          </a:p>
          <a:p>
            <a:pPr marL="0" indent="0" eaLnBrk="1" hangingPunct="1">
              <a:buNone/>
              <a:defRPr/>
            </a:pPr>
            <a:endParaRPr lang="it-IT" altLang="it-IT" sz="2400" dirty="0">
              <a:solidFill>
                <a:srgbClr val="000000"/>
              </a:solidFill>
              <a:latin typeface="Times New Roman" panose="02020603050405020304" pitchFamily="18" charset="0"/>
            </a:endParaRPr>
          </a:p>
          <a:p>
            <a:pPr marL="457200" indent="-457200" eaLnBrk="1" hangingPunct="1">
              <a:buFont typeface="+mj-lt"/>
              <a:buAutoNum type="arabicPeriod"/>
              <a:defRPr/>
            </a:pPr>
            <a:r>
              <a:rPr lang="it-IT" altLang="it-IT" sz="2200" dirty="0">
                <a:solidFill>
                  <a:srgbClr val="000000"/>
                </a:solidFill>
                <a:latin typeface="Times New Roman" panose="02020603050405020304" pitchFamily="18" charset="0"/>
              </a:rPr>
              <a:t>Tramite l’istruzione </a:t>
            </a:r>
            <a:r>
              <a:rPr lang="en-US" sz="2200" b="1" dirty="0">
                <a:solidFill>
                  <a:srgbClr val="3380E6"/>
                </a:solidFill>
                <a:ea typeface="Noto Sans CJK SC Regular" pitchFamily="2"/>
                <a:cs typeface="Times New Roman" panose="02020603050405020304" pitchFamily="18" charset="0"/>
              </a:rPr>
              <a:t>return; </a:t>
            </a:r>
            <a:r>
              <a:rPr lang="it-IT" altLang="it-IT" sz="2200" dirty="0">
                <a:solidFill>
                  <a:srgbClr val="000000"/>
                </a:solidFill>
                <a:latin typeface="Times New Roman" panose="02020603050405020304" pitchFamily="18" charset="0"/>
              </a:rPr>
              <a:t>nel corpo della funzione chiamata. Nel caso in cui la funzione ha un tipo di valore di ritorno (tipo diverso da </a:t>
            </a:r>
            <a:r>
              <a:rPr lang="it-IT" altLang="it-IT" sz="2200" b="1" dirty="0" err="1">
                <a:solidFill>
                  <a:srgbClr val="000000"/>
                </a:solidFill>
                <a:latin typeface="Times New Roman" panose="02020603050405020304" pitchFamily="18" charset="0"/>
              </a:rPr>
              <a:t>void</a:t>
            </a:r>
            <a:r>
              <a:rPr lang="it-IT" altLang="it-IT" sz="2200" dirty="0">
                <a:solidFill>
                  <a:srgbClr val="000000"/>
                </a:solidFill>
                <a:latin typeface="Times New Roman" panose="02020603050405020304" pitchFamily="18" charset="0"/>
              </a:rPr>
              <a:t>), il valore di ritorno è </a:t>
            </a:r>
            <a:r>
              <a:rPr lang="it-IT" altLang="it-IT" sz="2200" dirty="0">
                <a:solidFill>
                  <a:srgbClr val="000000"/>
                </a:solidFill>
                <a:latin typeface="Times New Roman" panose="02020603050405020304" pitchFamily="18" charset="0"/>
                <a:sym typeface="Symbol" panose="05050102010706020507" pitchFamily="18" charset="2"/>
              </a:rPr>
              <a:t>indefinito (cioè non si può fare nessuna assunzione sul valore restituito).</a:t>
            </a:r>
          </a:p>
          <a:p>
            <a:pPr marL="0" indent="0" eaLnBrk="1" hangingPunct="1">
              <a:buNone/>
              <a:defRPr/>
            </a:pPr>
            <a:endParaRPr lang="it-IT" altLang="it-IT" sz="2200" dirty="0">
              <a:solidFill>
                <a:srgbClr val="000000"/>
              </a:solidFill>
              <a:latin typeface="Times New Roman" panose="02020603050405020304" pitchFamily="18" charset="0"/>
              <a:sym typeface="Symbol" panose="05050102010706020507" pitchFamily="18" charset="2"/>
            </a:endParaRPr>
          </a:p>
          <a:p>
            <a:pPr marL="457200" indent="-457200" eaLnBrk="1" hangingPunct="1">
              <a:buFont typeface="+mj-lt"/>
              <a:buAutoNum type="arabicPeriod" startAt="2"/>
              <a:defRPr/>
            </a:pPr>
            <a:r>
              <a:rPr lang="it-IT" altLang="it-IT" sz="2200" dirty="0">
                <a:solidFill>
                  <a:srgbClr val="000000"/>
                </a:solidFill>
                <a:latin typeface="Times New Roman" panose="02020603050405020304" pitchFamily="18" charset="0"/>
              </a:rPr>
              <a:t>Per funzioni che restituiscono un valore, tramite l’istruzione </a:t>
            </a:r>
            <a:r>
              <a:rPr lang="en-US" sz="2200" b="1" dirty="0">
                <a:solidFill>
                  <a:srgbClr val="3380E6"/>
                </a:solidFill>
                <a:ea typeface="Noto Sans CJK SC Regular" pitchFamily="2"/>
                <a:cs typeface="Times New Roman" panose="02020603050405020304" pitchFamily="18" charset="0"/>
              </a:rPr>
              <a:t>return &lt;</a:t>
            </a:r>
            <a:r>
              <a:rPr lang="en-US" sz="2200" b="1" dirty="0" err="1">
                <a:solidFill>
                  <a:srgbClr val="3380E6"/>
                </a:solidFill>
                <a:ea typeface="Noto Sans CJK SC Regular" pitchFamily="2"/>
                <a:cs typeface="Times New Roman" panose="02020603050405020304" pitchFamily="18" charset="0"/>
              </a:rPr>
              <a:t>espressione</a:t>
            </a:r>
            <a:r>
              <a:rPr lang="en-US" sz="2200" b="1" dirty="0">
                <a:solidFill>
                  <a:srgbClr val="3380E6"/>
                </a:solidFill>
                <a:ea typeface="Noto Sans CJK SC Regular" pitchFamily="2"/>
                <a:cs typeface="Times New Roman" panose="02020603050405020304" pitchFamily="18" charset="0"/>
              </a:rPr>
              <a:t>&gt;; </a:t>
            </a:r>
            <a:r>
              <a:rPr lang="it-IT" altLang="it-IT" sz="2200" dirty="0">
                <a:solidFill>
                  <a:srgbClr val="000000"/>
                </a:solidFill>
                <a:latin typeface="Times New Roman" panose="02020603050405020304" pitchFamily="18" charset="0"/>
              </a:rPr>
              <a:t>dove per tipi numerici di valori di ritorno, </a:t>
            </a:r>
            <a:r>
              <a:rPr lang="en-US" sz="2200" b="1" dirty="0">
                <a:solidFill>
                  <a:srgbClr val="3380E6"/>
                </a:solidFill>
                <a:ea typeface="Noto Sans CJK SC Regular" pitchFamily="2"/>
                <a:cs typeface="Times New Roman" panose="02020603050405020304" pitchFamily="18" charset="0"/>
              </a:rPr>
              <a:t>&lt;</a:t>
            </a:r>
            <a:r>
              <a:rPr lang="en-US" sz="2200" b="1" dirty="0" err="1">
                <a:solidFill>
                  <a:srgbClr val="3380E6"/>
                </a:solidFill>
                <a:ea typeface="Noto Sans CJK SC Regular" pitchFamily="2"/>
                <a:cs typeface="Times New Roman" panose="02020603050405020304" pitchFamily="18" charset="0"/>
              </a:rPr>
              <a:t>espressione</a:t>
            </a:r>
            <a:r>
              <a:rPr lang="en-US" sz="2200" b="1" dirty="0">
                <a:solidFill>
                  <a:srgbClr val="3380E6"/>
                </a:solidFill>
                <a:ea typeface="Noto Sans CJK SC Regular" pitchFamily="2"/>
                <a:cs typeface="Times New Roman" panose="02020603050405020304" pitchFamily="18" charset="0"/>
              </a:rPr>
              <a:t>&gt;</a:t>
            </a:r>
            <a:r>
              <a:rPr lang="it-IT" altLang="it-IT" sz="2200" dirty="0">
                <a:solidFill>
                  <a:srgbClr val="000000"/>
                </a:solidFill>
                <a:latin typeface="Times New Roman" panose="02020603050405020304" pitchFamily="18" charset="0"/>
              </a:rPr>
              <a:t> è una generica espressione numerica. In questo caso, il valore dell’espressione viene convertito nel tipo del valore di ritorno in accordo a quanto visto per le conversioni implicite di tipo numerico per gli operatori di assegnazione. </a:t>
            </a:r>
          </a:p>
        </p:txBody>
      </p:sp>
    </p:spTree>
    <p:extLst>
      <p:ext uri="{BB962C8B-B14F-4D97-AF65-F5344CB8AC3E}">
        <p14:creationId xmlns:p14="http://schemas.microsoft.com/office/powerpoint/2010/main" val="8795164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0" y="381000"/>
            <a:ext cx="91440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000" dirty="0" err="1">
                <a:solidFill>
                  <a:srgbClr val="3380E6"/>
                </a:solidFill>
                <a:latin typeface="Arial" panose="020B0604020202020204" pitchFamily="34" charset="0"/>
              </a:rPr>
              <a:t>Restituzione</a:t>
            </a:r>
            <a:r>
              <a:rPr lang="en-US" altLang="it-IT" sz="3000" dirty="0">
                <a:solidFill>
                  <a:srgbClr val="3380E6"/>
                </a:solidFill>
                <a:latin typeface="Arial" panose="020B0604020202020204" pitchFamily="34" charset="0"/>
              </a:rPr>
              <a:t> del </a:t>
            </a:r>
            <a:r>
              <a:rPr lang="en-US" altLang="it-IT" sz="3000" dirty="0" err="1">
                <a:solidFill>
                  <a:srgbClr val="3380E6"/>
                </a:solidFill>
                <a:latin typeface="Arial" panose="020B0604020202020204" pitchFamily="34" charset="0"/>
              </a:rPr>
              <a:t>controllo</a:t>
            </a:r>
            <a:r>
              <a:rPr lang="en-US" altLang="it-IT" sz="3000" dirty="0">
                <a:solidFill>
                  <a:srgbClr val="3380E6"/>
                </a:solidFill>
                <a:latin typeface="Arial" panose="020B0604020202020204" pitchFamily="34" charset="0"/>
              </a:rPr>
              <a:t> da </a:t>
            </a:r>
            <a:r>
              <a:rPr lang="en-US" altLang="it-IT" sz="3000" dirty="0" err="1">
                <a:solidFill>
                  <a:srgbClr val="3380E6"/>
                </a:solidFill>
                <a:latin typeface="Arial" panose="020B0604020202020204" pitchFamily="34" charset="0"/>
              </a:rPr>
              <a:t>una</a:t>
            </a:r>
            <a:r>
              <a:rPr lang="en-US" altLang="it-IT" sz="3000" dirty="0">
                <a:solidFill>
                  <a:srgbClr val="3380E6"/>
                </a:solidFill>
                <a:latin typeface="Arial" panose="020B0604020202020204" pitchFamily="34" charset="0"/>
              </a:rPr>
              <a:t> </a:t>
            </a:r>
            <a:r>
              <a:rPr lang="en-US" altLang="it-IT" sz="3000" dirty="0" err="1">
                <a:solidFill>
                  <a:srgbClr val="3380E6"/>
                </a:solidFill>
                <a:latin typeface="Arial" panose="020B0604020202020204" pitchFamily="34" charset="0"/>
              </a:rPr>
              <a:t>funzione</a:t>
            </a:r>
            <a:r>
              <a:rPr lang="en-US" altLang="it-IT" sz="3000" dirty="0">
                <a:solidFill>
                  <a:srgbClr val="3380E6"/>
                </a:solidFill>
                <a:latin typeface="Arial" panose="020B0604020202020204" pitchFamily="34" charset="0"/>
              </a:rPr>
              <a:t> (2/2)</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628073" y="1114714"/>
            <a:ext cx="8039100" cy="543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endParaRPr lang="it-IT" altLang="it-IT" sz="2400" dirty="0">
              <a:solidFill>
                <a:srgbClr val="000000"/>
              </a:solidFill>
              <a:latin typeface="Times New Roman" panose="02020603050405020304" pitchFamily="18" charset="0"/>
            </a:endParaRPr>
          </a:p>
          <a:p>
            <a:pPr marL="457200" indent="-457200" eaLnBrk="1" hangingPunct="1">
              <a:buFont typeface="+mj-lt"/>
              <a:buAutoNum type="arabicPeriod" startAt="3"/>
              <a:defRPr/>
            </a:pPr>
            <a:r>
              <a:rPr lang="it-IT" altLang="it-IT" sz="2200" dirty="0">
                <a:solidFill>
                  <a:srgbClr val="000000"/>
                </a:solidFill>
                <a:latin typeface="Times New Roman" panose="02020603050405020304" pitchFamily="18" charset="0"/>
              </a:rPr>
              <a:t>Un altro caso in cui il chiamante riprende il controllo dell’esecuzione, senza che gli venga passato esplicitamente alcuno valore di ritorno, è quello in cui l’esecuzione del corpo della funzione chiamata termina per il raggiungimento della parentesi graffa di chiusura</a:t>
            </a:r>
            <a:r>
              <a:rPr lang="it-IT" altLang="it-IT" sz="2200" dirty="0">
                <a:solidFill>
                  <a:srgbClr val="000000"/>
                </a:solidFill>
                <a:latin typeface="Times New Roman" panose="02020603050405020304" pitchFamily="18" charset="0"/>
                <a:sym typeface="Symbol" panose="05050102010706020507" pitchFamily="18" charset="2"/>
              </a:rPr>
              <a:t>. </a:t>
            </a:r>
          </a:p>
          <a:p>
            <a:pPr marL="0" indent="0" eaLnBrk="1" hangingPunct="1">
              <a:buNone/>
              <a:defRPr/>
            </a:pPr>
            <a:endParaRPr lang="it-IT" altLang="it-IT" sz="2200" dirty="0">
              <a:solidFill>
                <a:srgbClr val="000000"/>
              </a:solidFill>
              <a:latin typeface="Times New Roman" panose="02020603050405020304" pitchFamily="18" charset="0"/>
              <a:sym typeface="Symbol" panose="05050102010706020507" pitchFamily="18" charset="2"/>
            </a:endParaRPr>
          </a:p>
          <a:p>
            <a:pPr marL="0" indent="0" eaLnBrk="1" hangingPunct="1">
              <a:buNone/>
              <a:defRPr/>
            </a:pPr>
            <a:r>
              <a:rPr lang="it-IT" altLang="it-IT" sz="2200" b="1" dirty="0">
                <a:solidFill>
                  <a:srgbClr val="000000"/>
                </a:solidFill>
                <a:latin typeface="Times New Roman" panose="02020603050405020304" pitchFamily="18" charset="0"/>
                <a:sym typeface="Symbol" panose="05050102010706020507" pitchFamily="18" charset="2"/>
              </a:rPr>
              <a:t>NOTA:</a:t>
            </a:r>
            <a:r>
              <a:rPr lang="it-IT" altLang="it-IT" sz="2200" dirty="0">
                <a:solidFill>
                  <a:srgbClr val="000000"/>
                </a:solidFill>
                <a:latin typeface="Times New Roman" panose="02020603050405020304" pitchFamily="18" charset="0"/>
                <a:sym typeface="Symbol" panose="05050102010706020507" pitchFamily="18" charset="2"/>
              </a:rPr>
              <a:t> per funzioni che hanno un tipo di valore di ritorno non </a:t>
            </a:r>
            <a:r>
              <a:rPr lang="it-IT" altLang="it-IT" sz="2200" b="1" dirty="0" err="1">
                <a:solidFill>
                  <a:srgbClr val="000000"/>
                </a:solidFill>
                <a:latin typeface="Times New Roman" panose="02020603050405020304" pitchFamily="18" charset="0"/>
                <a:sym typeface="Symbol" panose="05050102010706020507" pitchFamily="18" charset="2"/>
              </a:rPr>
              <a:t>void</a:t>
            </a:r>
            <a:r>
              <a:rPr lang="it-IT" altLang="it-IT" sz="2200" dirty="0">
                <a:solidFill>
                  <a:srgbClr val="000000"/>
                </a:solidFill>
                <a:latin typeface="Times New Roman" panose="02020603050405020304" pitchFamily="18" charset="0"/>
                <a:sym typeface="Symbol" panose="05050102010706020507" pitchFamily="18" charset="2"/>
              </a:rPr>
              <a:t>, i casi 1 e 3 sono consentiti, ma il fatto che una funzione, in un punto, ritorni un valore ed in un altro non ritorni nulla, è indice di una situazione anomala che dovrebbe essere impedita.</a:t>
            </a:r>
          </a:p>
          <a:p>
            <a:pPr marL="0" indent="0" eaLnBrk="1" hangingPunct="1">
              <a:buFont typeface="Arial" panose="020B0604020202020204" pitchFamily="34" charset="0"/>
              <a:buNone/>
              <a:defRPr/>
            </a:pPr>
            <a:endParaRPr lang="it-IT" altLang="it-IT" sz="2800" dirty="0">
              <a:solidFill>
                <a:srgbClr val="000000"/>
              </a:solidFill>
              <a:latin typeface="Times New Roman" panose="02020603050405020304" pitchFamily="18" charset="0"/>
            </a:endParaRPr>
          </a:p>
          <a:p>
            <a:pPr eaLnBrk="1" hangingPunct="1">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en-US"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it-IT" sz="2300" dirty="0">
                <a:solidFill>
                  <a:srgbClr val="000000"/>
                </a:solidFill>
                <a:latin typeface="Times New Roman" panose="02020603050405020304" pitchFamily="18" charset="0"/>
              </a:rPr>
              <a:t>  </a:t>
            </a:r>
            <a:endParaRPr lang="en-US" altLang="it-IT" sz="2300" i="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6424898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0" y="381000"/>
            <a:ext cx="91440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000" dirty="0" err="1">
                <a:solidFill>
                  <a:srgbClr val="3380E6"/>
                </a:solidFill>
                <a:latin typeface="Arial" panose="020B0604020202020204" pitchFamily="34" charset="0"/>
              </a:rPr>
              <a:t>Spazio</a:t>
            </a:r>
            <a:r>
              <a:rPr lang="en-US" altLang="it-IT" sz="3000" dirty="0">
                <a:solidFill>
                  <a:srgbClr val="3380E6"/>
                </a:solidFill>
                <a:latin typeface="Arial" panose="020B0604020202020204" pitchFamily="34" charset="0"/>
              </a:rPr>
              <a:t> </a:t>
            </a:r>
            <a:r>
              <a:rPr lang="en-US" altLang="it-IT" sz="3000" dirty="0" err="1">
                <a:solidFill>
                  <a:srgbClr val="3380E6"/>
                </a:solidFill>
                <a:latin typeface="Arial" panose="020B0604020202020204" pitchFamily="34" charset="0"/>
              </a:rPr>
              <a:t>dei</a:t>
            </a:r>
            <a:r>
              <a:rPr lang="en-US" altLang="it-IT" sz="3000" dirty="0">
                <a:solidFill>
                  <a:srgbClr val="3380E6"/>
                </a:solidFill>
                <a:latin typeface="Arial" panose="020B0604020202020204" pitchFamily="34" charset="0"/>
              </a:rPr>
              <a:t> </a:t>
            </a:r>
            <a:r>
              <a:rPr lang="en-US" altLang="it-IT" sz="3000" dirty="0" err="1">
                <a:solidFill>
                  <a:srgbClr val="3380E6"/>
                </a:solidFill>
                <a:latin typeface="Arial" panose="020B0604020202020204" pitchFamily="34" charset="0"/>
              </a:rPr>
              <a:t>nomi</a:t>
            </a:r>
            <a:r>
              <a:rPr lang="en-US" altLang="it-IT" sz="3000" dirty="0">
                <a:solidFill>
                  <a:srgbClr val="3380E6"/>
                </a:solidFill>
                <a:latin typeface="Arial" panose="020B0604020202020204" pitchFamily="34" charset="0"/>
              </a:rPr>
              <a:t> per </a:t>
            </a:r>
            <a:r>
              <a:rPr lang="en-US" altLang="it-IT" sz="3000" dirty="0" err="1">
                <a:solidFill>
                  <a:srgbClr val="3380E6"/>
                </a:solidFill>
                <a:latin typeface="Arial" panose="020B0604020202020204" pitchFamily="34" charset="0"/>
              </a:rPr>
              <a:t>funzioni</a:t>
            </a:r>
            <a:r>
              <a:rPr lang="en-US" altLang="it-IT" sz="3000" dirty="0">
                <a:solidFill>
                  <a:srgbClr val="3380E6"/>
                </a:solidFill>
                <a:latin typeface="Arial" panose="020B0604020202020204" pitchFamily="34" charset="0"/>
              </a:rPr>
              <a:t> (1/3)</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628073" y="1114714"/>
            <a:ext cx="8039100" cy="543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defRPr/>
            </a:pPr>
            <a:r>
              <a:rPr lang="it-IT" altLang="it-IT" sz="2200" dirty="0">
                <a:solidFill>
                  <a:srgbClr val="000000"/>
                </a:solidFill>
                <a:latin typeface="Times New Roman" panose="02020603050405020304" pitchFamily="18" charset="0"/>
              </a:rPr>
              <a:t>Abbiamo visto che il </a:t>
            </a:r>
            <a:r>
              <a:rPr lang="it-IT" altLang="it-IT" sz="2200" b="1" dirty="0">
                <a:solidFill>
                  <a:srgbClr val="000000"/>
                </a:solidFill>
                <a:latin typeface="Times New Roman" panose="02020603050405020304" pitchFamily="18" charset="0"/>
              </a:rPr>
              <a:t>campo di azione o scope </a:t>
            </a:r>
            <a:r>
              <a:rPr lang="it-IT" altLang="it-IT" sz="2200" dirty="0">
                <a:solidFill>
                  <a:srgbClr val="000000"/>
                </a:solidFill>
                <a:latin typeface="Times New Roman" panose="02020603050405020304" pitchFamily="18" charset="0"/>
              </a:rPr>
              <a:t>di una definizione di  funzione (e cioè la porzione di programma all’interno della quale la funzione può essere utilizzata) va dal punto in cui tale definizione è scritta al termine del file sorgente in cui si trova. </a:t>
            </a:r>
          </a:p>
          <a:p>
            <a:pPr eaLnBrk="1" hangingPunct="1">
              <a:defRPr/>
            </a:pPr>
            <a:r>
              <a:rPr lang="it-IT" altLang="it-IT" sz="2200" dirty="0">
                <a:solidFill>
                  <a:srgbClr val="000000"/>
                </a:solidFill>
                <a:latin typeface="Times New Roman" panose="02020603050405020304" pitchFamily="18" charset="0"/>
              </a:rPr>
              <a:t>Per estendere il campo di azione di una definizione di funzione basta specificare il prototipo (dichiarazione) della funzione in ogni file in cui la funzione è invocata. Il campo di azione di un prototipo si estende dal punto in cui è specificata la dichiarazione fino alla fine del file sorgente. Un prototipo di una funzione può essere specificato anche all’interno del corpo di una funzione.</a:t>
            </a:r>
          </a:p>
          <a:p>
            <a:pPr eaLnBrk="1" hangingPunct="1">
              <a:defRPr/>
            </a:pPr>
            <a:r>
              <a:rPr lang="it-IT" altLang="it-IT" sz="2200" dirty="0">
                <a:solidFill>
                  <a:srgbClr val="000000"/>
                </a:solidFill>
                <a:latin typeface="Times New Roman" panose="02020603050405020304" pitchFamily="18" charset="0"/>
              </a:rPr>
              <a:t>I prototipi di funzione indicano al compilatore che la funzione specificata è definita o in seguito nello stesso file o in un file differente. Il compilatore non tenta di risolvere i riferimenti a una tale funzione: questo compito è lasciato al </a:t>
            </a:r>
            <a:r>
              <a:rPr lang="it-IT" altLang="it-IT" sz="2200" dirty="0" err="1">
                <a:solidFill>
                  <a:srgbClr val="000000"/>
                </a:solidFill>
                <a:latin typeface="Times New Roman" panose="02020603050405020304" pitchFamily="18" charset="0"/>
              </a:rPr>
              <a:t>linker</a:t>
            </a:r>
            <a:r>
              <a:rPr lang="it-IT" altLang="it-IT" sz="2200" dirty="0">
                <a:solidFill>
                  <a:srgbClr val="000000"/>
                </a:solidFill>
                <a:latin typeface="Times New Roman" panose="02020603050405020304" pitchFamily="18" charset="0"/>
              </a:rPr>
              <a:t>. Se il </a:t>
            </a:r>
            <a:r>
              <a:rPr lang="it-IT" altLang="it-IT" sz="2200" dirty="0" err="1">
                <a:solidFill>
                  <a:srgbClr val="000000"/>
                </a:solidFill>
                <a:latin typeface="Times New Roman" panose="02020603050405020304" pitchFamily="18" charset="0"/>
              </a:rPr>
              <a:t>linker</a:t>
            </a:r>
            <a:r>
              <a:rPr lang="it-IT" altLang="it-IT" sz="2200" dirty="0">
                <a:solidFill>
                  <a:srgbClr val="000000"/>
                </a:solidFill>
                <a:latin typeface="Times New Roman" panose="02020603050405020304" pitchFamily="18" charset="0"/>
              </a:rPr>
              <a:t> non riesce a localizzare un’adeguata definizione della funzione, emette un messaggio di errore.</a:t>
            </a:r>
          </a:p>
          <a:p>
            <a:pPr eaLnBrk="1" hangingPunct="1">
              <a:defRPr/>
            </a:pPr>
            <a:endParaRPr lang="it-IT" altLang="it-IT" sz="2200" dirty="0">
              <a:solidFill>
                <a:srgbClr val="000000"/>
              </a:solidFill>
              <a:latin typeface="Times New Roman" panose="02020603050405020304" pitchFamily="18" charset="0"/>
            </a:endParaRPr>
          </a:p>
          <a:p>
            <a:pPr eaLnBrk="1" hangingPunct="1">
              <a:defRPr/>
            </a:pPr>
            <a:endParaRPr lang="it-IT" altLang="it-IT" sz="2200" dirty="0">
              <a:solidFill>
                <a:srgbClr val="000000"/>
              </a:solidFill>
              <a:latin typeface="Times New Roman" panose="02020603050405020304" pitchFamily="18" charset="0"/>
            </a:endParaRPr>
          </a:p>
          <a:p>
            <a:pPr marL="0" indent="0" eaLnBrk="1" hangingPunct="1">
              <a:buNone/>
              <a:defRPr/>
            </a:pPr>
            <a:endParaRPr lang="it-IT" altLang="it-IT" sz="24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800" dirty="0">
              <a:solidFill>
                <a:srgbClr val="000000"/>
              </a:solidFill>
              <a:latin typeface="Times New Roman" panose="02020603050405020304" pitchFamily="18" charset="0"/>
            </a:endParaRPr>
          </a:p>
          <a:p>
            <a:pPr eaLnBrk="1" hangingPunct="1">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en-US"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it-IT" sz="2300" dirty="0">
                <a:solidFill>
                  <a:srgbClr val="000000"/>
                </a:solidFill>
                <a:latin typeface="Times New Roman" panose="02020603050405020304" pitchFamily="18" charset="0"/>
              </a:rPr>
              <a:t>  </a:t>
            </a:r>
            <a:endParaRPr lang="en-US" altLang="it-IT" sz="2300" i="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1578781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0" y="381000"/>
            <a:ext cx="91440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000" dirty="0" err="1">
                <a:solidFill>
                  <a:srgbClr val="3380E6"/>
                </a:solidFill>
                <a:latin typeface="Arial" panose="020B0604020202020204" pitchFamily="34" charset="0"/>
              </a:rPr>
              <a:t>Spazio</a:t>
            </a:r>
            <a:r>
              <a:rPr lang="en-US" altLang="it-IT" sz="3000" dirty="0">
                <a:solidFill>
                  <a:srgbClr val="3380E6"/>
                </a:solidFill>
                <a:latin typeface="Arial" panose="020B0604020202020204" pitchFamily="34" charset="0"/>
              </a:rPr>
              <a:t> </a:t>
            </a:r>
            <a:r>
              <a:rPr lang="en-US" altLang="it-IT" sz="3000" dirty="0" err="1">
                <a:solidFill>
                  <a:srgbClr val="3380E6"/>
                </a:solidFill>
                <a:latin typeface="Arial" panose="020B0604020202020204" pitchFamily="34" charset="0"/>
              </a:rPr>
              <a:t>dei</a:t>
            </a:r>
            <a:r>
              <a:rPr lang="en-US" altLang="it-IT" sz="3000" dirty="0">
                <a:solidFill>
                  <a:srgbClr val="3380E6"/>
                </a:solidFill>
                <a:latin typeface="Arial" panose="020B0604020202020204" pitchFamily="34" charset="0"/>
              </a:rPr>
              <a:t> </a:t>
            </a:r>
            <a:r>
              <a:rPr lang="en-US" altLang="it-IT" sz="3000" dirty="0" err="1">
                <a:solidFill>
                  <a:srgbClr val="3380E6"/>
                </a:solidFill>
                <a:latin typeface="Arial" panose="020B0604020202020204" pitchFamily="34" charset="0"/>
              </a:rPr>
              <a:t>nomi</a:t>
            </a:r>
            <a:r>
              <a:rPr lang="en-US" altLang="it-IT" sz="3000" dirty="0">
                <a:solidFill>
                  <a:srgbClr val="3380E6"/>
                </a:solidFill>
                <a:latin typeface="Arial" panose="020B0604020202020204" pitchFamily="34" charset="0"/>
              </a:rPr>
              <a:t> per </a:t>
            </a:r>
            <a:r>
              <a:rPr lang="en-US" altLang="it-IT" sz="3000" dirty="0" err="1">
                <a:solidFill>
                  <a:srgbClr val="3380E6"/>
                </a:solidFill>
                <a:latin typeface="Arial" panose="020B0604020202020204" pitchFamily="34" charset="0"/>
              </a:rPr>
              <a:t>funzioni</a:t>
            </a:r>
            <a:r>
              <a:rPr lang="en-US" altLang="it-IT" sz="3000" dirty="0">
                <a:solidFill>
                  <a:srgbClr val="3380E6"/>
                </a:solidFill>
                <a:latin typeface="Arial" panose="020B0604020202020204" pitchFamily="34" charset="0"/>
              </a:rPr>
              <a:t> (2/3)</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628073" y="1114714"/>
            <a:ext cx="8039100" cy="543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defRPr/>
            </a:pPr>
            <a:r>
              <a:rPr lang="it-IT" altLang="it-IT" sz="2200" dirty="0">
                <a:solidFill>
                  <a:srgbClr val="000000"/>
                </a:solidFill>
                <a:latin typeface="Times New Roman" panose="02020603050405020304" pitchFamily="18" charset="0"/>
              </a:rPr>
              <a:t>Le funzioni per </a:t>
            </a:r>
            <a:r>
              <a:rPr lang="it-IT" altLang="it-IT" sz="2200" b="1" dirty="0">
                <a:solidFill>
                  <a:srgbClr val="000000"/>
                </a:solidFill>
                <a:latin typeface="Times New Roman" panose="02020603050405020304" pitchFamily="18" charset="0"/>
              </a:rPr>
              <a:t>default</a:t>
            </a:r>
            <a:r>
              <a:rPr lang="it-IT" altLang="it-IT" sz="2200" dirty="0">
                <a:solidFill>
                  <a:srgbClr val="000000"/>
                </a:solidFill>
                <a:latin typeface="Times New Roman" panose="02020603050405020304" pitchFamily="18" charset="0"/>
              </a:rPr>
              <a:t> hanno un </a:t>
            </a:r>
            <a:r>
              <a:rPr lang="it-IT" altLang="it-IT" sz="2200" b="1" dirty="0">
                <a:solidFill>
                  <a:srgbClr val="000000"/>
                </a:solidFill>
                <a:latin typeface="Times New Roman" panose="02020603050405020304" pitchFamily="18" charset="0"/>
              </a:rPr>
              <a:t>collegamento esterno</a:t>
            </a:r>
            <a:r>
              <a:rPr lang="it-IT" altLang="it-IT" sz="2200" dirty="0">
                <a:solidFill>
                  <a:srgbClr val="000000"/>
                </a:solidFill>
                <a:latin typeface="Times New Roman" panose="02020603050405020304" pitchFamily="18" charset="0"/>
              </a:rPr>
              <a:t>: è possibile accedervi in altri file che contengano i corrispondenti prototipi di funzione. </a:t>
            </a:r>
          </a:p>
          <a:p>
            <a:pPr eaLnBrk="1" hangingPunct="1">
              <a:defRPr/>
            </a:pPr>
            <a:r>
              <a:rPr lang="it-IT" altLang="it-IT" sz="2200" dirty="0">
                <a:solidFill>
                  <a:srgbClr val="000000"/>
                </a:solidFill>
                <a:latin typeface="Times New Roman" panose="02020603050405020304" pitchFamily="18" charset="0"/>
              </a:rPr>
              <a:t>Per cambiare il comportamento di default (collegamento esterno), si utilizza lo </a:t>
            </a:r>
            <a:r>
              <a:rPr lang="it-IT" altLang="it-IT" sz="2200" i="1" dirty="0" err="1">
                <a:solidFill>
                  <a:srgbClr val="000000"/>
                </a:solidFill>
                <a:latin typeface="Times New Roman" panose="02020603050405020304" pitchFamily="18" charset="0"/>
              </a:rPr>
              <a:t>specificatore</a:t>
            </a:r>
            <a:r>
              <a:rPr lang="it-IT" altLang="it-IT" sz="2200" i="1" dirty="0">
                <a:solidFill>
                  <a:srgbClr val="000000"/>
                </a:solidFill>
                <a:latin typeface="Times New Roman" panose="02020603050405020304" pitchFamily="18" charset="0"/>
              </a:rPr>
              <a:t> della classe di memoria</a:t>
            </a:r>
            <a:r>
              <a:rPr lang="it-IT" altLang="it-IT" sz="2200" dirty="0">
                <a:solidFill>
                  <a:srgbClr val="000000"/>
                </a:solidFill>
                <a:latin typeface="Times New Roman" panose="02020603050405020304" pitchFamily="18" charset="0"/>
              </a:rPr>
              <a:t> </a:t>
            </a:r>
            <a:r>
              <a:rPr lang="it-IT" altLang="it-IT" sz="2200" b="1" dirty="0" err="1">
                <a:solidFill>
                  <a:srgbClr val="000000"/>
                </a:solidFill>
                <a:latin typeface="Times New Roman" panose="02020603050405020304" pitchFamily="18" charset="0"/>
              </a:rPr>
              <a:t>static</a:t>
            </a:r>
            <a:r>
              <a:rPr lang="it-IT" altLang="it-IT" sz="2200" dirty="0">
                <a:solidFill>
                  <a:srgbClr val="000000"/>
                </a:solidFill>
                <a:latin typeface="Times New Roman" panose="02020603050405020304" pitchFamily="18" charset="0"/>
              </a:rPr>
              <a:t>, premettendo la parola chiave </a:t>
            </a:r>
            <a:r>
              <a:rPr lang="it-IT" altLang="it-IT" sz="2200" b="1" dirty="0" err="1">
                <a:solidFill>
                  <a:srgbClr val="000000"/>
                </a:solidFill>
                <a:latin typeface="Times New Roman" panose="02020603050405020304" pitchFamily="18" charset="0"/>
              </a:rPr>
              <a:t>static</a:t>
            </a:r>
            <a:r>
              <a:rPr lang="it-IT" altLang="it-IT" sz="2200" dirty="0">
                <a:solidFill>
                  <a:srgbClr val="000000"/>
                </a:solidFill>
                <a:latin typeface="Times New Roman" panose="02020603050405020304" pitchFamily="18" charset="0"/>
              </a:rPr>
              <a:t> nell’intestazione della definizione di funzione (</a:t>
            </a:r>
            <a:r>
              <a:rPr lang="it-IT" altLang="it-IT" sz="2200" b="1" dirty="0">
                <a:solidFill>
                  <a:srgbClr val="000000"/>
                </a:solidFill>
                <a:latin typeface="Times New Roman" panose="02020603050405020304" pitchFamily="18" charset="0"/>
              </a:rPr>
              <a:t>collegamento interno</a:t>
            </a:r>
            <a:r>
              <a:rPr lang="it-IT" altLang="it-IT" sz="2200" dirty="0">
                <a:solidFill>
                  <a:srgbClr val="000000"/>
                </a:solidFill>
                <a:latin typeface="Times New Roman" panose="02020603050405020304" pitchFamily="18" charset="0"/>
              </a:rPr>
              <a:t>). Ciò impedisce che la funzione possa essere utilizzata da una funzione che non è definita nello stesso file.</a:t>
            </a:r>
          </a:p>
          <a:p>
            <a:pPr eaLnBrk="1" hangingPunct="1">
              <a:defRPr/>
            </a:pPr>
            <a:r>
              <a:rPr lang="it-IT" altLang="it-IT" sz="2200" dirty="0">
                <a:solidFill>
                  <a:srgbClr val="000000"/>
                </a:solidFill>
                <a:latin typeface="Times New Roman" panose="02020603050405020304" pitchFamily="18" charset="0"/>
              </a:rPr>
              <a:t>Lo </a:t>
            </a:r>
            <a:r>
              <a:rPr lang="it-IT" altLang="it-IT" sz="2200" dirty="0" err="1">
                <a:solidFill>
                  <a:srgbClr val="000000"/>
                </a:solidFill>
                <a:latin typeface="Times New Roman" panose="02020603050405020304" pitchFamily="18" charset="0"/>
              </a:rPr>
              <a:t>specificatore</a:t>
            </a:r>
            <a:r>
              <a:rPr lang="it-IT" altLang="it-IT" sz="2200" dirty="0">
                <a:solidFill>
                  <a:srgbClr val="000000"/>
                </a:solidFill>
                <a:latin typeface="Times New Roman" panose="02020603050405020304" pitchFamily="18" charset="0"/>
              </a:rPr>
              <a:t> di classe di memoria </a:t>
            </a:r>
            <a:r>
              <a:rPr lang="it-IT" altLang="it-IT" sz="2200" b="1" dirty="0" err="1">
                <a:solidFill>
                  <a:srgbClr val="000000"/>
                </a:solidFill>
                <a:latin typeface="Times New Roman" panose="02020603050405020304" pitchFamily="18" charset="0"/>
              </a:rPr>
              <a:t>static</a:t>
            </a:r>
            <a:r>
              <a:rPr lang="it-IT" altLang="it-IT" sz="2200" dirty="0">
                <a:solidFill>
                  <a:srgbClr val="000000"/>
                </a:solidFill>
                <a:latin typeface="Times New Roman" panose="02020603050405020304" pitchFamily="18" charset="0"/>
              </a:rPr>
              <a:t> consente di tenere nascoste all’interno di un file sorgente funzioni (o anche variabili globali) utilizzate per calcoli intermedi da parte di altre funzioni definite all’interno dello stesso file.    </a:t>
            </a:r>
          </a:p>
          <a:p>
            <a:pPr marL="0" indent="0" eaLnBrk="1" hangingPunct="1">
              <a:buNone/>
              <a:defRPr/>
            </a:pPr>
            <a:r>
              <a:rPr lang="it-IT" altLang="it-IT" sz="2200" dirty="0">
                <a:solidFill>
                  <a:srgbClr val="000000"/>
                </a:solidFill>
                <a:latin typeface="Times New Roman" panose="02020603050405020304" pitchFamily="18" charset="0"/>
              </a:rPr>
              <a:t>   </a:t>
            </a:r>
            <a:r>
              <a:rPr lang="it-IT" altLang="it-IT" sz="2200" b="1" dirty="0">
                <a:solidFill>
                  <a:srgbClr val="000000"/>
                </a:solidFill>
                <a:latin typeface="Times New Roman" panose="02020603050405020304" pitchFamily="18" charset="0"/>
              </a:rPr>
              <a:t>Esempio:</a:t>
            </a:r>
          </a:p>
          <a:p>
            <a:pPr marL="0" indent="0" eaLnBrk="1" hangingPunct="1">
              <a:buNone/>
              <a:defRPr/>
            </a:pPr>
            <a:r>
              <a:rPr lang="it-IT" altLang="it-IT" sz="2200" b="1" dirty="0">
                <a:solidFill>
                  <a:srgbClr val="000000"/>
                </a:solidFill>
                <a:latin typeface="Times New Roman" panose="02020603050405020304" pitchFamily="18" charset="0"/>
              </a:rPr>
              <a:t>       </a:t>
            </a:r>
          </a:p>
          <a:p>
            <a:pPr marL="0" indent="0" eaLnBrk="1" hangingPunct="1">
              <a:buNone/>
              <a:defRPr/>
            </a:pPr>
            <a:r>
              <a:rPr lang="it-IT" altLang="it-IT" sz="2200" dirty="0">
                <a:solidFill>
                  <a:srgbClr val="000000"/>
                </a:solidFill>
                <a:latin typeface="Times New Roman" panose="02020603050405020304" pitchFamily="18" charset="0"/>
              </a:rPr>
              <a:t>  </a:t>
            </a:r>
          </a:p>
          <a:p>
            <a:pPr eaLnBrk="1" hangingPunct="1">
              <a:defRPr/>
            </a:pPr>
            <a:endParaRPr lang="it-IT" altLang="it-IT" sz="2200" dirty="0">
              <a:solidFill>
                <a:srgbClr val="000000"/>
              </a:solidFill>
              <a:latin typeface="Times New Roman" panose="02020603050405020304" pitchFamily="18" charset="0"/>
            </a:endParaRPr>
          </a:p>
          <a:p>
            <a:pPr eaLnBrk="1" hangingPunct="1">
              <a:defRPr/>
            </a:pPr>
            <a:endParaRPr lang="it-IT" altLang="it-IT" sz="2200" dirty="0">
              <a:solidFill>
                <a:srgbClr val="000000"/>
              </a:solidFill>
              <a:latin typeface="Times New Roman" panose="02020603050405020304" pitchFamily="18" charset="0"/>
            </a:endParaRPr>
          </a:p>
          <a:p>
            <a:pPr marL="0" indent="0" eaLnBrk="1" hangingPunct="1">
              <a:buNone/>
              <a:defRPr/>
            </a:pPr>
            <a:endParaRPr lang="it-IT" altLang="it-IT" sz="24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800" dirty="0">
              <a:solidFill>
                <a:srgbClr val="000000"/>
              </a:solidFill>
              <a:latin typeface="Times New Roman" panose="02020603050405020304" pitchFamily="18" charset="0"/>
            </a:endParaRPr>
          </a:p>
          <a:p>
            <a:pPr eaLnBrk="1" hangingPunct="1">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en-US"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it-IT" sz="2300" dirty="0">
                <a:solidFill>
                  <a:srgbClr val="000000"/>
                </a:solidFill>
                <a:latin typeface="Times New Roman" panose="02020603050405020304" pitchFamily="18" charset="0"/>
              </a:rPr>
              <a:t>  </a:t>
            </a:r>
            <a:endParaRPr lang="en-US" altLang="it-IT" sz="2300" i="1" dirty="0">
              <a:solidFill>
                <a:srgbClr val="000000"/>
              </a:solidFill>
              <a:latin typeface="Times New Roman" panose="02020603050405020304" pitchFamily="18" charset="0"/>
            </a:endParaRPr>
          </a:p>
        </p:txBody>
      </p:sp>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5105400"/>
            <a:ext cx="3535986" cy="1341236"/>
          </a:xfrm>
          <a:prstGeom prst="rect">
            <a:avLst/>
          </a:prstGeom>
        </p:spPr>
      </p:pic>
    </p:spTree>
    <p:extLst>
      <p:ext uri="{BB962C8B-B14F-4D97-AF65-F5344CB8AC3E}">
        <p14:creationId xmlns:p14="http://schemas.microsoft.com/office/powerpoint/2010/main" val="10412741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0" y="381000"/>
            <a:ext cx="91440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000" dirty="0" err="1">
                <a:solidFill>
                  <a:srgbClr val="3380E6"/>
                </a:solidFill>
                <a:latin typeface="Arial" panose="020B0604020202020204" pitchFamily="34" charset="0"/>
              </a:rPr>
              <a:t>Spazio</a:t>
            </a:r>
            <a:r>
              <a:rPr lang="en-US" altLang="it-IT" sz="3000" dirty="0">
                <a:solidFill>
                  <a:srgbClr val="3380E6"/>
                </a:solidFill>
                <a:latin typeface="Arial" panose="020B0604020202020204" pitchFamily="34" charset="0"/>
              </a:rPr>
              <a:t> </a:t>
            </a:r>
            <a:r>
              <a:rPr lang="en-US" altLang="it-IT" sz="3000" dirty="0" err="1">
                <a:solidFill>
                  <a:srgbClr val="3380E6"/>
                </a:solidFill>
                <a:latin typeface="Arial" panose="020B0604020202020204" pitchFamily="34" charset="0"/>
              </a:rPr>
              <a:t>dei</a:t>
            </a:r>
            <a:r>
              <a:rPr lang="en-US" altLang="it-IT" sz="3000" dirty="0">
                <a:solidFill>
                  <a:srgbClr val="3380E6"/>
                </a:solidFill>
                <a:latin typeface="Arial" panose="020B0604020202020204" pitchFamily="34" charset="0"/>
              </a:rPr>
              <a:t> </a:t>
            </a:r>
            <a:r>
              <a:rPr lang="en-US" altLang="it-IT" sz="3000" dirty="0" err="1">
                <a:solidFill>
                  <a:srgbClr val="3380E6"/>
                </a:solidFill>
                <a:latin typeface="Arial" panose="020B0604020202020204" pitchFamily="34" charset="0"/>
              </a:rPr>
              <a:t>nomi</a:t>
            </a:r>
            <a:r>
              <a:rPr lang="en-US" altLang="it-IT" sz="3000" dirty="0">
                <a:solidFill>
                  <a:srgbClr val="3380E6"/>
                </a:solidFill>
                <a:latin typeface="Arial" panose="020B0604020202020204" pitchFamily="34" charset="0"/>
              </a:rPr>
              <a:t> per </a:t>
            </a:r>
            <a:r>
              <a:rPr lang="en-US" altLang="it-IT" sz="3000" dirty="0" err="1">
                <a:solidFill>
                  <a:srgbClr val="3380E6"/>
                </a:solidFill>
                <a:latin typeface="Arial" panose="020B0604020202020204" pitchFamily="34" charset="0"/>
              </a:rPr>
              <a:t>funzioni</a:t>
            </a:r>
            <a:r>
              <a:rPr lang="en-US" altLang="it-IT" sz="3000" dirty="0">
                <a:solidFill>
                  <a:srgbClr val="3380E6"/>
                </a:solidFill>
                <a:latin typeface="Arial" panose="020B0604020202020204" pitchFamily="34" charset="0"/>
              </a:rPr>
              <a:t> (3/3)</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628073" y="1114714"/>
            <a:ext cx="8039100" cy="543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defRPr/>
            </a:pPr>
            <a:r>
              <a:rPr lang="it-IT" altLang="it-IT" sz="2200" dirty="0">
                <a:solidFill>
                  <a:srgbClr val="000000"/>
                </a:solidFill>
                <a:latin typeface="Times New Roman" panose="02020603050405020304" pitchFamily="18" charset="0"/>
              </a:rPr>
              <a:t> Dalle regole sul campo d’azione, non è possibile definire nello stesso file due funzioni con lo stesso nome (identificatore).</a:t>
            </a:r>
          </a:p>
          <a:p>
            <a:pPr eaLnBrk="1" hangingPunct="1">
              <a:defRPr/>
            </a:pPr>
            <a:r>
              <a:rPr lang="it-IT" altLang="it-IT" sz="2200" dirty="0">
                <a:solidFill>
                  <a:srgbClr val="000000"/>
                </a:solidFill>
                <a:latin typeface="Times New Roman" panose="02020603050405020304" pitchFamily="18" charset="0"/>
              </a:rPr>
              <a:t>Inoltre, il C non consente due definizioni di funzioni con collegamento esterno (senza la parola chiave </a:t>
            </a:r>
            <a:r>
              <a:rPr lang="it-IT" altLang="it-IT" sz="2200" b="1" dirty="0" err="1">
                <a:solidFill>
                  <a:srgbClr val="000000"/>
                </a:solidFill>
                <a:latin typeface="Times New Roman" panose="02020603050405020304" pitchFamily="18" charset="0"/>
              </a:rPr>
              <a:t>static</a:t>
            </a:r>
            <a:r>
              <a:rPr lang="it-IT" altLang="it-IT" sz="2200" dirty="0">
                <a:solidFill>
                  <a:srgbClr val="000000"/>
                </a:solidFill>
                <a:latin typeface="Times New Roman" panose="02020603050405020304" pitchFamily="18" charset="0"/>
              </a:rPr>
              <a:t>) aventi lo stesso identificatore (nome della funzione), anche se le due funzioni sono definite in </a:t>
            </a:r>
            <a:r>
              <a:rPr lang="it-IT" altLang="it-IT" sz="2200" dirty="0" err="1">
                <a:solidFill>
                  <a:srgbClr val="000000"/>
                </a:solidFill>
                <a:latin typeface="Times New Roman" panose="02020603050405020304" pitchFamily="18" charset="0"/>
              </a:rPr>
              <a:t>files</a:t>
            </a:r>
            <a:r>
              <a:rPr lang="it-IT" altLang="it-IT" sz="2200" dirty="0">
                <a:solidFill>
                  <a:srgbClr val="000000"/>
                </a:solidFill>
                <a:latin typeface="Times New Roman" panose="02020603050405020304" pitchFamily="18" charset="0"/>
              </a:rPr>
              <a:t> sorgenti diversi.</a:t>
            </a:r>
          </a:p>
          <a:p>
            <a:pPr eaLnBrk="1" hangingPunct="1">
              <a:defRPr/>
            </a:pPr>
            <a:r>
              <a:rPr lang="it-IT" altLang="it-IT" sz="2200" dirty="0">
                <a:solidFill>
                  <a:srgbClr val="000000"/>
                </a:solidFill>
                <a:latin typeface="Times New Roman" panose="02020603050405020304" pitchFamily="18" charset="0"/>
              </a:rPr>
              <a:t>Per avere multiple definizioni di funzioni con lo stesso nome, tali definizioni devono risiedere in file sorgenti distinti e tutte ad eccezione di una devono essere definite con lo </a:t>
            </a:r>
            <a:r>
              <a:rPr lang="it-IT" altLang="it-IT" sz="2200" dirty="0" err="1">
                <a:solidFill>
                  <a:srgbClr val="000000"/>
                </a:solidFill>
                <a:latin typeface="Times New Roman" panose="02020603050405020304" pitchFamily="18" charset="0"/>
              </a:rPr>
              <a:t>specificatore</a:t>
            </a:r>
            <a:r>
              <a:rPr lang="it-IT" altLang="it-IT" sz="2200" dirty="0">
                <a:solidFill>
                  <a:srgbClr val="000000"/>
                </a:solidFill>
                <a:latin typeface="Times New Roman" panose="02020603050405020304" pitchFamily="18" charset="0"/>
              </a:rPr>
              <a:t> di classe di memoria </a:t>
            </a:r>
            <a:r>
              <a:rPr lang="it-IT" altLang="it-IT" sz="2200" b="1" dirty="0" err="1">
                <a:solidFill>
                  <a:srgbClr val="000000"/>
                </a:solidFill>
                <a:latin typeface="Times New Roman" panose="02020603050405020304" pitchFamily="18" charset="0"/>
              </a:rPr>
              <a:t>static</a:t>
            </a:r>
            <a:r>
              <a:rPr lang="it-IT" altLang="it-IT" sz="2200" dirty="0">
                <a:solidFill>
                  <a:srgbClr val="000000"/>
                </a:solidFill>
                <a:latin typeface="Times New Roman" panose="02020603050405020304" pitchFamily="18" charset="0"/>
              </a:rPr>
              <a:t>. </a:t>
            </a:r>
          </a:p>
          <a:p>
            <a:pPr eaLnBrk="1" hangingPunct="1">
              <a:defRPr/>
            </a:pPr>
            <a:endParaRPr lang="it-IT" altLang="it-IT" sz="2200" dirty="0">
              <a:solidFill>
                <a:srgbClr val="000000"/>
              </a:solidFill>
              <a:latin typeface="Times New Roman" panose="02020603050405020304" pitchFamily="18" charset="0"/>
            </a:endParaRPr>
          </a:p>
          <a:p>
            <a:pPr eaLnBrk="1" hangingPunct="1">
              <a:defRPr/>
            </a:pPr>
            <a:endParaRPr lang="it-IT" altLang="it-IT" sz="2200" dirty="0">
              <a:solidFill>
                <a:srgbClr val="000000"/>
              </a:solidFill>
              <a:latin typeface="Times New Roman" panose="02020603050405020304" pitchFamily="18" charset="0"/>
            </a:endParaRPr>
          </a:p>
          <a:p>
            <a:pPr marL="0" indent="0" eaLnBrk="1" hangingPunct="1">
              <a:buNone/>
              <a:defRPr/>
            </a:pPr>
            <a:endParaRPr lang="it-IT" altLang="it-IT" sz="24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800" dirty="0">
              <a:solidFill>
                <a:srgbClr val="000000"/>
              </a:solidFill>
              <a:latin typeface="Times New Roman" panose="02020603050405020304" pitchFamily="18" charset="0"/>
            </a:endParaRPr>
          </a:p>
          <a:p>
            <a:pPr eaLnBrk="1" hangingPunct="1">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en-US"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it-IT" sz="2300" dirty="0">
                <a:solidFill>
                  <a:srgbClr val="000000"/>
                </a:solidFill>
                <a:latin typeface="Times New Roman" panose="02020603050405020304" pitchFamily="18" charset="0"/>
              </a:rPr>
              <a:t>  </a:t>
            </a:r>
            <a:endParaRPr lang="en-US" altLang="it-IT" sz="2300" i="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7080508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txBox="1">
            <a:spLocks/>
          </p:cNvSpPr>
          <p:nvPr/>
        </p:nvSpPr>
        <p:spPr bwMode="auto">
          <a:xfrm>
            <a:off x="628650" y="365125"/>
            <a:ext cx="813435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Variabili</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globali</a:t>
            </a:r>
            <a:r>
              <a:rPr lang="en-US" altLang="it-IT" sz="3300" dirty="0">
                <a:solidFill>
                  <a:srgbClr val="3380E6"/>
                </a:solidFill>
                <a:latin typeface="Arial" panose="020B0604020202020204" pitchFamily="34" charset="0"/>
              </a:rPr>
              <a:t> (1/2)</a:t>
            </a:r>
          </a:p>
        </p:txBody>
      </p:sp>
      <p:sp>
        <p:nvSpPr>
          <p:cNvPr id="4" name="Text Placeholder 2"/>
          <p:cNvSpPr txBox="1">
            <a:spLocks/>
          </p:cNvSpPr>
          <p:nvPr/>
        </p:nvSpPr>
        <p:spPr bwMode="auto">
          <a:xfrm>
            <a:off x="628650" y="914400"/>
            <a:ext cx="813435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endParaRPr lang="it-IT" altLang="it-IT" sz="2200" dirty="0">
              <a:solidFill>
                <a:srgbClr val="000000"/>
              </a:solidFill>
              <a:latin typeface="Times New Roman" panose="02020603050405020304" pitchFamily="18" charset="0"/>
            </a:endParaRPr>
          </a:p>
          <a:p>
            <a:pPr eaLnBrk="1" hangingPunct="1">
              <a:defRPr/>
            </a:pPr>
            <a:r>
              <a:rPr lang="it-IT" altLang="it-IT" sz="2200" dirty="0">
                <a:solidFill>
                  <a:srgbClr val="000000"/>
                </a:solidFill>
                <a:latin typeface="Times New Roman" panose="02020603050405020304" pitchFamily="18" charset="0"/>
              </a:rPr>
              <a:t>Le variabili globali, dette anche </a:t>
            </a:r>
            <a:r>
              <a:rPr lang="it-IT" altLang="it-IT" sz="2200" b="1" dirty="0">
                <a:solidFill>
                  <a:srgbClr val="000000"/>
                </a:solidFill>
                <a:latin typeface="Times New Roman" panose="02020603050405020304" pitchFamily="18" charset="0"/>
              </a:rPr>
              <a:t>variabili esterne</a:t>
            </a:r>
            <a:r>
              <a:rPr lang="it-IT" altLang="it-IT" sz="2200" dirty="0">
                <a:solidFill>
                  <a:srgbClr val="000000"/>
                </a:solidFill>
                <a:latin typeface="Times New Roman" panose="02020603050405020304" pitchFamily="18" charset="0"/>
              </a:rPr>
              <a:t>, sono dichiarate all’esterno delle definizioni di funzione.   </a:t>
            </a:r>
          </a:p>
          <a:p>
            <a:pPr eaLnBrk="1" hangingPunct="1">
              <a:defRPr/>
            </a:pPr>
            <a:r>
              <a:rPr lang="it-IT" altLang="it-IT" sz="2200" dirty="0">
                <a:solidFill>
                  <a:srgbClr val="000000"/>
                </a:solidFill>
                <a:latin typeface="Times New Roman" panose="02020603050405020304" pitchFamily="18" charset="0"/>
              </a:rPr>
              <a:t>Le funzioni e le variabili globali hanno un </a:t>
            </a:r>
            <a:r>
              <a:rPr lang="it-IT" altLang="it-IT" sz="2200" b="1" dirty="0">
                <a:solidFill>
                  <a:srgbClr val="000000"/>
                </a:solidFill>
                <a:latin typeface="Times New Roman" panose="02020603050405020304" pitchFamily="18" charset="0"/>
              </a:rPr>
              <a:t>campo di memoria statico</a:t>
            </a:r>
            <a:r>
              <a:rPr lang="it-IT" altLang="it-IT" sz="2200" dirty="0">
                <a:solidFill>
                  <a:srgbClr val="000000"/>
                </a:solidFill>
                <a:latin typeface="Times New Roman" panose="02020603050405020304" pitchFamily="18" charset="0"/>
              </a:rPr>
              <a:t>. Ciò significa che un’area della memoria principale è allocata per memorizzare una variabile globale (</a:t>
            </a:r>
            <a:r>
              <a:rPr lang="it-IT" altLang="it-IT" sz="2200" dirty="0" err="1">
                <a:solidFill>
                  <a:srgbClr val="000000"/>
                </a:solidFill>
                <a:latin typeface="Times New Roman" panose="02020603050405020304" pitchFamily="18" charset="0"/>
              </a:rPr>
              <a:t>risp</a:t>
            </a:r>
            <a:r>
              <a:rPr lang="it-IT" altLang="it-IT" sz="2200" dirty="0">
                <a:solidFill>
                  <a:srgbClr val="000000"/>
                </a:solidFill>
                <a:latin typeface="Times New Roman" panose="02020603050405020304" pitchFamily="18" charset="0"/>
              </a:rPr>
              <a:t>., una funzione) all’inizio dell’esecuzione del programma, e tale area di memoria rimane associata alla variabile (</a:t>
            </a:r>
            <a:r>
              <a:rPr lang="it-IT" altLang="it-IT" sz="2200" dirty="0" err="1">
                <a:solidFill>
                  <a:srgbClr val="000000"/>
                </a:solidFill>
                <a:latin typeface="Times New Roman" panose="02020603050405020304" pitchFamily="18" charset="0"/>
              </a:rPr>
              <a:t>risp</a:t>
            </a:r>
            <a:r>
              <a:rPr lang="it-IT" altLang="it-IT" sz="2200" dirty="0">
                <a:solidFill>
                  <a:srgbClr val="000000"/>
                </a:solidFill>
                <a:latin typeface="Times New Roman" panose="02020603050405020304" pitchFamily="18" charset="0"/>
              </a:rPr>
              <a:t>., funzione) per l’intera esecuzione del programma.  </a:t>
            </a:r>
          </a:p>
          <a:p>
            <a:pPr eaLnBrk="1" hangingPunct="1">
              <a:defRPr/>
            </a:pPr>
            <a:r>
              <a:rPr lang="it-IT" altLang="it-IT" sz="2200" dirty="0">
                <a:solidFill>
                  <a:srgbClr val="000000"/>
                </a:solidFill>
                <a:latin typeface="Times New Roman" panose="02020603050405020304" pitchFamily="18" charset="0"/>
              </a:rPr>
              <a:t>Lo spazio di memoria di una variabile viene allocato ed inizializzato per default a zero, a meno che sia diversamente inizializzato dal programmatore.   </a:t>
            </a:r>
          </a:p>
          <a:p>
            <a:pPr eaLnBrk="1" hangingPunct="1">
              <a:defRPr/>
            </a:pPr>
            <a:endParaRPr lang="it-IT" altLang="it-IT" sz="2200" dirty="0">
              <a:solidFill>
                <a:srgbClr val="000000"/>
              </a:solidFill>
              <a:latin typeface="Times New Roman" panose="02020603050405020304" pitchFamily="18" charset="0"/>
            </a:endParaRPr>
          </a:p>
          <a:p>
            <a:pPr marL="0" indent="0" eaLnBrk="1" hangingPunct="1">
              <a:buNone/>
              <a:defRPr/>
            </a:pPr>
            <a:endParaRPr lang="it-IT" altLang="it-IT" sz="2200" dirty="0">
              <a:solidFill>
                <a:srgbClr val="000000"/>
              </a:solidFill>
              <a:latin typeface="Times New Roman" panose="02020603050405020304" pitchFamily="18" charset="0"/>
            </a:endParaRPr>
          </a:p>
          <a:p>
            <a:pPr marL="0" indent="0" eaLnBrk="1" hangingPunct="1">
              <a:buNone/>
              <a:defRPr/>
            </a:pPr>
            <a:endParaRPr lang="it-IT" altLang="it-IT" sz="20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195672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457200" y="357188"/>
            <a:ext cx="84582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Struttura</a:t>
            </a:r>
            <a:r>
              <a:rPr lang="en-US" altLang="it-IT" sz="3300" dirty="0">
                <a:solidFill>
                  <a:srgbClr val="3380E6"/>
                </a:solidFill>
                <a:latin typeface="Arial" panose="020B0604020202020204" pitchFamily="34" charset="0"/>
              </a:rPr>
              <a:t> di un </a:t>
            </a:r>
            <a:r>
              <a:rPr lang="en-US" altLang="it-IT" sz="3300" dirty="0" err="1">
                <a:solidFill>
                  <a:srgbClr val="3380E6"/>
                </a:solidFill>
                <a:latin typeface="Arial" panose="020B0604020202020204" pitchFamily="34" charset="0"/>
              </a:rPr>
              <a:t>programma</a:t>
            </a:r>
            <a:r>
              <a:rPr lang="en-US" altLang="it-IT" sz="3300" dirty="0">
                <a:solidFill>
                  <a:srgbClr val="3380E6"/>
                </a:solidFill>
                <a:latin typeface="Arial" panose="020B0604020202020204" pitchFamily="34" charset="0"/>
              </a:rPr>
              <a:t> in C</a:t>
            </a:r>
          </a:p>
        </p:txBody>
      </p:sp>
      <p:sp>
        <p:nvSpPr>
          <p:cNvPr id="14339"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306355" y="1098550"/>
            <a:ext cx="8610600" cy="4307995"/>
          </a:xfrm>
          <a:prstGeom prst="rect">
            <a:avLst/>
          </a:prstGeom>
          <a:noFill/>
          <a:ln>
            <a:noFill/>
          </a:ln>
        </p:spPr>
        <p:txBody>
          <a:bodyPr wrap="square" lIns="90000" tIns="45000" rIns="90000" bIns="45000" compatLnSpc="0">
            <a:spAutoFit/>
          </a:bodyPr>
          <a:lstStyle/>
          <a:p>
            <a:pPr>
              <a:spcBef>
                <a:spcPts val="0"/>
              </a:spcBef>
              <a:spcAft>
                <a:spcPts val="0"/>
              </a:spcAft>
              <a:defRPr/>
            </a:pPr>
            <a:r>
              <a:rPr lang="en-US" sz="2400" dirty="0">
                <a:latin typeface="Times New Roman" panose="02020603050405020304" pitchFamily="18" charset="0"/>
                <a:ea typeface="Noto Sans CJK SC Regular" pitchFamily="2"/>
                <a:cs typeface="Times New Roman" panose="02020603050405020304" pitchFamily="18" charset="0"/>
              </a:rPr>
              <a:t> </a:t>
            </a:r>
          </a:p>
          <a:p>
            <a:pPr marL="342900" indent="-342900">
              <a:spcBef>
                <a:spcPts val="0"/>
              </a:spcBef>
              <a:spcAft>
                <a:spcPts val="0"/>
              </a:spcAft>
              <a:buFont typeface="Arial" panose="020B0604020202020204" pitchFamily="34" charset="0"/>
              <a:buChar char="•"/>
              <a:defRPr/>
            </a:pPr>
            <a:r>
              <a:rPr lang="en-US" sz="2400" dirty="0">
                <a:latin typeface="Times New Roman" panose="02020603050405020304" pitchFamily="18" charset="0"/>
                <a:ea typeface="Noto Sans CJK SC Regular" pitchFamily="2"/>
                <a:cs typeface="Times New Roman" panose="02020603050405020304" pitchFamily="18" charset="0"/>
              </a:rPr>
              <a:t>Un </a:t>
            </a:r>
            <a:r>
              <a:rPr lang="en-US" sz="2400" dirty="0" err="1">
                <a:latin typeface="Times New Roman" panose="02020603050405020304" pitchFamily="18" charset="0"/>
                <a:ea typeface="Noto Sans CJK SC Regular" pitchFamily="2"/>
                <a:cs typeface="Times New Roman" panose="02020603050405020304" pitchFamily="18" charset="0"/>
              </a:rPr>
              <a:t>programma</a:t>
            </a:r>
            <a:r>
              <a:rPr lang="en-US" sz="2400" dirty="0">
                <a:latin typeface="Times New Roman" panose="02020603050405020304" pitchFamily="18" charset="0"/>
                <a:ea typeface="Noto Sans CJK SC Regular" pitchFamily="2"/>
                <a:cs typeface="Times New Roman" panose="02020603050405020304" pitchFamily="18" charset="0"/>
              </a:rPr>
              <a:t> in C </a:t>
            </a:r>
            <a:r>
              <a:rPr lang="en-US" sz="2400" dirty="0" err="1">
                <a:latin typeface="Times New Roman" panose="02020603050405020304" pitchFamily="18" charset="0"/>
                <a:ea typeface="Noto Sans CJK SC Regular" pitchFamily="2"/>
                <a:cs typeface="Times New Roman" panose="02020603050405020304" pitchFamily="18" charset="0"/>
              </a:rPr>
              <a:t>consiste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essenzialmente</a:t>
            </a:r>
            <a:r>
              <a:rPr lang="en-US" sz="2400" dirty="0">
                <a:latin typeface="Times New Roman" panose="02020603050405020304" pitchFamily="18" charset="0"/>
                <a:ea typeface="Noto Sans CJK SC Regular" pitchFamily="2"/>
                <a:cs typeface="Times New Roman" panose="02020603050405020304" pitchFamily="18" charset="0"/>
              </a:rPr>
              <a:t> di un </a:t>
            </a:r>
            <a:r>
              <a:rPr lang="en-US" sz="2400" dirty="0" err="1">
                <a:latin typeface="Times New Roman" panose="02020603050405020304" pitchFamily="18" charset="0"/>
                <a:ea typeface="Noto Sans CJK SC Regular" pitchFamily="2"/>
                <a:cs typeface="Times New Roman" panose="02020603050405020304" pitchFamily="18" charset="0"/>
              </a:rPr>
              <a:t>insieme</a:t>
            </a:r>
            <a:r>
              <a:rPr lang="en-US" sz="2400" dirty="0">
                <a:latin typeface="Times New Roman" panose="02020603050405020304" pitchFamily="18" charset="0"/>
                <a:ea typeface="Noto Sans CJK SC Regular" pitchFamily="2"/>
                <a:cs typeface="Times New Roman" panose="02020603050405020304" pitchFamily="18" charset="0"/>
              </a:rPr>
              <a:t> di </a:t>
            </a:r>
            <a:r>
              <a:rPr lang="en-US" sz="2400" b="1" dirty="0" err="1">
                <a:latin typeface="Times New Roman" panose="02020603050405020304" pitchFamily="18" charset="0"/>
                <a:ea typeface="Noto Sans CJK SC Regular" pitchFamily="2"/>
                <a:cs typeface="Times New Roman" panose="02020603050405020304" pitchFamily="18" charset="0"/>
              </a:rPr>
              <a:t>definizioni</a:t>
            </a:r>
            <a:r>
              <a:rPr lang="en-US" sz="2400" b="1" dirty="0">
                <a:latin typeface="Times New Roman" panose="02020603050405020304" pitchFamily="18" charset="0"/>
                <a:ea typeface="Noto Sans CJK SC Regular" pitchFamily="2"/>
                <a:cs typeface="Times New Roman" panose="02020603050405020304" pitchFamily="18" charset="0"/>
              </a:rPr>
              <a:t> di </a:t>
            </a:r>
            <a:r>
              <a:rPr lang="en-US" sz="2400" b="1" dirty="0" err="1">
                <a:latin typeface="Times New Roman" panose="02020603050405020304" pitchFamily="18" charset="0"/>
                <a:ea typeface="Noto Sans CJK SC Regular" pitchFamily="2"/>
                <a:cs typeface="Times New Roman" panose="02020603050405020304" pitchFamily="18" charset="0"/>
              </a:rPr>
              <a:t>funzioni</a:t>
            </a:r>
            <a:r>
              <a:rPr lang="en-US" sz="2400" b="1" dirty="0">
                <a:latin typeface="Times New Roman" panose="02020603050405020304" pitchFamily="18" charset="0"/>
                <a:ea typeface="Noto Sans CJK SC Regular" pitchFamily="2"/>
                <a:cs typeface="Times New Roman" panose="02020603050405020304" pitchFamily="18" charset="0"/>
              </a:rPr>
              <a:t> </a:t>
            </a:r>
            <a:r>
              <a:rPr lang="en-US" sz="2400" dirty="0">
                <a:latin typeface="Times New Roman" panose="02020603050405020304" pitchFamily="18" charset="0"/>
                <a:ea typeface="Noto Sans CJK SC Regular" pitchFamily="2"/>
                <a:cs typeface="Times New Roman" panose="02020603050405020304" pitchFamily="18" charset="0"/>
              </a:rPr>
              <a:t>e </a:t>
            </a:r>
            <a:r>
              <a:rPr lang="en-US" sz="2400" b="1" dirty="0" err="1">
                <a:latin typeface="Times New Roman" panose="02020603050405020304" pitchFamily="18" charset="0"/>
                <a:ea typeface="Noto Sans CJK SC Regular" pitchFamily="2"/>
                <a:cs typeface="Times New Roman" panose="02020603050405020304" pitchFamily="18" charset="0"/>
              </a:rPr>
              <a:t>definizioni</a:t>
            </a:r>
            <a:r>
              <a:rPr lang="en-US" sz="2400" b="1" dirty="0">
                <a:latin typeface="Times New Roman" panose="02020603050405020304" pitchFamily="18" charset="0"/>
                <a:ea typeface="Noto Sans CJK SC Regular" pitchFamily="2"/>
                <a:cs typeface="Times New Roman" panose="02020603050405020304" pitchFamily="18" charset="0"/>
              </a:rPr>
              <a:t> di </a:t>
            </a:r>
            <a:r>
              <a:rPr lang="en-US" sz="2400" b="1" dirty="0" err="1">
                <a:latin typeface="Times New Roman" panose="02020603050405020304" pitchFamily="18" charset="0"/>
                <a:ea typeface="Noto Sans CJK SC Regular" pitchFamily="2"/>
                <a:cs typeface="Times New Roman" panose="02020603050405020304" pitchFamily="18" charset="0"/>
              </a:rPr>
              <a:t>variabili</a:t>
            </a:r>
            <a:r>
              <a:rPr lang="en-US" sz="2400" b="1" dirty="0">
                <a:latin typeface="Times New Roman" panose="02020603050405020304" pitchFamily="18" charset="0"/>
                <a:ea typeface="Noto Sans CJK SC Regular" pitchFamily="2"/>
                <a:cs typeface="Times New Roman" panose="02020603050405020304" pitchFamily="18" charset="0"/>
              </a:rPr>
              <a:t> </a:t>
            </a:r>
            <a:r>
              <a:rPr lang="en-US" sz="2400" b="1" dirty="0" err="1">
                <a:latin typeface="Times New Roman" panose="02020603050405020304" pitchFamily="18" charset="0"/>
                <a:ea typeface="Noto Sans CJK SC Regular" pitchFamily="2"/>
                <a:cs typeface="Times New Roman" panose="02020603050405020304" pitchFamily="18" charset="0"/>
              </a:rPr>
              <a:t>globali</a:t>
            </a:r>
            <a:r>
              <a:rPr lang="en-US" sz="2400" dirty="0">
                <a:latin typeface="Times New Roman" panose="02020603050405020304" pitchFamily="18" charset="0"/>
                <a:ea typeface="Noto Sans CJK SC Regular" pitchFamily="2"/>
                <a:cs typeface="Times New Roman" panose="02020603050405020304" pitchFamily="18" charset="0"/>
              </a:rPr>
              <a:t>.</a:t>
            </a:r>
          </a:p>
          <a:p>
            <a:pPr>
              <a:spcBef>
                <a:spcPts val="0"/>
              </a:spcBef>
              <a:spcAft>
                <a:spcPts val="0"/>
              </a:spcAft>
              <a:defRPr/>
            </a:pPr>
            <a:endParaRPr lang="en-US" sz="2400" dirty="0">
              <a:latin typeface="Times New Roman" panose="02020603050405020304" pitchFamily="18" charset="0"/>
              <a:ea typeface="Noto Sans CJK SC Regular" pitchFamily="2"/>
              <a:cs typeface="Times New Roman" panose="02020603050405020304" pitchFamily="18" charset="0"/>
            </a:endParaRPr>
          </a:p>
          <a:p>
            <a:pPr marL="342900" indent="-342900">
              <a:spcBef>
                <a:spcPts val="0"/>
              </a:spcBef>
              <a:spcAft>
                <a:spcPts val="0"/>
              </a:spcAft>
              <a:buFont typeface="Arial" panose="020B0604020202020204" pitchFamily="34" charset="0"/>
              <a:buChar char="•"/>
              <a:defRPr/>
            </a:pPr>
            <a:r>
              <a:rPr lang="en-US" sz="2400" dirty="0" err="1">
                <a:latin typeface="Times New Roman" panose="02020603050405020304" pitchFamily="18" charset="0"/>
                <a:ea typeface="Noto Sans CJK SC Regular" pitchFamily="2"/>
                <a:cs typeface="Times New Roman" panose="02020603050405020304" pitchFamily="18" charset="0"/>
              </a:rPr>
              <a:t>All’interno</a:t>
            </a:r>
            <a:r>
              <a:rPr lang="en-US" sz="2400" dirty="0">
                <a:latin typeface="Times New Roman" panose="02020603050405020304" pitchFamily="18" charset="0"/>
                <a:ea typeface="Noto Sans CJK SC Regular" pitchFamily="2"/>
                <a:cs typeface="Times New Roman" panose="02020603050405020304" pitchFamily="18" charset="0"/>
              </a:rPr>
              <a:t> di un file </a:t>
            </a:r>
            <a:r>
              <a:rPr lang="en-US" sz="2400" dirty="0" err="1">
                <a:latin typeface="Times New Roman" panose="02020603050405020304" pitchFamily="18" charset="0"/>
                <a:ea typeface="Noto Sans CJK SC Regular" pitchFamily="2"/>
                <a:cs typeface="Times New Roman" panose="02020603050405020304" pitchFamily="18" charset="0"/>
              </a:rPr>
              <a:t>sorgente</a:t>
            </a:r>
            <a:r>
              <a:rPr lang="en-US" sz="2400" dirty="0">
                <a:latin typeface="Times New Roman" panose="02020603050405020304" pitchFamily="18" charset="0"/>
                <a:ea typeface="Noto Sans CJK SC Regular" pitchFamily="2"/>
                <a:cs typeface="Times New Roman" panose="02020603050405020304" pitchFamily="18" charset="0"/>
              </a:rPr>
              <a:t> .c le </a:t>
            </a:r>
            <a:r>
              <a:rPr lang="en-US" sz="2400" b="1" dirty="0" err="1">
                <a:latin typeface="Times New Roman" panose="02020603050405020304" pitchFamily="18" charset="0"/>
                <a:ea typeface="Noto Sans CJK SC Regular" pitchFamily="2"/>
                <a:cs typeface="Times New Roman" panose="02020603050405020304" pitchFamily="18" charset="0"/>
              </a:rPr>
              <a:t>definizioni</a:t>
            </a:r>
            <a:r>
              <a:rPr lang="en-US" sz="2400" b="1" dirty="0">
                <a:latin typeface="Times New Roman" panose="02020603050405020304" pitchFamily="18" charset="0"/>
                <a:ea typeface="Noto Sans CJK SC Regular" pitchFamily="2"/>
                <a:cs typeface="Times New Roman" panose="02020603050405020304" pitchFamily="18" charset="0"/>
              </a:rPr>
              <a:t> di </a:t>
            </a:r>
            <a:r>
              <a:rPr lang="en-US" sz="2400" b="1" dirty="0" err="1">
                <a:latin typeface="Times New Roman" panose="02020603050405020304" pitchFamily="18" charset="0"/>
                <a:ea typeface="Noto Sans CJK SC Regular" pitchFamily="2"/>
                <a:cs typeface="Times New Roman" panose="02020603050405020304" pitchFamily="18" charset="0"/>
              </a:rPr>
              <a:t>funzioni</a:t>
            </a:r>
            <a:r>
              <a:rPr lang="en-US" sz="2400" dirty="0">
                <a:latin typeface="Times New Roman" panose="02020603050405020304" pitchFamily="18" charset="0"/>
                <a:ea typeface="Noto Sans CJK SC Regular" pitchFamily="2"/>
                <a:cs typeface="Times New Roman" panose="02020603050405020304" pitchFamily="18" charset="0"/>
              </a:rPr>
              <a:t> e le </a:t>
            </a:r>
            <a:r>
              <a:rPr lang="en-US" sz="2400" b="1" dirty="0" err="1">
                <a:latin typeface="Times New Roman" panose="02020603050405020304" pitchFamily="18" charset="0"/>
                <a:ea typeface="Noto Sans CJK SC Regular" pitchFamily="2"/>
                <a:cs typeface="Times New Roman" panose="02020603050405020304" pitchFamily="18" charset="0"/>
              </a:rPr>
              <a:t>definizioni</a:t>
            </a:r>
            <a:r>
              <a:rPr lang="en-US" sz="2400" b="1" dirty="0">
                <a:latin typeface="Times New Roman" panose="02020603050405020304" pitchFamily="18" charset="0"/>
                <a:ea typeface="Noto Sans CJK SC Regular" pitchFamily="2"/>
                <a:cs typeface="Times New Roman" panose="02020603050405020304" pitchFamily="18" charset="0"/>
              </a:rPr>
              <a:t> di </a:t>
            </a:r>
            <a:r>
              <a:rPr lang="en-US" sz="2400" b="1" dirty="0" err="1">
                <a:latin typeface="Times New Roman" panose="02020603050405020304" pitchFamily="18" charset="0"/>
                <a:ea typeface="Noto Sans CJK SC Regular" pitchFamily="2"/>
                <a:cs typeface="Times New Roman" panose="02020603050405020304" pitchFamily="18" charset="0"/>
              </a:rPr>
              <a:t>variabili</a:t>
            </a:r>
            <a:r>
              <a:rPr lang="en-US" sz="2400" b="1" dirty="0">
                <a:latin typeface="Times New Roman" panose="02020603050405020304" pitchFamily="18" charset="0"/>
                <a:ea typeface="Noto Sans CJK SC Regular" pitchFamily="2"/>
                <a:cs typeface="Times New Roman" panose="02020603050405020304" pitchFamily="18" charset="0"/>
              </a:rPr>
              <a:t> </a:t>
            </a:r>
            <a:r>
              <a:rPr lang="en-US" sz="2400" b="1" dirty="0" err="1">
                <a:latin typeface="Times New Roman" panose="02020603050405020304" pitchFamily="18" charset="0"/>
                <a:ea typeface="Noto Sans CJK SC Regular" pitchFamily="2"/>
                <a:cs typeface="Times New Roman" panose="02020603050405020304" pitchFamily="18" charset="0"/>
              </a:rPr>
              <a:t>globali</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possono</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essere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disposte</a:t>
            </a:r>
            <a:r>
              <a:rPr lang="en-US" sz="2400" dirty="0">
                <a:latin typeface="Times New Roman" panose="02020603050405020304" pitchFamily="18" charset="0"/>
                <a:ea typeface="Noto Sans CJK SC Regular" pitchFamily="2"/>
                <a:cs typeface="Times New Roman" panose="02020603050405020304" pitchFamily="18" charset="0"/>
              </a:rPr>
              <a:t> in un </a:t>
            </a:r>
            <a:r>
              <a:rPr lang="en-US" sz="2400" dirty="0" err="1">
                <a:latin typeface="Times New Roman" panose="02020603050405020304" pitchFamily="18" charset="0"/>
                <a:ea typeface="Noto Sans CJK SC Regular" pitchFamily="2"/>
                <a:cs typeface="Times New Roman" panose="02020603050405020304" pitchFamily="18" charset="0"/>
              </a:rPr>
              <a:t>ordine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qualsiasi</a:t>
            </a:r>
            <a:r>
              <a:rPr lang="en-US" sz="2400" dirty="0">
                <a:latin typeface="Times New Roman" panose="02020603050405020304" pitchFamily="18" charset="0"/>
                <a:ea typeface="Noto Sans CJK SC Regular" pitchFamily="2"/>
                <a:cs typeface="Times New Roman" panose="02020603050405020304" pitchFamily="18" charset="0"/>
              </a:rPr>
              <a:t>.</a:t>
            </a:r>
          </a:p>
          <a:p>
            <a:pPr>
              <a:spcBef>
                <a:spcPts val="0"/>
              </a:spcBef>
              <a:spcAft>
                <a:spcPts val="0"/>
              </a:spcAft>
              <a:defRPr/>
            </a:pPr>
            <a:endParaRPr lang="en-US" sz="2400" dirty="0">
              <a:latin typeface="Times New Roman" panose="02020603050405020304" pitchFamily="18" charset="0"/>
              <a:ea typeface="Noto Sans CJK SC Regular" pitchFamily="2"/>
              <a:cs typeface="Times New Roman" panose="02020603050405020304" pitchFamily="18" charset="0"/>
            </a:endParaRPr>
          </a:p>
          <a:p>
            <a:pPr marL="342900" indent="-342900">
              <a:spcBef>
                <a:spcPts val="0"/>
              </a:spcBef>
              <a:spcAft>
                <a:spcPts val="0"/>
              </a:spcAft>
              <a:buFont typeface="Arial" panose="020B0604020202020204" pitchFamily="34" charset="0"/>
              <a:buChar char="•"/>
              <a:defRPr/>
            </a:pPr>
            <a:r>
              <a:rPr lang="en-US" sz="2400" dirty="0">
                <a:latin typeface="Times New Roman" panose="02020603050405020304" pitchFamily="18" charset="0"/>
                <a:ea typeface="Noto Sans CJK SC Regular" pitchFamily="2"/>
                <a:cs typeface="Times New Roman" panose="02020603050405020304" pitchFamily="18" charset="0"/>
              </a:rPr>
              <a:t>Un </a:t>
            </a:r>
            <a:r>
              <a:rPr lang="en-US" sz="2400" dirty="0" err="1">
                <a:latin typeface="Times New Roman" panose="02020603050405020304" pitchFamily="18" charset="0"/>
                <a:ea typeface="Noto Sans CJK SC Regular" pitchFamily="2"/>
                <a:cs typeface="Times New Roman" panose="02020603050405020304" pitchFamily="18" charset="0"/>
              </a:rPr>
              <a:t>programma</a:t>
            </a:r>
            <a:r>
              <a:rPr lang="en-US" sz="2400" dirty="0">
                <a:latin typeface="Times New Roman" panose="02020603050405020304" pitchFamily="18" charset="0"/>
                <a:ea typeface="Noto Sans CJK SC Regular" pitchFamily="2"/>
                <a:cs typeface="Times New Roman" panose="02020603050405020304" pitchFamily="18" charset="0"/>
              </a:rPr>
              <a:t> in C </a:t>
            </a:r>
            <a:r>
              <a:rPr lang="en-US" sz="2400" dirty="0" err="1">
                <a:latin typeface="Times New Roman" panose="02020603050405020304" pitchFamily="18" charset="0"/>
                <a:ea typeface="Noto Sans CJK SC Regular" pitchFamily="2"/>
                <a:cs typeface="Times New Roman" panose="02020603050405020304" pitchFamily="18" charset="0"/>
              </a:rPr>
              <a:t>può</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essere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suddiviso</a:t>
            </a:r>
            <a:r>
              <a:rPr lang="en-US" sz="2400" dirty="0">
                <a:latin typeface="Times New Roman" panose="02020603050405020304" pitchFamily="18" charset="0"/>
                <a:ea typeface="Noto Sans CJK SC Regular" pitchFamily="2"/>
                <a:cs typeface="Times New Roman" panose="02020603050405020304" pitchFamily="18" charset="0"/>
              </a:rPr>
              <a:t> in </a:t>
            </a:r>
            <a:r>
              <a:rPr lang="en-US" sz="2400" dirty="0" err="1">
                <a:latin typeface="Times New Roman" panose="02020603050405020304" pitchFamily="18" charset="0"/>
                <a:ea typeface="Noto Sans CJK SC Regular" pitchFamily="2"/>
                <a:cs typeface="Times New Roman" panose="02020603050405020304" pitchFamily="18" charset="0"/>
              </a:rPr>
              <a:t>diversi</a:t>
            </a:r>
            <a:r>
              <a:rPr lang="en-US" sz="2400" dirty="0">
                <a:latin typeface="Times New Roman" panose="02020603050405020304" pitchFamily="18" charset="0"/>
                <a:ea typeface="Noto Sans CJK SC Regular" pitchFamily="2"/>
                <a:cs typeface="Times New Roman" panose="02020603050405020304" pitchFamily="18" charset="0"/>
              </a:rPr>
              <a:t> file </a:t>
            </a:r>
            <a:r>
              <a:rPr lang="en-US" sz="2400" dirty="0" err="1">
                <a:latin typeface="Times New Roman" panose="02020603050405020304" pitchFamily="18" charset="0"/>
                <a:ea typeface="Noto Sans CJK SC Regular" pitchFamily="2"/>
                <a:cs typeface="Times New Roman" panose="02020603050405020304" pitchFamily="18" charset="0"/>
              </a:rPr>
              <a:t>sorgente</a:t>
            </a:r>
            <a:r>
              <a:rPr lang="en-US" sz="2400" dirty="0">
                <a:latin typeface="Times New Roman" panose="02020603050405020304" pitchFamily="18" charset="0"/>
                <a:ea typeface="Noto Sans CJK SC Regular" pitchFamily="2"/>
                <a:cs typeface="Times New Roman" panose="02020603050405020304" pitchFamily="18" charset="0"/>
              </a:rPr>
              <a:t>. La </a:t>
            </a:r>
            <a:r>
              <a:rPr lang="en-US" sz="2400" dirty="0" err="1">
                <a:latin typeface="Times New Roman" panose="02020603050405020304" pitchFamily="18" charset="0"/>
                <a:ea typeface="Noto Sans CJK SC Regular" pitchFamily="2"/>
                <a:cs typeface="Times New Roman" panose="02020603050405020304" pitchFamily="18" charset="0"/>
              </a:rPr>
              <a:t>definizione</a:t>
            </a:r>
            <a:r>
              <a:rPr lang="en-US" sz="2400" dirty="0">
                <a:latin typeface="Times New Roman" panose="02020603050405020304" pitchFamily="18" charset="0"/>
                <a:ea typeface="Noto Sans CJK SC Regular" pitchFamily="2"/>
                <a:cs typeface="Times New Roman" panose="02020603050405020304" pitchFamily="18" charset="0"/>
              </a:rPr>
              <a:t> di </a:t>
            </a:r>
            <a:r>
              <a:rPr lang="en-US" sz="2400" dirty="0" err="1">
                <a:latin typeface="Times New Roman" panose="02020603050405020304" pitchFamily="18" charset="0"/>
                <a:ea typeface="Noto Sans CJK SC Regular" pitchFamily="2"/>
                <a:cs typeface="Times New Roman" panose="02020603050405020304" pitchFamily="18" charset="0"/>
              </a:rPr>
              <a:t>una</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singola</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funzione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deve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trovarsi</a:t>
            </a:r>
            <a:r>
              <a:rPr lang="en-US" sz="2400" dirty="0">
                <a:latin typeface="Times New Roman" panose="02020603050405020304" pitchFamily="18" charset="0"/>
                <a:ea typeface="Noto Sans CJK SC Regular" pitchFamily="2"/>
                <a:cs typeface="Times New Roman" panose="02020603050405020304" pitchFamily="18" charset="0"/>
              </a:rPr>
              <a:t> in </a:t>
            </a:r>
            <a:r>
              <a:rPr lang="en-US" sz="2400" dirty="0" err="1">
                <a:latin typeface="Times New Roman" panose="02020603050405020304" pitchFamily="18" charset="0"/>
                <a:ea typeface="Noto Sans CJK SC Regular" pitchFamily="2"/>
                <a:cs typeface="Times New Roman" panose="02020603050405020304" pitchFamily="18" charset="0"/>
              </a:rPr>
              <a:t>unico</a:t>
            </a:r>
            <a:r>
              <a:rPr lang="en-US" sz="2400" dirty="0">
                <a:latin typeface="Times New Roman" panose="02020603050405020304" pitchFamily="18" charset="0"/>
                <a:ea typeface="Noto Sans CJK SC Regular" pitchFamily="2"/>
                <a:cs typeface="Times New Roman" panose="02020603050405020304" pitchFamily="18" charset="0"/>
              </a:rPr>
              <a:t> file </a:t>
            </a:r>
            <a:r>
              <a:rPr lang="en-US" sz="2400" dirty="0" err="1">
                <a:latin typeface="Times New Roman" panose="02020603050405020304" pitchFamily="18" charset="0"/>
                <a:ea typeface="Noto Sans CJK SC Regular" pitchFamily="2"/>
                <a:cs typeface="Times New Roman" panose="02020603050405020304" pitchFamily="18" charset="0"/>
              </a:rPr>
              <a:t>sorgente</a:t>
            </a:r>
            <a:r>
              <a:rPr lang="en-US" sz="2400" dirty="0">
                <a:latin typeface="Times New Roman" panose="02020603050405020304" pitchFamily="18" charset="0"/>
                <a:ea typeface="Noto Sans CJK SC Regular" pitchFamily="2"/>
                <a:cs typeface="Times New Roman" panose="02020603050405020304" pitchFamily="18" charset="0"/>
              </a:rPr>
              <a:t>.  </a:t>
            </a:r>
          </a:p>
          <a:p>
            <a:pPr>
              <a:spcBef>
                <a:spcPts val="0"/>
              </a:spcBef>
              <a:spcAft>
                <a:spcPts val="0"/>
              </a:spcAft>
              <a:defRPr/>
            </a:pPr>
            <a:endParaRPr lang="en-US" sz="2200" dirty="0">
              <a:latin typeface="Times New Roman" panose="02020603050405020304" pitchFamily="18" charset="0"/>
              <a:ea typeface="Noto Sans CJK SC Regular" pitchFamily="2"/>
              <a:cs typeface="Times New Roman" panose="02020603050405020304" pitchFamily="18" charset="0"/>
            </a:endParaRPr>
          </a:p>
        </p:txBody>
      </p:sp>
    </p:spTree>
    <p:extLst>
      <p:ext uri="{BB962C8B-B14F-4D97-AF65-F5344CB8AC3E}">
        <p14:creationId xmlns:p14="http://schemas.microsoft.com/office/powerpoint/2010/main" val="40629026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txBox="1">
            <a:spLocks/>
          </p:cNvSpPr>
          <p:nvPr/>
        </p:nvSpPr>
        <p:spPr bwMode="auto">
          <a:xfrm>
            <a:off x="628650" y="365125"/>
            <a:ext cx="813435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Variabili</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globali</a:t>
            </a:r>
            <a:r>
              <a:rPr lang="en-US" altLang="it-IT" sz="3300" dirty="0">
                <a:solidFill>
                  <a:srgbClr val="3380E6"/>
                </a:solidFill>
                <a:latin typeface="Arial" panose="020B0604020202020204" pitchFamily="34" charset="0"/>
              </a:rPr>
              <a:t> (2/2)</a:t>
            </a:r>
          </a:p>
        </p:txBody>
      </p:sp>
      <p:sp>
        <p:nvSpPr>
          <p:cNvPr id="4" name="Text Placeholder 2"/>
          <p:cNvSpPr txBox="1">
            <a:spLocks/>
          </p:cNvSpPr>
          <p:nvPr/>
        </p:nvSpPr>
        <p:spPr bwMode="auto">
          <a:xfrm>
            <a:off x="628650" y="914400"/>
            <a:ext cx="813435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endParaRPr lang="it-IT" altLang="it-IT" sz="2200" dirty="0">
              <a:solidFill>
                <a:srgbClr val="000000"/>
              </a:solidFill>
              <a:latin typeface="Times New Roman" panose="02020603050405020304" pitchFamily="18" charset="0"/>
            </a:endParaRPr>
          </a:p>
          <a:p>
            <a:pPr marL="0" indent="0" eaLnBrk="1" hangingPunct="1">
              <a:buNone/>
              <a:defRPr/>
            </a:pPr>
            <a:r>
              <a:rPr lang="it-IT" altLang="it-IT" sz="2200" dirty="0">
                <a:solidFill>
                  <a:srgbClr val="000000"/>
                </a:solidFill>
                <a:latin typeface="Times New Roman" panose="02020603050405020304" pitchFamily="18" charset="0"/>
              </a:rPr>
              <a:t>Le variabili globali forniscono un modo alternativo di comunicare dati tra le funzioni, diverso dal meccanismo di chiamata di funzione.  Qualsiasi funzione può accedere ad una variabile globale attraverso il suo nome (identificatore) a patto che tale nome sia visibile nel punto di utilizzo. È bene usare poche variabili globali perché:</a:t>
            </a:r>
          </a:p>
          <a:p>
            <a:pPr eaLnBrk="1" hangingPunct="1">
              <a:defRPr/>
            </a:pPr>
            <a:r>
              <a:rPr lang="it-IT" altLang="it-IT" sz="2200" dirty="0">
                <a:solidFill>
                  <a:srgbClr val="000000"/>
                </a:solidFill>
                <a:latin typeface="Times New Roman" panose="02020603050405020304" pitchFamily="18" charset="0"/>
              </a:rPr>
              <a:t>Restano in vita sempre, anche se non servono più.  </a:t>
            </a:r>
          </a:p>
          <a:p>
            <a:pPr eaLnBrk="1" hangingPunct="1">
              <a:defRPr/>
            </a:pPr>
            <a:r>
              <a:rPr lang="it-IT" altLang="it-IT" sz="2200" dirty="0">
                <a:solidFill>
                  <a:srgbClr val="000000"/>
                </a:solidFill>
                <a:latin typeface="Times New Roman" panose="02020603050405020304" pitchFamily="18" charset="0"/>
              </a:rPr>
              <a:t>Possono essere cambiate in modo inaspettato da più funzioni.</a:t>
            </a:r>
          </a:p>
          <a:p>
            <a:pPr eaLnBrk="1" hangingPunct="1">
              <a:defRPr/>
            </a:pPr>
            <a:r>
              <a:rPr lang="it-IT" altLang="it-IT" sz="2200" dirty="0">
                <a:solidFill>
                  <a:srgbClr val="000000"/>
                </a:solidFill>
                <a:latin typeface="Times New Roman" panose="02020603050405020304" pitchFamily="18" charset="0"/>
              </a:rPr>
              <a:t>Possono distruggere la generalità di certe funzioni, legandole ai nomi delle variabili globali che esse manipolano.    </a:t>
            </a:r>
          </a:p>
          <a:p>
            <a:pPr eaLnBrk="1" hangingPunct="1">
              <a:defRPr/>
            </a:pPr>
            <a:endParaRPr lang="it-IT" altLang="it-IT" sz="2200" dirty="0">
              <a:solidFill>
                <a:srgbClr val="000000"/>
              </a:solidFill>
              <a:latin typeface="Times New Roman" panose="02020603050405020304" pitchFamily="18" charset="0"/>
            </a:endParaRPr>
          </a:p>
          <a:p>
            <a:pPr marL="0" indent="0" eaLnBrk="1" hangingPunct="1">
              <a:buNone/>
              <a:defRPr/>
            </a:pPr>
            <a:endParaRPr lang="it-IT" altLang="it-IT" sz="2200" dirty="0">
              <a:solidFill>
                <a:srgbClr val="000000"/>
              </a:solidFill>
              <a:latin typeface="Times New Roman" panose="02020603050405020304" pitchFamily="18" charset="0"/>
            </a:endParaRPr>
          </a:p>
          <a:p>
            <a:pPr marL="0" indent="0" eaLnBrk="1" hangingPunct="1">
              <a:buNone/>
              <a:defRPr/>
            </a:pPr>
            <a:endParaRPr lang="it-IT" altLang="it-IT" sz="20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2068311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0" y="381000"/>
            <a:ext cx="91440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000" dirty="0" err="1">
                <a:solidFill>
                  <a:srgbClr val="3380E6"/>
                </a:solidFill>
                <a:latin typeface="Arial" panose="020B0604020202020204" pitchFamily="34" charset="0"/>
              </a:rPr>
              <a:t>Spazio</a:t>
            </a:r>
            <a:r>
              <a:rPr lang="en-US" altLang="it-IT" sz="3000" dirty="0">
                <a:solidFill>
                  <a:srgbClr val="3380E6"/>
                </a:solidFill>
                <a:latin typeface="Arial" panose="020B0604020202020204" pitchFamily="34" charset="0"/>
              </a:rPr>
              <a:t> </a:t>
            </a:r>
            <a:r>
              <a:rPr lang="en-US" altLang="it-IT" sz="3000" dirty="0" err="1">
                <a:solidFill>
                  <a:srgbClr val="3380E6"/>
                </a:solidFill>
                <a:latin typeface="Arial" panose="020B0604020202020204" pitchFamily="34" charset="0"/>
              </a:rPr>
              <a:t>dei</a:t>
            </a:r>
            <a:r>
              <a:rPr lang="en-US" altLang="it-IT" sz="3000" dirty="0">
                <a:solidFill>
                  <a:srgbClr val="3380E6"/>
                </a:solidFill>
                <a:latin typeface="Arial" panose="020B0604020202020204" pitchFamily="34" charset="0"/>
              </a:rPr>
              <a:t> </a:t>
            </a:r>
            <a:r>
              <a:rPr lang="en-US" altLang="it-IT" sz="3000" dirty="0" err="1">
                <a:solidFill>
                  <a:srgbClr val="3380E6"/>
                </a:solidFill>
                <a:latin typeface="Arial" panose="020B0604020202020204" pitchFamily="34" charset="0"/>
              </a:rPr>
              <a:t>nomi</a:t>
            </a:r>
            <a:r>
              <a:rPr lang="en-US" altLang="it-IT" sz="3000" dirty="0">
                <a:solidFill>
                  <a:srgbClr val="3380E6"/>
                </a:solidFill>
                <a:latin typeface="Arial" panose="020B0604020202020204" pitchFamily="34" charset="0"/>
              </a:rPr>
              <a:t> per </a:t>
            </a:r>
            <a:r>
              <a:rPr lang="en-US" altLang="it-IT" sz="3000" dirty="0" err="1">
                <a:solidFill>
                  <a:srgbClr val="3380E6"/>
                </a:solidFill>
                <a:latin typeface="Arial" panose="020B0604020202020204" pitchFamily="34" charset="0"/>
              </a:rPr>
              <a:t>variabili</a:t>
            </a:r>
            <a:r>
              <a:rPr lang="en-US" altLang="it-IT" sz="3000" dirty="0">
                <a:solidFill>
                  <a:srgbClr val="3380E6"/>
                </a:solidFill>
                <a:latin typeface="Arial" panose="020B0604020202020204" pitchFamily="34" charset="0"/>
              </a:rPr>
              <a:t> </a:t>
            </a:r>
            <a:r>
              <a:rPr lang="en-US" altLang="it-IT" sz="3000" dirty="0" err="1">
                <a:solidFill>
                  <a:srgbClr val="3380E6"/>
                </a:solidFill>
                <a:latin typeface="Arial" panose="020B0604020202020204" pitchFamily="34" charset="0"/>
              </a:rPr>
              <a:t>globali</a:t>
            </a:r>
            <a:r>
              <a:rPr lang="en-US" altLang="it-IT" sz="3000" dirty="0">
                <a:solidFill>
                  <a:srgbClr val="3380E6"/>
                </a:solidFill>
                <a:latin typeface="Arial" panose="020B0604020202020204" pitchFamily="34" charset="0"/>
              </a:rPr>
              <a:t> (1/3)</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628073" y="1114714"/>
            <a:ext cx="8039100" cy="543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defRPr/>
            </a:pPr>
            <a:r>
              <a:rPr lang="it-IT" altLang="it-IT" sz="2200" dirty="0">
                <a:solidFill>
                  <a:srgbClr val="000000"/>
                </a:solidFill>
                <a:latin typeface="Times New Roman" panose="02020603050405020304" pitchFamily="18" charset="0"/>
              </a:rPr>
              <a:t>Il </a:t>
            </a:r>
            <a:r>
              <a:rPr lang="it-IT" altLang="it-IT" sz="2200" b="1" dirty="0">
                <a:solidFill>
                  <a:srgbClr val="000000"/>
                </a:solidFill>
                <a:latin typeface="Times New Roman" panose="02020603050405020304" pitchFamily="18" charset="0"/>
              </a:rPr>
              <a:t>campo di azione o scope </a:t>
            </a:r>
            <a:r>
              <a:rPr lang="it-IT" altLang="it-IT" sz="2200" dirty="0">
                <a:solidFill>
                  <a:srgbClr val="000000"/>
                </a:solidFill>
                <a:latin typeface="Times New Roman" panose="02020603050405020304" pitchFamily="18" charset="0"/>
              </a:rPr>
              <a:t>di una variabile (variabile globale o non)  rappresenta la porzione di programma all’interno della quale l’identificatore della variabile può essere utilizzato. </a:t>
            </a:r>
          </a:p>
          <a:p>
            <a:pPr eaLnBrk="1" hangingPunct="1">
              <a:defRPr/>
            </a:pPr>
            <a:r>
              <a:rPr lang="it-IT" altLang="it-IT" sz="2200" dirty="0">
                <a:solidFill>
                  <a:srgbClr val="000000"/>
                </a:solidFill>
                <a:latin typeface="Times New Roman" panose="02020603050405020304" pitchFamily="18" charset="0"/>
              </a:rPr>
              <a:t>Similmente alle funzioni, la definizione (alias dichiarazione) di una variabile globale ha un campo d’azione </a:t>
            </a:r>
            <a:r>
              <a:rPr lang="it-IT" altLang="it-IT" sz="2200" b="1" dirty="0">
                <a:solidFill>
                  <a:srgbClr val="000000"/>
                </a:solidFill>
                <a:latin typeface="Times New Roman" panose="02020603050405020304" pitchFamily="18" charset="0"/>
              </a:rPr>
              <a:t>esteso al file</a:t>
            </a:r>
            <a:r>
              <a:rPr lang="it-IT" altLang="it-IT" sz="2200" dirty="0">
                <a:solidFill>
                  <a:srgbClr val="000000"/>
                </a:solidFill>
                <a:latin typeface="Times New Roman" panose="02020603050405020304" pitchFamily="18" charset="0"/>
              </a:rPr>
              <a:t>, e, cioè, si estende dal punto in cui è specificata la dichiarazione fino alla fine del file sorgente.  </a:t>
            </a:r>
          </a:p>
          <a:p>
            <a:pPr eaLnBrk="1" hangingPunct="1">
              <a:defRPr/>
            </a:pPr>
            <a:r>
              <a:rPr lang="it-IT" altLang="it-IT" sz="2200" dirty="0">
                <a:solidFill>
                  <a:srgbClr val="000000"/>
                </a:solidFill>
                <a:latin typeface="Times New Roman" panose="02020603050405020304" pitchFamily="18" charset="0"/>
              </a:rPr>
              <a:t>  Per estendere il campo di azione di una definizione di variabile globale, si utilizza un costrutto simile concettualmente al prototipo di funzione chiamata </a:t>
            </a:r>
            <a:r>
              <a:rPr lang="it-IT" altLang="it-IT" sz="2200" b="1" dirty="0">
                <a:solidFill>
                  <a:srgbClr val="000000"/>
                </a:solidFill>
                <a:latin typeface="Times New Roman" panose="02020603050405020304" pitchFamily="18" charset="0"/>
              </a:rPr>
              <a:t>dichiarazione </a:t>
            </a:r>
            <a:r>
              <a:rPr lang="it-IT" altLang="it-IT" sz="2200" b="1" dirty="0" err="1">
                <a:solidFill>
                  <a:srgbClr val="000000"/>
                </a:solidFill>
                <a:latin typeface="Times New Roman" panose="02020603050405020304" pitchFamily="18" charset="0"/>
              </a:rPr>
              <a:t>extern</a:t>
            </a:r>
            <a:r>
              <a:rPr lang="it-IT" altLang="it-IT" sz="2200" dirty="0">
                <a:solidFill>
                  <a:srgbClr val="000000"/>
                </a:solidFill>
                <a:latin typeface="Times New Roman" panose="02020603050405020304" pitchFamily="18" charset="0"/>
              </a:rPr>
              <a:t>.  Una dichiarazione </a:t>
            </a:r>
            <a:r>
              <a:rPr lang="it-IT" altLang="it-IT" sz="2200" dirty="0" err="1">
                <a:solidFill>
                  <a:srgbClr val="000000"/>
                </a:solidFill>
                <a:latin typeface="Times New Roman" panose="02020603050405020304" pitchFamily="18" charset="0"/>
              </a:rPr>
              <a:t>extern</a:t>
            </a:r>
            <a:r>
              <a:rPr lang="it-IT" altLang="it-IT" sz="2200" dirty="0">
                <a:solidFill>
                  <a:srgbClr val="000000"/>
                </a:solidFill>
                <a:latin typeface="Times New Roman" panose="02020603050405020304" pitchFamily="18" charset="0"/>
              </a:rPr>
              <a:t> per una variabile globale corrisponde alla dichiarazione della variabile senza inizializzazione preceduta dallo</a:t>
            </a:r>
            <a:r>
              <a:rPr lang="it-IT" altLang="it-IT" sz="2200" i="1" dirty="0">
                <a:solidFill>
                  <a:srgbClr val="000000"/>
                </a:solidFill>
                <a:latin typeface="Times New Roman" panose="02020603050405020304" pitchFamily="18" charset="0"/>
              </a:rPr>
              <a:t> </a:t>
            </a:r>
            <a:r>
              <a:rPr lang="it-IT" altLang="it-IT" sz="2200" i="1" dirty="0" err="1">
                <a:solidFill>
                  <a:srgbClr val="000000"/>
                </a:solidFill>
                <a:latin typeface="Times New Roman" panose="02020603050405020304" pitchFamily="18" charset="0"/>
              </a:rPr>
              <a:t>specificatore</a:t>
            </a:r>
            <a:r>
              <a:rPr lang="it-IT" altLang="it-IT" sz="2200" i="1" dirty="0">
                <a:solidFill>
                  <a:srgbClr val="000000"/>
                </a:solidFill>
                <a:latin typeface="Times New Roman" panose="02020603050405020304" pitchFamily="18" charset="0"/>
              </a:rPr>
              <a:t> della classe di memoria</a:t>
            </a:r>
            <a:r>
              <a:rPr lang="it-IT" altLang="it-IT" sz="2200" dirty="0">
                <a:solidFill>
                  <a:srgbClr val="000000"/>
                </a:solidFill>
                <a:latin typeface="Times New Roman" panose="02020603050405020304" pitchFamily="18" charset="0"/>
              </a:rPr>
              <a:t> </a:t>
            </a:r>
            <a:r>
              <a:rPr lang="it-IT" altLang="it-IT" sz="2200" b="1" dirty="0" err="1">
                <a:solidFill>
                  <a:srgbClr val="000000"/>
                </a:solidFill>
                <a:latin typeface="Times New Roman" panose="02020603050405020304" pitchFamily="18" charset="0"/>
              </a:rPr>
              <a:t>extern</a:t>
            </a:r>
            <a:r>
              <a:rPr lang="it-IT" altLang="it-IT" sz="2200" dirty="0">
                <a:solidFill>
                  <a:srgbClr val="000000"/>
                </a:solidFill>
                <a:latin typeface="Times New Roman" panose="02020603050405020304" pitchFamily="18" charset="0"/>
              </a:rPr>
              <a:t>.  Essa può essere utilizzata anche all’interno del corpo di una funzione.</a:t>
            </a:r>
          </a:p>
          <a:p>
            <a:pPr marL="0" indent="0" eaLnBrk="1" hangingPunct="1">
              <a:buNone/>
              <a:defRPr/>
            </a:pPr>
            <a:r>
              <a:rPr lang="it-IT" altLang="it-IT" sz="2200" b="1" dirty="0">
                <a:solidFill>
                  <a:srgbClr val="000000"/>
                </a:solidFill>
                <a:latin typeface="Times New Roman" panose="02020603050405020304" pitchFamily="18" charset="0"/>
              </a:rPr>
              <a:t>Esempio:</a:t>
            </a:r>
          </a:p>
          <a:p>
            <a:pPr marL="0" indent="0" eaLnBrk="1" hangingPunct="1">
              <a:buNone/>
              <a:defRPr/>
            </a:pPr>
            <a:endParaRPr lang="it-IT" altLang="it-IT" sz="2200" dirty="0">
              <a:solidFill>
                <a:srgbClr val="000000"/>
              </a:solidFill>
              <a:latin typeface="Times New Roman" panose="02020603050405020304" pitchFamily="18" charset="0"/>
            </a:endParaRPr>
          </a:p>
          <a:p>
            <a:pPr eaLnBrk="1" hangingPunct="1">
              <a:defRPr/>
            </a:pPr>
            <a:endParaRPr lang="it-IT" altLang="it-IT" sz="2200" dirty="0">
              <a:solidFill>
                <a:srgbClr val="000000"/>
              </a:solidFill>
              <a:latin typeface="Times New Roman" panose="02020603050405020304" pitchFamily="18" charset="0"/>
            </a:endParaRPr>
          </a:p>
          <a:p>
            <a:pPr marL="0" indent="0" eaLnBrk="1" hangingPunct="1">
              <a:buNone/>
              <a:defRPr/>
            </a:pPr>
            <a:endParaRPr lang="it-IT" altLang="it-IT" sz="24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800" dirty="0">
              <a:solidFill>
                <a:srgbClr val="000000"/>
              </a:solidFill>
              <a:latin typeface="Times New Roman" panose="02020603050405020304" pitchFamily="18" charset="0"/>
            </a:endParaRPr>
          </a:p>
          <a:p>
            <a:pPr eaLnBrk="1" hangingPunct="1">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en-US"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it-IT" sz="2300" dirty="0">
                <a:solidFill>
                  <a:srgbClr val="000000"/>
                </a:solidFill>
                <a:latin typeface="Times New Roman" panose="02020603050405020304" pitchFamily="18" charset="0"/>
              </a:rPr>
              <a:t>  </a:t>
            </a:r>
            <a:endParaRPr lang="en-US" altLang="it-IT" sz="2300" i="1" dirty="0">
              <a:solidFill>
                <a:srgbClr val="000000"/>
              </a:solidFill>
              <a:latin typeface="Times New Roman" panose="02020603050405020304" pitchFamily="18" charset="0"/>
            </a:endParaRPr>
          </a:p>
        </p:txBody>
      </p:sp>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5638800"/>
            <a:ext cx="3193057" cy="525826"/>
          </a:xfrm>
          <a:prstGeom prst="rect">
            <a:avLst/>
          </a:prstGeom>
        </p:spPr>
      </p:pic>
    </p:spTree>
    <p:extLst>
      <p:ext uri="{BB962C8B-B14F-4D97-AF65-F5344CB8AC3E}">
        <p14:creationId xmlns:p14="http://schemas.microsoft.com/office/powerpoint/2010/main" val="17199809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0" y="381000"/>
            <a:ext cx="91440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000" dirty="0" err="1">
                <a:solidFill>
                  <a:srgbClr val="3380E6"/>
                </a:solidFill>
                <a:latin typeface="Arial" panose="020B0604020202020204" pitchFamily="34" charset="0"/>
              </a:rPr>
              <a:t>Spazio</a:t>
            </a:r>
            <a:r>
              <a:rPr lang="en-US" altLang="it-IT" sz="3000" dirty="0">
                <a:solidFill>
                  <a:srgbClr val="3380E6"/>
                </a:solidFill>
                <a:latin typeface="Arial" panose="020B0604020202020204" pitchFamily="34" charset="0"/>
              </a:rPr>
              <a:t> </a:t>
            </a:r>
            <a:r>
              <a:rPr lang="en-US" altLang="it-IT" sz="3000" dirty="0" err="1">
                <a:solidFill>
                  <a:srgbClr val="3380E6"/>
                </a:solidFill>
                <a:latin typeface="Arial" panose="020B0604020202020204" pitchFamily="34" charset="0"/>
              </a:rPr>
              <a:t>dei</a:t>
            </a:r>
            <a:r>
              <a:rPr lang="en-US" altLang="it-IT" sz="3000" dirty="0">
                <a:solidFill>
                  <a:srgbClr val="3380E6"/>
                </a:solidFill>
                <a:latin typeface="Arial" panose="020B0604020202020204" pitchFamily="34" charset="0"/>
              </a:rPr>
              <a:t> </a:t>
            </a:r>
            <a:r>
              <a:rPr lang="en-US" altLang="it-IT" sz="3000" dirty="0" err="1">
                <a:solidFill>
                  <a:srgbClr val="3380E6"/>
                </a:solidFill>
                <a:latin typeface="Arial" panose="020B0604020202020204" pitchFamily="34" charset="0"/>
              </a:rPr>
              <a:t>nomi</a:t>
            </a:r>
            <a:r>
              <a:rPr lang="en-US" altLang="it-IT" sz="3000" dirty="0">
                <a:solidFill>
                  <a:srgbClr val="3380E6"/>
                </a:solidFill>
                <a:latin typeface="Arial" panose="020B0604020202020204" pitchFamily="34" charset="0"/>
              </a:rPr>
              <a:t> per </a:t>
            </a:r>
            <a:r>
              <a:rPr lang="en-US" altLang="it-IT" sz="3000" dirty="0" err="1">
                <a:solidFill>
                  <a:srgbClr val="3380E6"/>
                </a:solidFill>
                <a:latin typeface="Arial" panose="020B0604020202020204" pitchFamily="34" charset="0"/>
              </a:rPr>
              <a:t>variabili</a:t>
            </a:r>
            <a:r>
              <a:rPr lang="en-US" altLang="it-IT" sz="3000" dirty="0">
                <a:solidFill>
                  <a:srgbClr val="3380E6"/>
                </a:solidFill>
                <a:latin typeface="Arial" panose="020B0604020202020204" pitchFamily="34" charset="0"/>
              </a:rPr>
              <a:t> </a:t>
            </a:r>
            <a:r>
              <a:rPr lang="en-US" altLang="it-IT" sz="3000" dirty="0" err="1">
                <a:solidFill>
                  <a:srgbClr val="3380E6"/>
                </a:solidFill>
                <a:latin typeface="Arial" panose="020B0604020202020204" pitchFamily="34" charset="0"/>
              </a:rPr>
              <a:t>globali</a:t>
            </a:r>
            <a:r>
              <a:rPr lang="en-US" altLang="it-IT" sz="3000" dirty="0">
                <a:solidFill>
                  <a:srgbClr val="3380E6"/>
                </a:solidFill>
                <a:latin typeface="Arial" panose="020B0604020202020204" pitchFamily="34" charset="0"/>
              </a:rPr>
              <a:t> (2/3)</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628073" y="1114714"/>
            <a:ext cx="8039100" cy="543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defRPr/>
            </a:pPr>
            <a:r>
              <a:rPr lang="it-IT" altLang="it-IT" sz="2200" dirty="0">
                <a:solidFill>
                  <a:srgbClr val="000000"/>
                </a:solidFill>
                <a:latin typeface="Times New Roman" panose="02020603050405020304" pitchFamily="18" charset="0"/>
              </a:rPr>
              <a:t>Una </a:t>
            </a:r>
            <a:r>
              <a:rPr lang="it-IT" altLang="it-IT" sz="2200" b="1" dirty="0">
                <a:solidFill>
                  <a:srgbClr val="000000"/>
                </a:solidFill>
                <a:latin typeface="Times New Roman" panose="02020603050405020304" pitchFamily="18" charset="0"/>
              </a:rPr>
              <a:t>dichiarazione </a:t>
            </a:r>
            <a:r>
              <a:rPr lang="it-IT" altLang="it-IT" sz="2200" b="1" dirty="0" err="1">
                <a:solidFill>
                  <a:srgbClr val="000000"/>
                </a:solidFill>
                <a:latin typeface="Times New Roman" panose="02020603050405020304" pitchFamily="18" charset="0"/>
              </a:rPr>
              <a:t>extern</a:t>
            </a:r>
            <a:r>
              <a:rPr lang="it-IT" altLang="it-IT" sz="2200" b="1" dirty="0">
                <a:solidFill>
                  <a:srgbClr val="000000"/>
                </a:solidFill>
                <a:latin typeface="Times New Roman" panose="02020603050405020304" pitchFamily="18" charset="0"/>
              </a:rPr>
              <a:t> </a:t>
            </a:r>
            <a:r>
              <a:rPr lang="it-IT" altLang="it-IT" sz="2200" dirty="0">
                <a:solidFill>
                  <a:srgbClr val="000000"/>
                </a:solidFill>
                <a:latin typeface="Times New Roman" panose="02020603050405020304" pitchFamily="18" charset="0"/>
              </a:rPr>
              <a:t>per una variabile globale non alloca nessuna memoria ma indica  al compilatore che la variabile globale è definita o in seguito nello stesso file o in un file differente. Il compilatore non tenta di risolvere i riferimenti a tale variabile: questo compito è lasciato al </a:t>
            </a:r>
            <a:r>
              <a:rPr lang="it-IT" altLang="it-IT" sz="2200" dirty="0" err="1">
                <a:solidFill>
                  <a:srgbClr val="000000"/>
                </a:solidFill>
                <a:latin typeface="Times New Roman" panose="02020603050405020304" pitchFamily="18" charset="0"/>
              </a:rPr>
              <a:t>linker</a:t>
            </a:r>
            <a:r>
              <a:rPr lang="it-IT" altLang="it-IT" sz="2200" dirty="0">
                <a:solidFill>
                  <a:srgbClr val="000000"/>
                </a:solidFill>
                <a:latin typeface="Times New Roman" panose="02020603050405020304" pitchFamily="18" charset="0"/>
              </a:rPr>
              <a:t>. Se il </a:t>
            </a:r>
            <a:r>
              <a:rPr lang="it-IT" altLang="it-IT" sz="2200" dirty="0" err="1">
                <a:solidFill>
                  <a:srgbClr val="000000"/>
                </a:solidFill>
                <a:latin typeface="Times New Roman" panose="02020603050405020304" pitchFamily="18" charset="0"/>
              </a:rPr>
              <a:t>linker</a:t>
            </a:r>
            <a:r>
              <a:rPr lang="it-IT" altLang="it-IT" sz="2200" dirty="0">
                <a:solidFill>
                  <a:srgbClr val="000000"/>
                </a:solidFill>
                <a:latin typeface="Times New Roman" panose="02020603050405020304" pitchFamily="18" charset="0"/>
              </a:rPr>
              <a:t> non riesce a localizzare un’adeguata definizione della variabile globale, emette un messaggio di errore.</a:t>
            </a:r>
          </a:p>
          <a:p>
            <a:pPr eaLnBrk="1" hangingPunct="1">
              <a:defRPr/>
            </a:pPr>
            <a:r>
              <a:rPr lang="it-IT" altLang="it-IT" sz="2200" dirty="0">
                <a:solidFill>
                  <a:srgbClr val="000000"/>
                </a:solidFill>
                <a:latin typeface="Times New Roman" panose="02020603050405020304" pitchFamily="18" charset="0"/>
              </a:rPr>
              <a:t>Similmente alle funzioni, le variabili globali hanno per </a:t>
            </a:r>
            <a:r>
              <a:rPr lang="it-IT" altLang="it-IT" sz="2200" b="1" dirty="0">
                <a:solidFill>
                  <a:srgbClr val="000000"/>
                </a:solidFill>
                <a:latin typeface="Times New Roman" panose="02020603050405020304" pitchFamily="18" charset="0"/>
              </a:rPr>
              <a:t>default</a:t>
            </a:r>
            <a:r>
              <a:rPr lang="it-IT" altLang="it-IT" sz="2200" dirty="0">
                <a:solidFill>
                  <a:srgbClr val="000000"/>
                </a:solidFill>
                <a:latin typeface="Times New Roman" panose="02020603050405020304" pitchFamily="18" charset="0"/>
              </a:rPr>
              <a:t> un </a:t>
            </a:r>
            <a:r>
              <a:rPr lang="it-IT" altLang="it-IT" sz="2200" b="1" dirty="0">
                <a:solidFill>
                  <a:srgbClr val="000000"/>
                </a:solidFill>
                <a:latin typeface="Times New Roman" panose="02020603050405020304" pitchFamily="18" charset="0"/>
              </a:rPr>
              <a:t>collegamento esterno</a:t>
            </a:r>
            <a:r>
              <a:rPr lang="it-IT" altLang="it-IT" sz="2200" dirty="0">
                <a:solidFill>
                  <a:srgbClr val="000000"/>
                </a:solidFill>
                <a:latin typeface="Times New Roman" panose="02020603050405020304" pitchFamily="18" charset="0"/>
              </a:rPr>
              <a:t>: è possibile accedervi in altri file che contengano le corrispondenti dichiarazioni </a:t>
            </a:r>
            <a:r>
              <a:rPr lang="it-IT" altLang="it-IT" sz="2200" dirty="0" err="1">
                <a:solidFill>
                  <a:srgbClr val="000000"/>
                </a:solidFill>
                <a:latin typeface="Times New Roman" panose="02020603050405020304" pitchFamily="18" charset="0"/>
              </a:rPr>
              <a:t>extern</a:t>
            </a:r>
            <a:r>
              <a:rPr lang="it-IT" altLang="it-IT" sz="2200" dirty="0">
                <a:solidFill>
                  <a:srgbClr val="000000"/>
                </a:solidFill>
                <a:latin typeface="Times New Roman" panose="02020603050405020304" pitchFamily="18" charset="0"/>
              </a:rPr>
              <a:t>. </a:t>
            </a:r>
          </a:p>
          <a:p>
            <a:pPr eaLnBrk="1" hangingPunct="1">
              <a:defRPr/>
            </a:pPr>
            <a:r>
              <a:rPr lang="it-IT" altLang="it-IT" sz="2200" dirty="0">
                <a:solidFill>
                  <a:srgbClr val="000000"/>
                </a:solidFill>
                <a:latin typeface="Times New Roman" panose="02020603050405020304" pitchFamily="18" charset="0"/>
              </a:rPr>
              <a:t>Per cambiare il comportamento di default (collegamento esterno), si utilizza lo </a:t>
            </a:r>
            <a:r>
              <a:rPr lang="it-IT" altLang="it-IT" sz="2200" i="1" dirty="0" err="1">
                <a:solidFill>
                  <a:srgbClr val="000000"/>
                </a:solidFill>
                <a:latin typeface="Times New Roman" panose="02020603050405020304" pitchFamily="18" charset="0"/>
              </a:rPr>
              <a:t>specificatore</a:t>
            </a:r>
            <a:r>
              <a:rPr lang="it-IT" altLang="it-IT" sz="2200" i="1" dirty="0">
                <a:solidFill>
                  <a:srgbClr val="000000"/>
                </a:solidFill>
                <a:latin typeface="Times New Roman" panose="02020603050405020304" pitchFamily="18" charset="0"/>
              </a:rPr>
              <a:t> della classe di memoria</a:t>
            </a:r>
            <a:r>
              <a:rPr lang="it-IT" altLang="it-IT" sz="2200" dirty="0">
                <a:solidFill>
                  <a:srgbClr val="000000"/>
                </a:solidFill>
                <a:latin typeface="Times New Roman" panose="02020603050405020304" pitchFamily="18" charset="0"/>
              </a:rPr>
              <a:t> </a:t>
            </a:r>
            <a:r>
              <a:rPr lang="it-IT" altLang="it-IT" sz="2200" b="1" dirty="0" err="1">
                <a:solidFill>
                  <a:srgbClr val="000000"/>
                </a:solidFill>
                <a:latin typeface="Times New Roman" panose="02020603050405020304" pitchFamily="18" charset="0"/>
              </a:rPr>
              <a:t>static</a:t>
            </a:r>
            <a:r>
              <a:rPr lang="it-IT" altLang="it-IT" sz="2200" dirty="0">
                <a:solidFill>
                  <a:srgbClr val="000000"/>
                </a:solidFill>
                <a:latin typeface="Times New Roman" panose="02020603050405020304" pitchFamily="18" charset="0"/>
              </a:rPr>
              <a:t>, premettendo la parola chiave </a:t>
            </a:r>
            <a:r>
              <a:rPr lang="it-IT" altLang="it-IT" sz="2200" b="1" dirty="0" err="1">
                <a:solidFill>
                  <a:srgbClr val="000000"/>
                </a:solidFill>
                <a:latin typeface="Times New Roman" panose="02020603050405020304" pitchFamily="18" charset="0"/>
              </a:rPr>
              <a:t>static</a:t>
            </a:r>
            <a:r>
              <a:rPr lang="it-IT" altLang="it-IT" sz="2200" dirty="0">
                <a:solidFill>
                  <a:srgbClr val="000000"/>
                </a:solidFill>
                <a:latin typeface="Times New Roman" panose="02020603050405020304" pitchFamily="18" charset="0"/>
              </a:rPr>
              <a:t> nella definizione della variabile globale. Ciò impedisce che la variabile possa essere utilizzata da una funzione che non è definita nello stesso file.</a:t>
            </a:r>
          </a:p>
          <a:p>
            <a:pPr eaLnBrk="1" hangingPunct="1">
              <a:defRPr/>
            </a:pPr>
            <a:endParaRPr lang="it-IT" altLang="it-IT" sz="2200" dirty="0">
              <a:solidFill>
                <a:srgbClr val="000000"/>
              </a:solidFill>
              <a:latin typeface="Times New Roman" panose="02020603050405020304" pitchFamily="18" charset="0"/>
            </a:endParaRPr>
          </a:p>
          <a:p>
            <a:pPr eaLnBrk="1" hangingPunct="1">
              <a:defRPr/>
            </a:pPr>
            <a:endParaRPr lang="it-IT" altLang="it-IT" sz="2200" dirty="0">
              <a:solidFill>
                <a:srgbClr val="000000"/>
              </a:solidFill>
              <a:latin typeface="Times New Roman" panose="02020603050405020304" pitchFamily="18" charset="0"/>
            </a:endParaRPr>
          </a:p>
          <a:p>
            <a:pPr marL="0" indent="0" eaLnBrk="1" hangingPunct="1">
              <a:buNone/>
              <a:defRPr/>
            </a:pPr>
            <a:endParaRPr lang="it-IT" altLang="it-IT" sz="24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800" dirty="0">
              <a:solidFill>
                <a:srgbClr val="000000"/>
              </a:solidFill>
              <a:latin typeface="Times New Roman" panose="02020603050405020304" pitchFamily="18" charset="0"/>
            </a:endParaRPr>
          </a:p>
          <a:p>
            <a:pPr eaLnBrk="1" hangingPunct="1">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en-US"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it-IT" sz="2300" dirty="0">
                <a:solidFill>
                  <a:srgbClr val="000000"/>
                </a:solidFill>
                <a:latin typeface="Times New Roman" panose="02020603050405020304" pitchFamily="18" charset="0"/>
              </a:rPr>
              <a:t>  </a:t>
            </a:r>
            <a:endParaRPr lang="en-US" altLang="it-IT" sz="2300" i="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4010341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0" y="381000"/>
            <a:ext cx="91440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000" dirty="0" err="1">
                <a:solidFill>
                  <a:srgbClr val="3380E6"/>
                </a:solidFill>
                <a:latin typeface="Arial" panose="020B0604020202020204" pitchFamily="34" charset="0"/>
              </a:rPr>
              <a:t>Spazio</a:t>
            </a:r>
            <a:r>
              <a:rPr lang="en-US" altLang="it-IT" sz="3000" dirty="0">
                <a:solidFill>
                  <a:srgbClr val="3380E6"/>
                </a:solidFill>
                <a:latin typeface="Arial" panose="020B0604020202020204" pitchFamily="34" charset="0"/>
              </a:rPr>
              <a:t> </a:t>
            </a:r>
            <a:r>
              <a:rPr lang="en-US" altLang="it-IT" sz="3000" dirty="0" err="1">
                <a:solidFill>
                  <a:srgbClr val="3380E6"/>
                </a:solidFill>
                <a:latin typeface="Arial" panose="020B0604020202020204" pitchFamily="34" charset="0"/>
              </a:rPr>
              <a:t>dei</a:t>
            </a:r>
            <a:r>
              <a:rPr lang="en-US" altLang="it-IT" sz="3000" dirty="0">
                <a:solidFill>
                  <a:srgbClr val="3380E6"/>
                </a:solidFill>
                <a:latin typeface="Arial" panose="020B0604020202020204" pitchFamily="34" charset="0"/>
              </a:rPr>
              <a:t> </a:t>
            </a:r>
            <a:r>
              <a:rPr lang="en-US" altLang="it-IT" sz="3000" dirty="0" err="1">
                <a:solidFill>
                  <a:srgbClr val="3380E6"/>
                </a:solidFill>
                <a:latin typeface="Arial" panose="020B0604020202020204" pitchFamily="34" charset="0"/>
              </a:rPr>
              <a:t>nomi</a:t>
            </a:r>
            <a:r>
              <a:rPr lang="en-US" altLang="it-IT" sz="3000" dirty="0">
                <a:solidFill>
                  <a:srgbClr val="3380E6"/>
                </a:solidFill>
                <a:latin typeface="Arial" panose="020B0604020202020204" pitchFamily="34" charset="0"/>
              </a:rPr>
              <a:t> per </a:t>
            </a:r>
            <a:r>
              <a:rPr lang="en-US" altLang="it-IT" sz="3000" dirty="0" err="1">
                <a:solidFill>
                  <a:srgbClr val="3380E6"/>
                </a:solidFill>
                <a:latin typeface="Arial" panose="020B0604020202020204" pitchFamily="34" charset="0"/>
              </a:rPr>
              <a:t>variabili</a:t>
            </a:r>
            <a:r>
              <a:rPr lang="en-US" altLang="it-IT" sz="3000" dirty="0">
                <a:solidFill>
                  <a:srgbClr val="3380E6"/>
                </a:solidFill>
                <a:latin typeface="Arial" panose="020B0604020202020204" pitchFamily="34" charset="0"/>
              </a:rPr>
              <a:t> </a:t>
            </a:r>
            <a:r>
              <a:rPr lang="en-US" altLang="it-IT" sz="3000" dirty="0" err="1">
                <a:solidFill>
                  <a:srgbClr val="3380E6"/>
                </a:solidFill>
                <a:latin typeface="Arial" panose="020B0604020202020204" pitchFamily="34" charset="0"/>
              </a:rPr>
              <a:t>globali</a:t>
            </a:r>
            <a:r>
              <a:rPr lang="en-US" altLang="it-IT" sz="3000" dirty="0">
                <a:solidFill>
                  <a:srgbClr val="3380E6"/>
                </a:solidFill>
                <a:latin typeface="Arial" panose="020B0604020202020204" pitchFamily="34" charset="0"/>
              </a:rPr>
              <a:t> (3/3)</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628073" y="1114714"/>
            <a:ext cx="8039100" cy="543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defRPr/>
            </a:pPr>
            <a:r>
              <a:rPr lang="it-IT" altLang="it-IT" sz="2200" dirty="0">
                <a:solidFill>
                  <a:srgbClr val="000000"/>
                </a:solidFill>
                <a:latin typeface="Times New Roman" panose="02020603050405020304" pitchFamily="18" charset="0"/>
              </a:rPr>
              <a:t> </a:t>
            </a:r>
            <a:r>
              <a:rPr lang="it-IT" altLang="it-IT" sz="2400" dirty="0">
                <a:solidFill>
                  <a:srgbClr val="000000"/>
                </a:solidFill>
                <a:latin typeface="Times New Roman" panose="02020603050405020304" pitchFamily="18" charset="0"/>
              </a:rPr>
              <a:t>Dalle regole sul campo d’azione, non è possibile definire nello stesso file funzioni o variabili globali con lo stesso nome (identificatore).</a:t>
            </a:r>
          </a:p>
          <a:p>
            <a:pPr eaLnBrk="1" hangingPunct="1">
              <a:defRPr/>
            </a:pPr>
            <a:r>
              <a:rPr lang="it-IT" altLang="it-IT" sz="2400" dirty="0">
                <a:solidFill>
                  <a:srgbClr val="000000"/>
                </a:solidFill>
                <a:latin typeface="Times New Roman" panose="02020603050405020304" pitchFamily="18" charset="0"/>
              </a:rPr>
              <a:t>Comunque a differenza delle funzioni, sono consentite  definizioni di variabili globali (senza la parola chiave </a:t>
            </a:r>
            <a:r>
              <a:rPr lang="it-IT" altLang="it-IT" sz="2400" b="1" dirty="0" err="1">
                <a:solidFill>
                  <a:srgbClr val="000000"/>
                </a:solidFill>
                <a:latin typeface="Times New Roman" panose="02020603050405020304" pitchFamily="18" charset="0"/>
              </a:rPr>
              <a:t>static</a:t>
            </a:r>
            <a:r>
              <a:rPr lang="it-IT" altLang="it-IT" sz="2400" dirty="0">
                <a:solidFill>
                  <a:srgbClr val="000000"/>
                </a:solidFill>
                <a:latin typeface="Times New Roman" panose="02020603050405020304" pitchFamily="18" charset="0"/>
              </a:rPr>
              <a:t>) aventi lo stesso identificatore in file sorgenti distinti. Ciò può creare ambiguità. È buona norma dunque che gli identificatori di variabili globali definite senza lo </a:t>
            </a:r>
            <a:r>
              <a:rPr lang="it-IT" altLang="it-IT" sz="2400" dirty="0" err="1">
                <a:solidFill>
                  <a:srgbClr val="000000"/>
                </a:solidFill>
                <a:latin typeface="Times New Roman" panose="02020603050405020304" pitchFamily="18" charset="0"/>
              </a:rPr>
              <a:t>specificatore</a:t>
            </a:r>
            <a:r>
              <a:rPr lang="it-IT" altLang="it-IT" sz="2400" dirty="0">
                <a:solidFill>
                  <a:srgbClr val="000000"/>
                </a:solidFill>
                <a:latin typeface="Times New Roman" panose="02020603050405020304" pitchFamily="18" charset="0"/>
              </a:rPr>
              <a:t> </a:t>
            </a:r>
            <a:r>
              <a:rPr lang="it-IT" altLang="it-IT" sz="2400" dirty="0" err="1">
                <a:solidFill>
                  <a:srgbClr val="000000"/>
                </a:solidFill>
                <a:latin typeface="Times New Roman" panose="02020603050405020304" pitchFamily="18" charset="0"/>
              </a:rPr>
              <a:t>static</a:t>
            </a:r>
            <a:r>
              <a:rPr lang="it-IT" altLang="it-IT" sz="2400" dirty="0">
                <a:solidFill>
                  <a:srgbClr val="000000"/>
                </a:solidFill>
                <a:latin typeface="Times New Roman" panose="02020603050405020304" pitchFamily="18" charset="0"/>
              </a:rPr>
              <a:t> siano distinti. </a:t>
            </a:r>
          </a:p>
          <a:p>
            <a:pPr marL="0" indent="0" eaLnBrk="1" hangingPunct="1">
              <a:buNone/>
              <a:defRPr/>
            </a:pPr>
            <a:endParaRPr lang="it-IT" altLang="it-IT" sz="2200" dirty="0">
              <a:solidFill>
                <a:srgbClr val="000000"/>
              </a:solidFill>
              <a:latin typeface="Times New Roman" panose="02020603050405020304" pitchFamily="18" charset="0"/>
            </a:endParaRPr>
          </a:p>
          <a:p>
            <a:pPr eaLnBrk="1" hangingPunct="1">
              <a:defRPr/>
            </a:pPr>
            <a:endParaRPr lang="it-IT" altLang="it-IT" sz="2200" dirty="0">
              <a:solidFill>
                <a:srgbClr val="000000"/>
              </a:solidFill>
              <a:latin typeface="Times New Roman" panose="02020603050405020304" pitchFamily="18" charset="0"/>
            </a:endParaRPr>
          </a:p>
          <a:p>
            <a:pPr eaLnBrk="1" hangingPunct="1">
              <a:defRPr/>
            </a:pPr>
            <a:endParaRPr lang="it-IT" altLang="it-IT" sz="2200" dirty="0">
              <a:solidFill>
                <a:srgbClr val="000000"/>
              </a:solidFill>
              <a:latin typeface="Times New Roman" panose="02020603050405020304" pitchFamily="18" charset="0"/>
            </a:endParaRPr>
          </a:p>
          <a:p>
            <a:pPr marL="0" indent="0" eaLnBrk="1" hangingPunct="1">
              <a:buNone/>
              <a:defRPr/>
            </a:pPr>
            <a:endParaRPr lang="it-IT" altLang="it-IT" sz="24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800" dirty="0">
              <a:solidFill>
                <a:srgbClr val="000000"/>
              </a:solidFill>
              <a:latin typeface="Times New Roman" panose="02020603050405020304" pitchFamily="18" charset="0"/>
            </a:endParaRPr>
          </a:p>
          <a:p>
            <a:pPr eaLnBrk="1" hangingPunct="1">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en-US"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it-IT" sz="2300" dirty="0">
                <a:solidFill>
                  <a:srgbClr val="000000"/>
                </a:solidFill>
                <a:latin typeface="Times New Roman" panose="02020603050405020304" pitchFamily="18" charset="0"/>
              </a:rPr>
              <a:t>  </a:t>
            </a:r>
            <a:endParaRPr lang="en-US" altLang="it-IT" sz="2300" i="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4803344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txBox="1">
            <a:spLocks/>
          </p:cNvSpPr>
          <p:nvPr/>
        </p:nvSpPr>
        <p:spPr bwMode="auto">
          <a:xfrm>
            <a:off x="304800" y="365125"/>
            <a:ext cx="84582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Variabili</a:t>
            </a:r>
            <a:r>
              <a:rPr lang="en-US" altLang="it-IT" sz="3300" dirty="0">
                <a:solidFill>
                  <a:srgbClr val="3380E6"/>
                </a:solidFill>
                <a:latin typeface="Arial" panose="020B0604020202020204" pitchFamily="34" charset="0"/>
              </a:rPr>
              <a:t> definite in </a:t>
            </a:r>
            <a:r>
              <a:rPr lang="en-US" altLang="it-IT" sz="3300" dirty="0" err="1">
                <a:solidFill>
                  <a:srgbClr val="3380E6"/>
                </a:solidFill>
                <a:latin typeface="Arial" panose="020B0604020202020204" pitchFamily="34" charset="0"/>
              </a:rPr>
              <a:t>una</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funzione</a:t>
            </a:r>
            <a:r>
              <a:rPr lang="en-US" altLang="it-IT" sz="3300" dirty="0">
                <a:solidFill>
                  <a:srgbClr val="3380E6"/>
                </a:solidFill>
                <a:latin typeface="Arial" panose="020B0604020202020204" pitchFamily="34" charset="0"/>
              </a:rPr>
              <a:t> (1/3)</a:t>
            </a:r>
          </a:p>
        </p:txBody>
      </p:sp>
      <p:sp>
        <p:nvSpPr>
          <p:cNvPr id="4" name="Text Placeholder 2"/>
          <p:cNvSpPr txBox="1">
            <a:spLocks/>
          </p:cNvSpPr>
          <p:nvPr/>
        </p:nvSpPr>
        <p:spPr bwMode="auto">
          <a:xfrm>
            <a:off x="628650" y="914400"/>
            <a:ext cx="813435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endParaRPr lang="it-IT" altLang="it-IT" sz="2200" dirty="0">
              <a:solidFill>
                <a:srgbClr val="000000"/>
              </a:solidFill>
              <a:latin typeface="Times New Roman" panose="02020603050405020304" pitchFamily="18" charset="0"/>
            </a:endParaRPr>
          </a:p>
          <a:p>
            <a:pPr eaLnBrk="1" hangingPunct="1">
              <a:defRPr/>
            </a:pPr>
            <a:r>
              <a:rPr lang="it-IT" altLang="it-IT" sz="2200" dirty="0">
                <a:solidFill>
                  <a:srgbClr val="000000"/>
                </a:solidFill>
                <a:latin typeface="Times New Roman" panose="02020603050405020304" pitchFamily="18" charset="0"/>
              </a:rPr>
              <a:t>Le variabili definite in una funzione sono o i parametri formali nella definizione della funzione o le variabili definite nel corpo della funzione (dette anche </a:t>
            </a:r>
            <a:r>
              <a:rPr lang="it-IT" altLang="it-IT" sz="2200" b="1" dirty="0">
                <a:solidFill>
                  <a:srgbClr val="000000"/>
                </a:solidFill>
                <a:latin typeface="Times New Roman" panose="02020603050405020304" pitchFamily="18" charset="0"/>
              </a:rPr>
              <a:t>variabili locali</a:t>
            </a:r>
            <a:r>
              <a:rPr lang="it-IT" altLang="it-IT" sz="2200" dirty="0">
                <a:solidFill>
                  <a:srgbClr val="000000"/>
                </a:solidFill>
                <a:latin typeface="Times New Roman" panose="02020603050405020304" pitchFamily="18" charset="0"/>
              </a:rPr>
              <a:t>).   </a:t>
            </a:r>
          </a:p>
          <a:p>
            <a:pPr eaLnBrk="1" hangingPunct="1">
              <a:defRPr/>
            </a:pPr>
            <a:r>
              <a:rPr lang="it-IT" altLang="it-IT" sz="2200" dirty="0">
                <a:solidFill>
                  <a:srgbClr val="000000"/>
                </a:solidFill>
                <a:latin typeface="Times New Roman" panose="02020603050405020304" pitchFamily="18" charset="0"/>
              </a:rPr>
              <a:t>Le variabili corrispondenti ai parametri formali di una funzione hanno un </a:t>
            </a:r>
            <a:r>
              <a:rPr lang="it-IT" altLang="it-IT" sz="2200" b="1" dirty="0">
                <a:solidFill>
                  <a:srgbClr val="000000"/>
                </a:solidFill>
                <a:latin typeface="Times New Roman" panose="02020603050405020304" pitchFamily="18" charset="0"/>
              </a:rPr>
              <a:t>campo di memoria automatico</a:t>
            </a:r>
            <a:r>
              <a:rPr lang="it-IT" altLang="it-IT" sz="2200" dirty="0">
                <a:solidFill>
                  <a:srgbClr val="000000"/>
                </a:solidFill>
                <a:latin typeface="Times New Roman" panose="02020603050405020304" pitchFamily="18" charset="0"/>
              </a:rPr>
              <a:t>. Ciò significa che tali variabili vengono riallocate (create) ogni volta che una funzione viene eseguita (tramite chiamata di funzione), esistono </a:t>
            </a:r>
            <a:r>
              <a:rPr lang="it-IT" altLang="it-IT" sz="2200" dirty="0" err="1">
                <a:solidFill>
                  <a:srgbClr val="000000"/>
                </a:solidFill>
                <a:latin typeface="Times New Roman" panose="02020603050405020304" pitchFamily="18" charset="0"/>
              </a:rPr>
              <a:t>finchè</a:t>
            </a:r>
            <a:r>
              <a:rPr lang="it-IT" altLang="it-IT" sz="2200" dirty="0">
                <a:solidFill>
                  <a:srgbClr val="000000"/>
                </a:solidFill>
                <a:latin typeface="Times New Roman" panose="02020603050405020304" pitchFamily="18" charset="0"/>
              </a:rPr>
              <a:t> l’esecuzione della funzione è attiva e sono distrutte quando la funzione restituisce il controllo al chiamante.  </a:t>
            </a:r>
          </a:p>
          <a:p>
            <a:pPr eaLnBrk="1" hangingPunct="1">
              <a:defRPr/>
            </a:pPr>
            <a:r>
              <a:rPr lang="it-IT" altLang="it-IT" sz="2200" dirty="0">
                <a:solidFill>
                  <a:srgbClr val="000000"/>
                </a:solidFill>
                <a:latin typeface="Times New Roman" panose="02020603050405020304" pitchFamily="18" charset="0"/>
              </a:rPr>
              <a:t>Per </a:t>
            </a:r>
            <a:r>
              <a:rPr lang="it-IT" altLang="it-IT" sz="2200" b="1" dirty="0">
                <a:solidFill>
                  <a:srgbClr val="000000"/>
                </a:solidFill>
                <a:latin typeface="Times New Roman" panose="02020603050405020304" pitchFamily="18" charset="0"/>
              </a:rPr>
              <a:t>default</a:t>
            </a:r>
            <a:r>
              <a:rPr lang="it-IT" altLang="it-IT" sz="2200" dirty="0">
                <a:solidFill>
                  <a:srgbClr val="000000"/>
                </a:solidFill>
                <a:latin typeface="Times New Roman" panose="02020603050405020304" pitchFamily="18" charset="0"/>
              </a:rPr>
              <a:t>, le variabili locali sono gestite come i parametri formali e, cioè, hanno un campo di memoria automatico. Dunque, i loro valori non sono preservati tra chiamate consecutive alla funzione. Le variabili locali con campo di memoria automatico devono essere sempre esplicitamente inizializzate (altrimenti, il loro valore iniziale è indefinito). </a:t>
            </a:r>
          </a:p>
          <a:p>
            <a:pPr eaLnBrk="1" hangingPunct="1">
              <a:defRPr/>
            </a:pPr>
            <a:endParaRPr lang="it-IT" altLang="it-IT" sz="2200" dirty="0">
              <a:solidFill>
                <a:srgbClr val="000000"/>
              </a:solidFill>
              <a:latin typeface="Times New Roman" panose="02020603050405020304" pitchFamily="18" charset="0"/>
            </a:endParaRPr>
          </a:p>
          <a:p>
            <a:pPr marL="0" indent="0" eaLnBrk="1" hangingPunct="1">
              <a:buNone/>
              <a:defRPr/>
            </a:pPr>
            <a:endParaRPr lang="it-IT" altLang="it-IT" sz="2200" dirty="0">
              <a:solidFill>
                <a:srgbClr val="000000"/>
              </a:solidFill>
              <a:latin typeface="Times New Roman" panose="02020603050405020304" pitchFamily="18" charset="0"/>
            </a:endParaRPr>
          </a:p>
          <a:p>
            <a:pPr marL="0" indent="0" eaLnBrk="1" hangingPunct="1">
              <a:buNone/>
              <a:defRPr/>
            </a:pPr>
            <a:endParaRPr lang="it-IT" altLang="it-IT" sz="20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9169692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txBox="1">
            <a:spLocks/>
          </p:cNvSpPr>
          <p:nvPr/>
        </p:nvSpPr>
        <p:spPr bwMode="auto">
          <a:xfrm>
            <a:off x="304800" y="365125"/>
            <a:ext cx="84582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Variabili</a:t>
            </a:r>
            <a:r>
              <a:rPr lang="en-US" altLang="it-IT" sz="3300" dirty="0">
                <a:solidFill>
                  <a:srgbClr val="3380E6"/>
                </a:solidFill>
                <a:latin typeface="Arial" panose="020B0604020202020204" pitchFamily="34" charset="0"/>
              </a:rPr>
              <a:t> definite in </a:t>
            </a:r>
            <a:r>
              <a:rPr lang="en-US" altLang="it-IT" sz="3300" dirty="0" err="1">
                <a:solidFill>
                  <a:srgbClr val="3380E6"/>
                </a:solidFill>
                <a:latin typeface="Arial" panose="020B0604020202020204" pitchFamily="34" charset="0"/>
              </a:rPr>
              <a:t>una</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funzione</a:t>
            </a:r>
            <a:r>
              <a:rPr lang="en-US" altLang="it-IT" sz="3300" dirty="0">
                <a:solidFill>
                  <a:srgbClr val="3380E6"/>
                </a:solidFill>
                <a:latin typeface="Arial" panose="020B0604020202020204" pitchFamily="34" charset="0"/>
              </a:rPr>
              <a:t> (2/3)</a:t>
            </a:r>
          </a:p>
        </p:txBody>
      </p:sp>
      <p:sp>
        <p:nvSpPr>
          <p:cNvPr id="4" name="Text Placeholder 2"/>
          <p:cNvSpPr txBox="1">
            <a:spLocks/>
          </p:cNvSpPr>
          <p:nvPr/>
        </p:nvSpPr>
        <p:spPr bwMode="auto">
          <a:xfrm>
            <a:off x="628650" y="914400"/>
            <a:ext cx="813435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endParaRPr lang="it-IT" altLang="it-IT" sz="2200" dirty="0">
              <a:solidFill>
                <a:srgbClr val="000000"/>
              </a:solidFill>
              <a:latin typeface="Times New Roman" panose="02020603050405020304" pitchFamily="18" charset="0"/>
            </a:endParaRPr>
          </a:p>
          <a:p>
            <a:pPr eaLnBrk="1" hangingPunct="1">
              <a:defRPr/>
            </a:pPr>
            <a:r>
              <a:rPr lang="it-IT" altLang="it-IT" sz="2200" dirty="0">
                <a:solidFill>
                  <a:srgbClr val="000000"/>
                </a:solidFill>
                <a:latin typeface="Times New Roman" panose="02020603050405020304" pitchFamily="18" charset="0"/>
              </a:rPr>
              <a:t>È possibile specificare un </a:t>
            </a:r>
            <a:r>
              <a:rPr lang="it-IT" altLang="it-IT" sz="2200" b="1" dirty="0">
                <a:solidFill>
                  <a:srgbClr val="000000"/>
                </a:solidFill>
                <a:latin typeface="Times New Roman" panose="02020603050405020304" pitchFamily="18" charset="0"/>
              </a:rPr>
              <a:t>campo di memoria statico </a:t>
            </a:r>
            <a:r>
              <a:rPr lang="it-IT" altLang="it-IT" sz="2200" dirty="0">
                <a:solidFill>
                  <a:srgbClr val="000000"/>
                </a:solidFill>
                <a:latin typeface="Times New Roman" panose="02020603050405020304" pitchFamily="18" charset="0"/>
              </a:rPr>
              <a:t>per una variabile locale premettendo nella definizione della variabile lo </a:t>
            </a:r>
            <a:r>
              <a:rPr lang="it-IT" altLang="it-IT" sz="2200" i="1" dirty="0" err="1">
                <a:solidFill>
                  <a:srgbClr val="000000"/>
                </a:solidFill>
                <a:latin typeface="Times New Roman" panose="02020603050405020304" pitchFamily="18" charset="0"/>
              </a:rPr>
              <a:t>specificatore</a:t>
            </a:r>
            <a:r>
              <a:rPr lang="it-IT" altLang="it-IT" sz="2200" i="1" dirty="0">
                <a:solidFill>
                  <a:srgbClr val="000000"/>
                </a:solidFill>
                <a:latin typeface="Times New Roman" panose="02020603050405020304" pitchFamily="18" charset="0"/>
              </a:rPr>
              <a:t> della classe di memoria</a:t>
            </a:r>
            <a:r>
              <a:rPr lang="it-IT" altLang="it-IT" sz="2200" dirty="0">
                <a:solidFill>
                  <a:srgbClr val="000000"/>
                </a:solidFill>
                <a:latin typeface="Times New Roman" panose="02020603050405020304" pitchFamily="18" charset="0"/>
              </a:rPr>
              <a:t> </a:t>
            </a:r>
            <a:r>
              <a:rPr lang="it-IT" altLang="it-IT" sz="2200" b="1" dirty="0" err="1">
                <a:solidFill>
                  <a:srgbClr val="000000"/>
                </a:solidFill>
                <a:latin typeface="Times New Roman" panose="02020603050405020304" pitchFamily="18" charset="0"/>
              </a:rPr>
              <a:t>static</a:t>
            </a:r>
            <a:r>
              <a:rPr lang="it-IT" altLang="it-IT" sz="2200" dirty="0">
                <a:solidFill>
                  <a:srgbClr val="000000"/>
                </a:solidFill>
                <a:latin typeface="Times New Roman" panose="02020603050405020304" pitchFamily="18" charset="0"/>
              </a:rPr>
              <a:t>  (</a:t>
            </a:r>
            <a:r>
              <a:rPr lang="it-IT" altLang="it-IT" sz="2200" b="1" dirty="0">
                <a:solidFill>
                  <a:srgbClr val="000000"/>
                </a:solidFill>
                <a:latin typeface="Times New Roman" panose="02020603050405020304" pitchFamily="18" charset="0"/>
              </a:rPr>
              <a:t>variabili locali statiche</a:t>
            </a:r>
            <a:r>
              <a:rPr lang="it-IT" altLang="it-IT" sz="2200" dirty="0">
                <a:solidFill>
                  <a:srgbClr val="000000"/>
                </a:solidFill>
                <a:latin typeface="Times New Roman" panose="02020603050405020304" pitchFamily="18" charset="0"/>
              </a:rPr>
              <a:t>)</a:t>
            </a:r>
          </a:p>
          <a:p>
            <a:pPr eaLnBrk="1" hangingPunct="1">
              <a:defRPr/>
            </a:pPr>
            <a:r>
              <a:rPr lang="it-IT" altLang="it-IT" sz="2200" dirty="0">
                <a:solidFill>
                  <a:srgbClr val="000000"/>
                </a:solidFill>
                <a:latin typeface="Times New Roman" panose="02020603050405020304" pitchFamily="18" charset="0"/>
              </a:rPr>
              <a:t>Come nel caso delle variabili locali automatiche, quelle statiche sono locali al blocco di codice in cui sono dichiarate (e dunque sono accessibili solo all'interno di esso). La differenza consiste nel fatto che le variabili statiche hanno durata estesa a tutto il tempo di esecuzione del programma. Come le variabili globali, esse sono allocate all’inizio dell’esecuzione del programma e vengono inizializzate solo una volta.</a:t>
            </a:r>
          </a:p>
          <a:p>
            <a:pPr eaLnBrk="1" hangingPunct="1">
              <a:defRPr/>
            </a:pPr>
            <a:r>
              <a:rPr lang="it-IT" altLang="it-IT" sz="2200" dirty="0">
                <a:solidFill>
                  <a:srgbClr val="000000"/>
                </a:solidFill>
                <a:latin typeface="Times New Roman" panose="02020603050405020304" pitchFamily="18" charset="0"/>
              </a:rPr>
              <a:t> Ne segue che i valori in esse contenuti sono persistenti: se la funzione viene richiamata, hanno il valore posseduto al termine dell'esecuzione della chiamata precedente.  </a:t>
            </a:r>
          </a:p>
          <a:p>
            <a:pPr eaLnBrk="1" hangingPunct="1">
              <a:defRPr/>
            </a:pPr>
            <a:endParaRPr lang="it-IT" altLang="it-IT" sz="2200" dirty="0">
              <a:solidFill>
                <a:srgbClr val="000000"/>
              </a:solidFill>
              <a:latin typeface="Times New Roman" panose="02020603050405020304" pitchFamily="18" charset="0"/>
            </a:endParaRPr>
          </a:p>
          <a:p>
            <a:pPr marL="0" indent="0" eaLnBrk="1" hangingPunct="1">
              <a:buNone/>
              <a:defRPr/>
            </a:pPr>
            <a:endParaRPr lang="it-IT" altLang="it-IT" sz="2200" dirty="0">
              <a:solidFill>
                <a:srgbClr val="000000"/>
              </a:solidFill>
              <a:latin typeface="Times New Roman" panose="02020603050405020304" pitchFamily="18" charset="0"/>
            </a:endParaRPr>
          </a:p>
          <a:p>
            <a:pPr marL="0" indent="0" eaLnBrk="1" hangingPunct="1">
              <a:buNone/>
              <a:defRPr/>
            </a:pPr>
            <a:endParaRPr lang="it-IT" altLang="it-IT" sz="20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3984477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txBox="1">
            <a:spLocks/>
          </p:cNvSpPr>
          <p:nvPr/>
        </p:nvSpPr>
        <p:spPr bwMode="auto">
          <a:xfrm>
            <a:off x="304800" y="365125"/>
            <a:ext cx="84582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Variabili</a:t>
            </a:r>
            <a:r>
              <a:rPr lang="en-US" altLang="it-IT" sz="3300" dirty="0">
                <a:solidFill>
                  <a:srgbClr val="3380E6"/>
                </a:solidFill>
                <a:latin typeface="Arial" panose="020B0604020202020204" pitchFamily="34" charset="0"/>
              </a:rPr>
              <a:t> definite in </a:t>
            </a:r>
            <a:r>
              <a:rPr lang="en-US" altLang="it-IT" sz="3300" dirty="0" err="1">
                <a:solidFill>
                  <a:srgbClr val="3380E6"/>
                </a:solidFill>
                <a:latin typeface="Arial" panose="020B0604020202020204" pitchFamily="34" charset="0"/>
              </a:rPr>
              <a:t>una</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funzione</a:t>
            </a:r>
            <a:r>
              <a:rPr lang="en-US" altLang="it-IT" sz="3300" dirty="0">
                <a:solidFill>
                  <a:srgbClr val="3380E6"/>
                </a:solidFill>
                <a:latin typeface="Arial" panose="020B0604020202020204" pitchFamily="34" charset="0"/>
              </a:rPr>
              <a:t> (3/3)</a:t>
            </a:r>
          </a:p>
        </p:txBody>
      </p:sp>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066800"/>
            <a:ext cx="2743438" cy="3657917"/>
          </a:xfrm>
          <a:prstGeom prst="rect">
            <a:avLst/>
          </a:prstGeom>
        </p:spPr>
      </p:pic>
      <p:sp>
        <p:nvSpPr>
          <p:cNvPr id="3" name="Rettangolo 2"/>
          <p:cNvSpPr/>
          <p:nvPr/>
        </p:nvSpPr>
        <p:spPr>
          <a:xfrm>
            <a:off x="1447800" y="1600200"/>
            <a:ext cx="1447800" cy="38100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5400" y="1126386"/>
            <a:ext cx="2712955" cy="3535986"/>
          </a:xfrm>
          <a:prstGeom prst="rect">
            <a:avLst/>
          </a:prstGeom>
        </p:spPr>
      </p:pic>
      <p:sp>
        <p:nvSpPr>
          <p:cNvPr id="7" name="Rettangolo 6"/>
          <p:cNvSpPr/>
          <p:nvPr/>
        </p:nvSpPr>
        <p:spPr>
          <a:xfrm>
            <a:off x="5562600" y="1626755"/>
            <a:ext cx="2133600" cy="38100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p:cNvSpPr txBox="1"/>
          <p:nvPr/>
        </p:nvSpPr>
        <p:spPr>
          <a:xfrm>
            <a:off x="1066919" y="4953000"/>
            <a:ext cx="2895600" cy="1446550"/>
          </a:xfrm>
          <a:prstGeom prst="rect">
            <a:avLst/>
          </a:prstGeom>
          <a:noFill/>
        </p:spPr>
        <p:txBody>
          <a:bodyPr wrap="square" rtlCol="0">
            <a:spAutoFit/>
          </a:bodyPr>
          <a:lstStyle/>
          <a:p>
            <a:r>
              <a:rPr lang="it-IT" sz="2200" dirty="0"/>
              <a:t>Produce come output:</a:t>
            </a:r>
          </a:p>
          <a:p>
            <a:r>
              <a:rPr lang="it-IT" sz="2200" dirty="0"/>
              <a:t>1</a:t>
            </a:r>
          </a:p>
          <a:p>
            <a:r>
              <a:rPr lang="it-IT" sz="2200" dirty="0"/>
              <a:t>1</a:t>
            </a:r>
          </a:p>
          <a:p>
            <a:r>
              <a:rPr lang="it-IT" sz="2200" dirty="0"/>
              <a:t>1</a:t>
            </a:r>
          </a:p>
        </p:txBody>
      </p:sp>
      <p:sp>
        <p:nvSpPr>
          <p:cNvPr id="9" name="CasellaDiTesto 8"/>
          <p:cNvSpPr txBox="1"/>
          <p:nvPr/>
        </p:nvSpPr>
        <p:spPr>
          <a:xfrm>
            <a:off x="5070764" y="4950691"/>
            <a:ext cx="2895600" cy="1446550"/>
          </a:xfrm>
          <a:prstGeom prst="rect">
            <a:avLst/>
          </a:prstGeom>
          <a:noFill/>
        </p:spPr>
        <p:txBody>
          <a:bodyPr wrap="square" rtlCol="0">
            <a:spAutoFit/>
          </a:bodyPr>
          <a:lstStyle/>
          <a:p>
            <a:r>
              <a:rPr lang="it-IT" sz="2200" dirty="0"/>
              <a:t>Produce come output:</a:t>
            </a:r>
          </a:p>
          <a:p>
            <a:r>
              <a:rPr lang="it-IT" sz="2200" dirty="0"/>
              <a:t>1</a:t>
            </a:r>
          </a:p>
          <a:p>
            <a:r>
              <a:rPr lang="it-IT" sz="2200" dirty="0"/>
              <a:t>2</a:t>
            </a:r>
          </a:p>
          <a:p>
            <a:r>
              <a:rPr lang="it-IT" sz="2200" dirty="0"/>
              <a:t>3</a:t>
            </a:r>
          </a:p>
        </p:txBody>
      </p:sp>
    </p:spTree>
    <p:extLst>
      <p:ext uri="{BB962C8B-B14F-4D97-AF65-F5344CB8AC3E}">
        <p14:creationId xmlns:p14="http://schemas.microsoft.com/office/powerpoint/2010/main" val="7005230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76200" y="381000"/>
            <a:ext cx="9296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2800" dirty="0" err="1">
                <a:solidFill>
                  <a:srgbClr val="3380E6"/>
                </a:solidFill>
                <a:latin typeface="Arial" panose="020B0604020202020204" pitchFamily="34" charset="0"/>
              </a:rPr>
              <a:t>Spazio</a:t>
            </a:r>
            <a:r>
              <a:rPr lang="en-US" altLang="it-IT" sz="2800" dirty="0">
                <a:solidFill>
                  <a:srgbClr val="3380E6"/>
                </a:solidFill>
                <a:latin typeface="Arial" panose="020B0604020202020204" pitchFamily="34" charset="0"/>
              </a:rPr>
              <a:t> </a:t>
            </a:r>
            <a:r>
              <a:rPr lang="en-US" altLang="it-IT" sz="2800" dirty="0" err="1">
                <a:solidFill>
                  <a:srgbClr val="3380E6"/>
                </a:solidFill>
                <a:latin typeface="Arial" panose="020B0604020202020204" pitchFamily="34" charset="0"/>
              </a:rPr>
              <a:t>dei</a:t>
            </a:r>
            <a:r>
              <a:rPr lang="en-US" altLang="it-IT" sz="2800" dirty="0">
                <a:solidFill>
                  <a:srgbClr val="3380E6"/>
                </a:solidFill>
                <a:latin typeface="Arial" panose="020B0604020202020204" pitchFamily="34" charset="0"/>
              </a:rPr>
              <a:t> </a:t>
            </a:r>
            <a:r>
              <a:rPr lang="en-US" altLang="it-IT" sz="2800" dirty="0" err="1">
                <a:solidFill>
                  <a:srgbClr val="3380E6"/>
                </a:solidFill>
                <a:latin typeface="Arial" panose="020B0604020202020204" pitchFamily="34" charset="0"/>
              </a:rPr>
              <a:t>nomi</a:t>
            </a:r>
            <a:r>
              <a:rPr lang="en-US" altLang="it-IT" sz="2800" dirty="0">
                <a:solidFill>
                  <a:srgbClr val="3380E6"/>
                </a:solidFill>
                <a:latin typeface="Arial" panose="020B0604020202020204" pitchFamily="34" charset="0"/>
              </a:rPr>
              <a:t> per </a:t>
            </a:r>
            <a:r>
              <a:rPr lang="en-US" altLang="it-IT" sz="2800" dirty="0" err="1">
                <a:solidFill>
                  <a:srgbClr val="3380E6"/>
                </a:solidFill>
                <a:latin typeface="Arial" panose="020B0604020202020204" pitchFamily="34" charset="0"/>
              </a:rPr>
              <a:t>variabili</a:t>
            </a:r>
            <a:r>
              <a:rPr lang="en-US" altLang="it-IT" sz="2800" dirty="0">
                <a:solidFill>
                  <a:srgbClr val="3380E6"/>
                </a:solidFill>
                <a:latin typeface="Arial" panose="020B0604020202020204" pitchFamily="34" charset="0"/>
              </a:rPr>
              <a:t> </a:t>
            </a:r>
            <a:r>
              <a:rPr lang="en-US" altLang="it-IT" sz="2800" dirty="0" err="1">
                <a:solidFill>
                  <a:srgbClr val="3380E6"/>
                </a:solidFill>
                <a:latin typeface="Arial" panose="020B0604020202020204" pitchFamily="34" charset="0"/>
              </a:rPr>
              <a:t>dichiarate</a:t>
            </a:r>
            <a:r>
              <a:rPr lang="en-US" altLang="it-IT" sz="2800" dirty="0">
                <a:solidFill>
                  <a:srgbClr val="3380E6"/>
                </a:solidFill>
                <a:latin typeface="Arial" panose="020B0604020202020204" pitchFamily="34" charset="0"/>
              </a:rPr>
              <a:t> in </a:t>
            </a:r>
            <a:r>
              <a:rPr lang="en-US" altLang="it-IT" sz="2800" dirty="0" err="1">
                <a:solidFill>
                  <a:srgbClr val="3380E6"/>
                </a:solidFill>
                <a:latin typeface="Arial" panose="020B0604020202020204" pitchFamily="34" charset="0"/>
              </a:rPr>
              <a:t>funzioni</a:t>
            </a:r>
            <a:r>
              <a:rPr lang="en-US" altLang="it-IT" sz="2800" dirty="0">
                <a:solidFill>
                  <a:srgbClr val="3380E6"/>
                </a:solidFill>
                <a:latin typeface="Arial" panose="020B0604020202020204" pitchFamily="34" charset="0"/>
              </a:rPr>
              <a:t>(1/3)</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628073" y="1114714"/>
            <a:ext cx="8039100" cy="543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defRPr/>
            </a:pPr>
            <a:r>
              <a:rPr lang="it-IT" altLang="it-IT" sz="2200" dirty="0">
                <a:solidFill>
                  <a:srgbClr val="000000"/>
                </a:solidFill>
                <a:latin typeface="Times New Roman" panose="02020603050405020304" pitchFamily="18" charset="0"/>
              </a:rPr>
              <a:t>Le variabili locali (</a:t>
            </a:r>
            <a:r>
              <a:rPr lang="it-IT" altLang="it-IT" sz="2200" b="1" dirty="0">
                <a:solidFill>
                  <a:srgbClr val="000000"/>
                </a:solidFill>
                <a:latin typeface="Times New Roman" panose="02020603050405020304" pitchFamily="18" charset="0"/>
              </a:rPr>
              <a:t>automatiche o statiche</a:t>
            </a:r>
            <a:r>
              <a:rPr lang="it-IT" altLang="it-IT" sz="2200" dirty="0">
                <a:solidFill>
                  <a:srgbClr val="000000"/>
                </a:solidFill>
                <a:latin typeface="Times New Roman" panose="02020603050405020304" pitchFamily="18" charset="0"/>
              </a:rPr>
              <a:t>), i parametri formali di una funzione, e le dichiarazioni </a:t>
            </a:r>
            <a:r>
              <a:rPr lang="it-IT" altLang="it-IT" sz="2200" dirty="0" err="1">
                <a:solidFill>
                  <a:srgbClr val="000000"/>
                </a:solidFill>
                <a:latin typeface="Times New Roman" panose="02020603050405020304" pitchFamily="18" charset="0"/>
              </a:rPr>
              <a:t>extern</a:t>
            </a:r>
            <a:r>
              <a:rPr lang="it-IT" altLang="it-IT" sz="2200" dirty="0">
                <a:solidFill>
                  <a:srgbClr val="000000"/>
                </a:solidFill>
                <a:latin typeface="Times New Roman" panose="02020603050405020304" pitchFamily="18" charset="0"/>
              </a:rPr>
              <a:t> di variabili all’interno di una funzione hanno </a:t>
            </a:r>
            <a:r>
              <a:rPr lang="it-IT" altLang="it-IT" sz="2200" b="1" dirty="0">
                <a:solidFill>
                  <a:srgbClr val="000000"/>
                </a:solidFill>
                <a:latin typeface="Times New Roman" panose="02020603050405020304" pitchFamily="18" charset="0"/>
              </a:rPr>
              <a:t>campo di azione o scope esteso al blocco</a:t>
            </a:r>
            <a:r>
              <a:rPr lang="it-IT" altLang="it-IT" sz="2200" dirty="0">
                <a:solidFill>
                  <a:srgbClr val="000000"/>
                </a:solidFill>
                <a:latin typeface="Times New Roman" panose="02020603050405020304" pitchFamily="18" charset="0"/>
              </a:rPr>
              <a:t>. Per blocco si intende un qualunque insieme di istruzioni delimitate da {} (corpo di una funzione, istruzioni composte, ecc.). La visibilità  inizia dal punto del blocco più interno in cui è dichiarata la variabile fino alla fine del blocco, fine indicata da }. </a:t>
            </a:r>
          </a:p>
          <a:p>
            <a:pPr eaLnBrk="1" hangingPunct="1">
              <a:defRPr/>
            </a:pPr>
            <a:r>
              <a:rPr lang="it-IT" altLang="it-IT" sz="2200" dirty="0">
                <a:solidFill>
                  <a:srgbClr val="000000"/>
                </a:solidFill>
                <a:latin typeface="Times New Roman" panose="02020603050405020304" pitchFamily="18" charset="0"/>
              </a:rPr>
              <a:t>Per i parametri formali (anch’essi considerati variabili locali della funzione), il blocco si riferisce all’intero corpo della funzione. </a:t>
            </a:r>
          </a:p>
          <a:p>
            <a:pPr eaLnBrk="1" hangingPunct="1">
              <a:defRPr/>
            </a:pPr>
            <a:r>
              <a:rPr lang="it-IT" altLang="it-IT" sz="2200" dirty="0">
                <a:solidFill>
                  <a:srgbClr val="000000"/>
                </a:solidFill>
                <a:latin typeface="Times New Roman" panose="02020603050405020304" pitchFamily="18" charset="0"/>
              </a:rPr>
              <a:t>Dunque, variabili locali aventi lo stesso nome ma dichiarate in funzioni diverse non sono correlate. La stessa cosa vale per i parametri formali delle funzioni. </a:t>
            </a:r>
          </a:p>
          <a:p>
            <a:pPr eaLnBrk="1" hangingPunct="1">
              <a:defRPr/>
            </a:pPr>
            <a:r>
              <a:rPr lang="it-IT" altLang="it-IT" sz="2200" dirty="0">
                <a:solidFill>
                  <a:srgbClr val="000000"/>
                </a:solidFill>
                <a:latin typeface="Times New Roman" panose="02020603050405020304" pitchFamily="18" charset="0"/>
              </a:rPr>
              <a:t>  Qualsiasi blocco di istruzioni può contenere definizioni di variabili (variabili locali automatiche o statiche).  </a:t>
            </a:r>
          </a:p>
          <a:p>
            <a:pPr eaLnBrk="1" hangingPunct="1">
              <a:defRPr/>
            </a:pPr>
            <a:endParaRPr lang="it-IT" altLang="it-IT" sz="2200" dirty="0">
              <a:solidFill>
                <a:srgbClr val="000000"/>
              </a:solidFill>
              <a:latin typeface="Times New Roman" panose="02020603050405020304" pitchFamily="18" charset="0"/>
            </a:endParaRPr>
          </a:p>
          <a:p>
            <a:pPr marL="0" indent="0" eaLnBrk="1" hangingPunct="1">
              <a:buNone/>
              <a:defRPr/>
            </a:pPr>
            <a:endParaRPr lang="it-IT" altLang="it-IT" sz="24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800" dirty="0">
              <a:solidFill>
                <a:srgbClr val="000000"/>
              </a:solidFill>
              <a:latin typeface="Times New Roman" panose="02020603050405020304" pitchFamily="18" charset="0"/>
            </a:endParaRPr>
          </a:p>
          <a:p>
            <a:pPr eaLnBrk="1" hangingPunct="1">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en-US"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it-IT" sz="2300" dirty="0">
                <a:solidFill>
                  <a:srgbClr val="000000"/>
                </a:solidFill>
                <a:latin typeface="Times New Roman" panose="02020603050405020304" pitchFamily="18" charset="0"/>
              </a:rPr>
              <a:t>  </a:t>
            </a:r>
            <a:endParaRPr lang="en-US" altLang="it-IT" sz="2300" i="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2727494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76200" y="381000"/>
            <a:ext cx="9296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2800" dirty="0" err="1">
                <a:solidFill>
                  <a:srgbClr val="3380E6"/>
                </a:solidFill>
                <a:latin typeface="Arial" panose="020B0604020202020204" pitchFamily="34" charset="0"/>
              </a:rPr>
              <a:t>Spazio</a:t>
            </a:r>
            <a:r>
              <a:rPr lang="en-US" altLang="it-IT" sz="2800" dirty="0">
                <a:solidFill>
                  <a:srgbClr val="3380E6"/>
                </a:solidFill>
                <a:latin typeface="Arial" panose="020B0604020202020204" pitchFamily="34" charset="0"/>
              </a:rPr>
              <a:t> </a:t>
            </a:r>
            <a:r>
              <a:rPr lang="en-US" altLang="it-IT" sz="2800" dirty="0" err="1">
                <a:solidFill>
                  <a:srgbClr val="3380E6"/>
                </a:solidFill>
                <a:latin typeface="Arial" panose="020B0604020202020204" pitchFamily="34" charset="0"/>
              </a:rPr>
              <a:t>dei</a:t>
            </a:r>
            <a:r>
              <a:rPr lang="en-US" altLang="it-IT" sz="2800" dirty="0">
                <a:solidFill>
                  <a:srgbClr val="3380E6"/>
                </a:solidFill>
                <a:latin typeface="Arial" panose="020B0604020202020204" pitchFamily="34" charset="0"/>
              </a:rPr>
              <a:t> </a:t>
            </a:r>
            <a:r>
              <a:rPr lang="en-US" altLang="it-IT" sz="2800" dirty="0" err="1">
                <a:solidFill>
                  <a:srgbClr val="3380E6"/>
                </a:solidFill>
                <a:latin typeface="Arial" panose="020B0604020202020204" pitchFamily="34" charset="0"/>
              </a:rPr>
              <a:t>nomi</a:t>
            </a:r>
            <a:r>
              <a:rPr lang="en-US" altLang="it-IT" sz="2800" dirty="0">
                <a:solidFill>
                  <a:srgbClr val="3380E6"/>
                </a:solidFill>
                <a:latin typeface="Arial" panose="020B0604020202020204" pitchFamily="34" charset="0"/>
              </a:rPr>
              <a:t> per </a:t>
            </a:r>
            <a:r>
              <a:rPr lang="en-US" altLang="it-IT" sz="2800" dirty="0" err="1">
                <a:solidFill>
                  <a:srgbClr val="3380E6"/>
                </a:solidFill>
                <a:latin typeface="Arial" panose="020B0604020202020204" pitchFamily="34" charset="0"/>
              </a:rPr>
              <a:t>variabili</a:t>
            </a:r>
            <a:r>
              <a:rPr lang="en-US" altLang="it-IT" sz="2800" dirty="0">
                <a:solidFill>
                  <a:srgbClr val="3380E6"/>
                </a:solidFill>
                <a:latin typeface="Arial" panose="020B0604020202020204" pitchFamily="34" charset="0"/>
              </a:rPr>
              <a:t> </a:t>
            </a:r>
            <a:r>
              <a:rPr lang="en-US" altLang="it-IT" sz="2800" dirty="0" err="1">
                <a:solidFill>
                  <a:srgbClr val="3380E6"/>
                </a:solidFill>
                <a:latin typeface="Arial" panose="020B0604020202020204" pitchFamily="34" charset="0"/>
              </a:rPr>
              <a:t>dichiarate</a:t>
            </a:r>
            <a:r>
              <a:rPr lang="en-US" altLang="it-IT" sz="2800" dirty="0">
                <a:solidFill>
                  <a:srgbClr val="3380E6"/>
                </a:solidFill>
                <a:latin typeface="Arial" panose="020B0604020202020204" pitchFamily="34" charset="0"/>
              </a:rPr>
              <a:t> in </a:t>
            </a:r>
            <a:r>
              <a:rPr lang="en-US" altLang="it-IT" sz="2800" dirty="0" err="1">
                <a:solidFill>
                  <a:srgbClr val="3380E6"/>
                </a:solidFill>
                <a:latin typeface="Arial" panose="020B0604020202020204" pitchFamily="34" charset="0"/>
              </a:rPr>
              <a:t>funzioni</a:t>
            </a:r>
            <a:r>
              <a:rPr lang="en-US" altLang="it-IT" sz="2800" dirty="0">
                <a:solidFill>
                  <a:srgbClr val="3380E6"/>
                </a:solidFill>
                <a:latin typeface="Arial" panose="020B0604020202020204" pitchFamily="34" charset="0"/>
              </a:rPr>
              <a:t>(2/3)</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628073" y="1114714"/>
            <a:ext cx="8039100" cy="543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defRPr/>
            </a:pPr>
            <a:r>
              <a:rPr lang="it-IT" altLang="it-IT" sz="2200" dirty="0">
                <a:solidFill>
                  <a:srgbClr val="000000"/>
                </a:solidFill>
                <a:latin typeface="Times New Roman" panose="02020603050405020304" pitchFamily="18" charset="0"/>
              </a:rPr>
              <a:t>Quando i blocchi sono annidati e un identificatore definito in un blocco esterno ha lo stesso nome di un identificatore definito in un blocco interno, l’identificatore nel blocco esterno è nascosto fino alla fine del blocco interno. Ciò significa che durante l’esecuzione del blocco interno, il blocco interno vede il valore del proprio identificatore locale e non il valore  dell’identificatore dal nome identico e definito nel blocco più esterno.  </a:t>
            </a:r>
          </a:p>
          <a:p>
            <a:pPr eaLnBrk="1" hangingPunct="1">
              <a:defRPr/>
            </a:pPr>
            <a:r>
              <a:rPr lang="it-IT" altLang="it-IT" sz="2200" dirty="0">
                <a:solidFill>
                  <a:srgbClr val="000000"/>
                </a:solidFill>
                <a:latin typeface="Times New Roman" panose="02020603050405020304" pitchFamily="18" charset="0"/>
              </a:rPr>
              <a:t>Stesso discorso si applica ad identificatori di variabili locali che hanno lo stesso nome di identificatori di variabili globali e le cui dichiarazioni sono visibili al blocco associato alla variabile locale.  </a:t>
            </a:r>
          </a:p>
          <a:p>
            <a:pPr eaLnBrk="1" hangingPunct="1">
              <a:defRPr/>
            </a:pPr>
            <a:r>
              <a:rPr lang="it-IT" altLang="it-IT" sz="2200" dirty="0">
                <a:solidFill>
                  <a:srgbClr val="000000"/>
                </a:solidFill>
                <a:latin typeface="Times New Roman" panose="02020603050405020304" pitchFamily="18" charset="0"/>
              </a:rPr>
              <a:t>  Gli identificatori nella lista dei parametri del prototipo di una funzione hanno </a:t>
            </a:r>
            <a:r>
              <a:rPr lang="it-IT" altLang="it-IT" sz="2200" b="1" dirty="0">
                <a:solidFill>
                  <a:srgbClr val="000000"/>
                </a:solidFill>
                <a:latin typeface="Times New Roman" panose="02020603050405020304" pitchFamily="18" charset="0"/>
              </a:rPr>
              <a:t>campo d’azione esteso al prototipo di funzione</a:t>
            </a:r>
            <a:r>
              <a:rPr lang="it-IT" altLang="it-IT" sz="2200" dirty="0">
                <a:solidFill>
                  <a:srgbClr val="000000"/>
                </a:solidFill>
                <a:latin typeface="Times New Roman" panose="02020603050405020304" pitchFamily="18" charset="0"/>
              </a:rPr>
              <a:t>. Come precedentemente accennato, i prototipi di funzione </a:t>
            </a:r>
            <a:r>
              <a:rPr lang="it-IT" altLang="it-IT" sz="2200" b="1" dirty="0">
                <a:solidFill>
                  <a:srgbClr val="000000"/>
                </a:solidFill>
                <a:latin typeface="Times New Roman" panose="02020603050405020304" pitchFamily="18" charset="0"/>
              </a:rPr>
              <a:t>non</a:t>
            </a:r>
            <a:r>
              <a:rPr lang="it-IT" altLang="it-IT" sz="2200" dirty="0">
                <a:solidFill>
                  <a:srgbClr val="000000"/>
                </a:solidFill>
                <a:latin typeface="Times New Roman" panose="02020603050405020304" pitchFamily="18" charset="0"/>
              </a:rPr>
              <a:t> richiedono nomi nella lista dei parametri: sono necessari solo i tipi. Se si usa un nome nella lista dei parametri del prototipo di funzione, il compilatore </a:t>
            </a:r>
            <a:r>
              <a:rPr lang="it-IT" altLang="it-IT" sz="2200" i="1" dirty="0">
                <a:solidFill>
                  <a:srgbClr val="000000"/>
                </a:solidFill>
                <a:latin typeface="Times New Roman" panose="02020603050405020304" pitchFamily="18" charset="0"/>
              </a:rPr>
              <a:t>ignora</a:t>
            </a:r>
            <a:r>
              <a:rPr lang="it-IT" altLang="it-IT" sz="2200" dirty="0">
                <a:solidFill>
                  <a:srgbClr val="000000"/>
                </a:solidFill>
                <a:latin typeface="Times New Roman" panose="02020603050405020304" pitchFamily="18" charset="0"/>
              </a:rPr>
              <a:t> il nome. </a:t>
            </a:r>
          </a:p>
          <a:p>
            <a:pPr marL="0" indent="0" eaLnBrk="1" hangingPunct="1">
              <a:buNone/>
              <a:defRPr/>
            </a:pPr>
            <a:endParaRPr lang="it-IT" altLang="it-IT" sz="2200" dirty="0">
              <a:solidFill>
                <a:srgbClr val="000000"/>
              </a:solidFill>
              <a:latin typeface="Times New Roman" panose="02020603050405020304" pitchFamily="18" charset="0"/>
            </a:endParaRPr>
          </a:p>
          <a:p>
            <a:pPr marL="0" indent="0" eaLnBrk="1" hangingPunct="1">
              <a:buNone/>
              <a:defRPr/>
            </a:pPr>
            <a:endParaRPr lang="it-IT" altLang="it-IT" sz="24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800" dirty="0">
              <a:solidFill>
                <a:srgbClr val="000000"/>
              </a:solidFill>
              <a:latin typeface="Times New Roman" panose="02020603050405020304" pitchFamily="18" charset="0"/>
            </a:endParaRPr>
          </a:p>
          <a:p>
            <a:pPr eaLnBrk="1" hangingPunct="1">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en-US"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it-IT" sz="2300" dirty="0">
                <a:solidFill>
                  <a:srgbClr val="000000"/>
                </a:solidFill>
                <a:latin typeface="Times New Roman" panose="02020603050405020304" pitchFamily="18" charset="0"/>
              </a:rPr>
              <a:t>  </a:t>
            </a:r>
            <a:endParaRPr lang="en-US" altLang="it-IT" sz="2300" i="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3749962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76200" y="381000"/>
            <a:ext cx="9296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2800" dirty="0" err="1">
                <a:solidFill>
                  <a:srgbClr val="3380E6"/>
                </a:solidFill>
                <a:latin typeface="Arial" panose="020B0604020202020204" pitchFamily="34" charset="0"/>
              </a:rPr>
              <a:t>Spazio</a:t>
            </a:r>
            <a:r>
              <a:rPr lang="en-US" altLang="it-IT" sz="2800" dirty="0">
                <a:solidFill>
                  <a:srgbClr val="3380E6"/>
                </a:solidFill>
                <a:latin typeface="Arial" panose="020B0604020202020204" pitchFamily="34" charset="0"/>
              </a:rPr>
              <a:t> </a:t>
            </a:r>
            <a:r>
              <a:rPr lang="en-US" altLang="it-IT" sz="2800" dirty="0" err="1">
                <a:solidFill>
                  <a:srgbClr val="3380E6"/>
                </a:solidFill>
                <a:latin typeface="Arial" panose="020B0604020202020204" pitchFamily="34" charset="0"/>
              </a:rPr>
              <a:t>dei</a:t>
            </a:r>
            <a:r>
              <a:rPr lang="en-US" altLang="it-IT" sz="2800" dirty="0">
                <a:solidFill>
                  <a:srgbClr val="3380E6"/>
                </a:solidFill>
                <a:latin typeface="Arial" panose="020B0604020202020204" pitchFamily="34" charset="0"/>
              </a:rPr>
              <a:t> </a:t>
            </a:r>
            <a:r>
              <a:rPr lang="en-US" altLang="it-IT" sz="2800" dirty="0" err="1">
                <a:solidFill>
                  <a:srgbClr val="3380E6"/>
                </a:solidFill>
                <a:latin typeface="Arial" panose="020B0604020202020204" pitchFamily="34" charset="0"/>
              </a:rPr>
              <a:t>nomi</a:t>
            </a:r>
            <a:r>
              <a:rPr lang="en-US" altLang="it-IT" sz="2800" dirty="0">
                <a:solidFill>
                  <a:srgbClr val="3380E6"/>
                </a:solidFill>
                <a:latin typeface="Arial" panose="020B0604020202020204" pitchFamily="34" charset="0"/>
              </a:rPr>
              <a:t> per </a:t>
            </a:r>
            <a:r>
              <a:rPr lang="en-US" altLang="it-IT" sz="2800" dirty="0" err="1">
                <a:solidFill>
                  <a:srgbClr val="3380E6"/>
                </a:solidFill>
                <a:latin typeface="Arial" panose="020B0604020202020204" pitchFamily="34" charset="0"/>
              </a:rPr>
              <a:t>variabili</a:t>
            </a:r>
            <a:r>
              <a:rPr lang="en-US" altLang="it-IT" sz="2800" dirty="0">
                <a:solidFill>
                  <a:srgbClr val="3380E6"/>
                </a:solidFill>
                <a:latin typeface="Arial" panose="020B0604020202020204" pitchFamily="34" charset="0"/>
              </a:rPr>
              <a:t> </a:t>
            </a:r>
            <a:r>
              <a:rPr lang="en-US" altLang="it-IT" sz="2800" dirty="0" err="1">
                <a:solidFill>
                  <a:srgbClr val="3380E6"/>
                </a:solidFill>
                <a:latin typeface="Arial" panose="020B0604020202020204" pitchFamily="34" charset="0"/>
              </a:rPr>
              <a:t>dichiarate</a:t>
            </a:r>
            <a:r>
              <a:rPr lang="en-US" altLang="it-IT" sz="2800" dirty="0">
                <a:solidFill>
                  <a:srgbClr val="3380E6"/>
                </a:solidFill>
                <a:latin typeface="Arial" panose="020B0604020202020204" pitchFamily="34" charset="0"/>
              </a:rPr>
              <a:t> in </a:t>
            </a:r>
            <a:r>
              <a:rPr lang="en-US" altLang="it-IT" sz="2800" dirty="0" err="1">
                <a:solidFill>
                  <a:srgbClr val="3380E6"/>
                </a:solidFill>
                <a:latin typeface="Arial" panose="020B0604020202020204" pitchFamily="34" charset="0"/>
              </a:rPr>
              <a:t>funzioni</a:t>
            </a:r>
            <a:r>
              <a:rPr lang="en-US" altLang="it-IT" sz="2800" dirty="0">
                <a:solidFill>
                  <a:srgbClr val="3380E6"/>
                </a:solidFill>
                <a:latin typeface="Arial" panose="020B0604020202020204" pitchFamily="34" charset="0"/>
              </a:rPr>
              <a:t>(3/3)</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999" y="1121641"/>
            <a:ext cx="4696851" cy="4440959"/>
          </a:xfrm>
          <a:prstGeom prst="rect">
            <a:avLst/>
          </a:prstGeom>
        </p:spPr>
      </p:pic>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8850" y="4991279"/>
            <a:ext cx="2789162" cy="1188823"/>
          </a:xfrm>
          <a:prstGeom prst="rect">
            <a:avLst/>
          </a:prstGeom>
        </p:spPr>
      </p:pic>
      <p:sp>
        <p:nvSpPr>
          <p:cNvPr id="8" name="CasellaDiTesto 7"/>
          <p:cNvSpPr txBox="1"/>
          <p:nvPr/>
        </p:nvSpPr>
        <p:spPr>
          <a:xfrm>
            <a:off x="5352412" y="4373777"/>
            <a:ext cx="2895600" cy="430887"/>
          </a:xfrm>
          <a:prstGeom prst="rect">
            <a:avLst/>
          </a:prstGeom>
          <a:noFill/>
        </p:spPr>
        <p:txBody>
          <a:bodyPr wrap="square" rtlCol="0">
            <a:spAutoFit/>
          </a:bodyPr>
          <a:lstStyle/>
          <a:p>
            <a:r>
              <a:rPr lang="it-IT" sz="2200" dirty="0"/>
              <a:t>Produce come output:</a:t>
            </a:r>
          </a:p>
        </p:txBody>
      </p:sp>
      <p:sp>
        <p:nvSpPr>
          <p:cNvPr id="9" name="Rettangolo 8"/>
          <p:cNvSpPr/>
          <p:nvPr/>
        </p:nvSpPr>
        <p:spPr>
          <a:xfrm>
            <a:off x="635000" y="1018309"/>
            <a:ext cx="1041400" cy="38100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9"/>
          <p:cNvSpPr/>
          <p:nvPr/>
        </p:nvSpPr>
        <p:spPr>
          <a:xfrm>
            <a:off x="1066800" y="1844710"/>
            <a:ext cx="850900" cy="38100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p:cNvSpPr/>
          <p:nvPr/>
        </p:nvSpPr>
        <p:spPr>
          <a:xfrm>
            <a:off x="1489941" y="2635377"/>
            <a:ext cx="1447800" cy="38100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778143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457200" y="357188"/>
            <a:ext cx="84582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Funzioni</a:t>
            </a:r>
            <a:r>
              <a:rPr lang="en-US" altLang="it-IT" sz="3300" dirty="0">
                <a:solidFill>
                  <a:srgbClr val="3380E6"/>
                </a:solidFill>
                <a:latin typeface="Arial" panose="020B0604020202020204" pitchFamily="34" charset="0"/>
              </a:rPr>
              <a:t> in C (1/5)</a:t>
            </a:r>
          </a:p>
        </p:txBody>
      </p:sp>
      <p:sp>
        <p:nvSpPr>
          <p:cNvPr id="14339"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306355" y="1098550"/>
            <a:ext cx="8610600" cy="5369632"/>
          </a:xfrm>
          <a:prstGeom prst="rect">
            <a:avLst/>
          </a:prstGeom>
          <a:noFill/>
          <a:ln>
            <a:noFill/>
          </a:ln>
        </p:spPr>
        <p:txBody>
          <a:bodyPr wrap="square" lIns="90000" tIns="45000" rIns="90000" bIns="45000" compatLnSpc="0">
            <a:spAutoFit/>
          </a:bodyPr>
          <a:lstStyle/>
          <a:p>
            <a:pPr>
              <a:spcBef>
                <a:spcPts val="0"/>
              </a:spcBef>
              <a:spcAft>
                <a:spcPts val="0"/>
              </a:spcAft>
              <a:defRPr/>
            </a:pPr>
            <a:r>
              <a:rPr lang="en-US" sz="2400" dirty="0">
                <a:latin typeface="Times New Roman" panose="02020603050405020304" pitchFamily="18" charset="0"/>
                <a:ea typeface="Noto Sans CJK SC Regular" pitchFamily="2"/>
                <a:cs typeface="Times New Roman" panose="02020603050405020304" pitchFamily="18" charset="0"/>
              </a:rPr>
              <a:t> </a:t>
            </a:r>
          </a:p>
          <a:p>
            <a:pPr marL="342900" indent="-342900">
              <a:spcBef>
                <a:spcPts val="0"/>
              </a:spcBef>
              <a:spcAft>
                <a:spcPts val="0"/>
              </a:spcAft>
              <a:buFont typeface="Arial" panose="020B0604020202020204" pitchFamily="34" charset="0"/>
              <a:buChar char="•"/>
              <a:defRPr/>
            </a:pPr>
            <a:r>
              <a:rPr lang="it-IT" sz="2400" dirty="0">
                <a:latin typeface="Times New Roman" panose="02020603050405020304" pitchFamily="18" charset="0"/>
                <a:ea typeface="Noto Sans CJK SC Regular" pitchFamily="2"/>
                <a:cs typeface="Times New Roman" panose="02020603050405020304" pitchFamily="18" charset="0"/>
              </a:rPr>
              <a:t>Una funzione realizza un compito specifico (algoritmo) che può essere utilizzato in diversi punti del programma.</a:t>
            </a:r>
            <a:endParaRPr lang="en-US" sz="2400"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endParaRPr lang="en-US" sz="2400" dirty="0">
              <a:latin typeface="Times New Roman" panose="02020603050405020304" pitchFamily="18" charset="0"/>
              <a:ea typeface="Noto Sans CJK SC Regular" pitchFamily="2"/>
              <a:cs typeface="Times New Roman" panose="02020603050405020304" pitchFamily="18" charset="0"/>
            </a:endParaRPr>
          </a:p>
          <a:p>
            <a:pPr marL="342900" indent="-342900">
              <a:spcBef>
                <a:spcPts val="0"/>
              </a:spcBef>
              <a:spcAft>
                <a:spcPts val="0"/>
              </a:spcAft>
              <a:buFont typeface="Arial" panose="020B0604020202020204" pitchFamily="34" charset="0"/>
              <a:buChar char="•"/>
              <a:defRPr/>
            </a:pPr>
            <a:r>
              <a:rPr lang="en-US" sz="2400" dirty="0" err="1">
                <a:latin typeface="Times New Roman" panose="02020603050405020304" pitchFamily="18" charset="0"/>
                <a:ea typeface="Noto Sans CJK SC Regular" pitchFamily="2"/>
                <a:cs typeface="Times New Roman" panose="02020603050405020304" pitchFamily="18" charset="0"/>
              </a:rPr>
              <a:t>Una</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funzione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raggruppa</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una</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sequenza</a:t>
            </a:r>
            <a:r>
              <a:rPr lang="en-US" sz="2400" dirty="0">
                <a:latin typeface="Times New Roman" panose="02020603050405020304" pitchFamily="18" charset="0"/>
                <a:ea typeface="Noto Sans CJK SC Regular" pitchFamily="2"/>
                <a:cs typeface="Times New Roman" panose="02020603050405020304" pitchFamily="18" charset="0"/>
              </a:rPr>
              <a:t> di </a:t>
            </a:r>
            <a:r>
              <a:rPr lang="en-US" sz="2400" dirty="0" err="1">
                <a:latin typeface="Times New Roman" panose="02020603050405020304" pitchFamily="18" charset="0"/>
                <a:ea typeface="Noto Sans CJK SC Regular" pitchFamily="2"/>
                <a:cs typeface="Times New Roman" panose="02020603050405020304" pitchFamily="18" charset="0"/>
              </a:rPr>
              <a:t>istruzioni</a:t>
            </a:r>
            <a:r>
              <a:rPr lang="en-US" sz="2400" dirty="0">
                <a:latin typeface="Times New Roman" panose="02020603050405020304" pitchFamily="18" charset="0"/>
                <a:ea typeface="Noto Sans CJK SC Regular" pitchFamily="2"/>
                <a:cs typeface="Times New Roman" panose="02020603050405020304" pitchFamily="18" charset="0"/>
              </a:rPr>
              <a:t> sotto un </a:t>
            </a:r>
            <a:r>
              <a:rPr lang="en-US" sz="2400" dirty="0" err="1">
                <a:latin typeface="Times New Roman" panose="02020603050405020304" pitchFamily="18" charset="0"/>
                <a:ea typeface="Noto Sans CJK SC Regular" pitchFamily="2"/>
                <a:cs typeface="Times New Roman" panose="02020603050405020304" pitchFamily="18" charset="0"/>
              </a:rPr>
              <a:t>unico</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nome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b="1" dirty="0">
                <a:latin typeface="Times New Roman" panose="02020603050405020304" pitchFamily="18" charset="0"/>
                <a:ea typeface="Noto Sans CJK SC Regular" pitchFamily="2"/>
                <a:cs typeface="Times New Roman" panose="02020603050405020304" pitchFamily="18" charset="0"/>
              </a:rPr>
              <a:t>unità di </a:t>
            </a:r>
            <a:r>
              <a:rPr lang="en-US" sz="2400" b="1" dirty="0" err="1">
                <a:latin typeface="Times New Roman" panose="02020603050405020304" pitchFamily="18" charset="0"/>
                <a:ea typeface="Noto Sans CJK SC Regular" pitchFamily="2"/>
                <a:cs typeface="Times New Roman" panose="02020603050405020304" pitchFamily="18" charset="0"/>
              </a:rPr>
              <a:t>calcolo</a:t>
            </a:r>
            <a:r>
              <a:rPr lang="en-US" sz="2400" dirty="0">
                <a:latin typeface="Times New Roman" panose="02020603050405020304" pitchFamily="18" charset="0"/>
                <a:ea typeface="Noto Sans CJK SC Regular" pitchFamily="2"/>
                <a:cs typeface="Times New Roman" panose="02020603050405020304" pitchFamily="18" charset="0"/>
              </a:rPr>
              <a:t>). Le </a:t>
            </a:r>
            <a:r>
              <a:rPr lang="en-US" sz="2400" dirty="0" err="1">
                <a:latin typeface="Times New Roman" panose="02020603050405020304" pitchFamily="18" charset="0"/>
                <a:ea typeface="Noto Sans CJK SC Regular" pitchFamily="2"/>
                <a:cs typeface="Times New Roman" panose="02020603050405020304" pitchFamily="18" charset="0"/>
              </a:rPr>
              <a:t>particolari</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istruzioni</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che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definiscono</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una</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funzione</a:t>
            </a:r>
            <a:r>
              <a:rPr lang="en-US" sz="2400" dirty="0">
                <a:latin typeface="Times New Roman" panose="02020603050405020304" pitchFamily="18" charset="0"/>
                <a:ea typeface="Noto Sans CJK SC Regular" pitchFamily="2"/>
                <a:cs typeface="Times New Roman" panose="02020603050405020304" pitchFamily="18" charset="0"/>
              </a:rPr>
              <a:t> sono </a:t>
            </a:r>
            <a:r>
              <a:rPr lang="en-US" sz="2400" dirty="0" err="1">
                <a:latin typeface="Times New Roman" panose="02020603050405020304" pitchFamily="18" charset="0"/>
                <a:ea typeface="Noto Sans CJK SC Regular" pitchFamily="2"/>
                <a:cs typeface="Times New Roman" panose="02020603050405020304" pitchFamily="18" charset="0"/>
              </a:rPr>
              <a:t>scritte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una</a:t>
            </a:r>
            <a:r>
              <a:rPr lang="en-US" sz="2400" dirty="0">
                <a:latin typeface="Times New Roman" panose="02020603050405020304" pitchFamily="18" charset="0"/>
                <a:ea typeface="Noto Sans CJK SC Regular" pitchFamily="2"/>
                <a:cs typeface="Times New Roman" panose="02020603050405020304" pitchFamily="18" charset="0"/>
              </a:rPr>
              <a:t> sola </a:t>
            </a:r>
            <a:r>
              <a:rPr lang="en-US" sz="2400" dirty="0" err="1">
                <a:latin typeface="Times New Roman" panose="02020603050405020304" pitchFamily="18" charset="0"/>
                <a:ea typeface="Noto Sans CJK SC Regular" pitchFamily="2"/>
                <a:cs typeface="Times New Roman" panose="02020603050405020304" pitchFamily="18" charset="0"/>
              </a:rPr>
              <a:t>volta</a:t>
            </a:r>
            <a:r>
              <a:rPr lang="en-US" sz="2400" dirty="0">
                <a:latin typeface="Times New Roman" panose="02020603050405020304" pitchFamily="18" charset="0"/>
                <a:ea typeface="Noto Sans CJK SC Regular" pitchFamily="2"/>
                <a:cs typeface="Times New Roman" panose="02020603050405020304" pitchFamily="18" charset="0"/>
              </a:rPr>
              <a:t> e </a:t>
            </a:r>
            <a:r>
              <a:rPr lang="en-US" sz="2400" b="1" dirty="0">
                <a:latin typeface="Times New Roman" panose="02020603050405020304" pitchFamily="18" charset="0"/>
                <a:ea typeface="Noto Sans CJK SC Regular" pitchFamily="2"/>
                <a:cs typeface="Times New Roman" panose="02020603050405020304" pitchFamily="18" charset="0"/>
              </a:rPr>
              <a:t>sono </a:t>
            </a:r>
            <a:r>
              <a:rPr lang="en-US" sz="2400" b="1" dirty="0" err="1">
                <a:latin typeface="Times New Roman" panose="02020603050405020304" pitchFamily="18" charset="0"/>
                <a:ea typeface="Noto Sans CJK SC Regular" pitchFamily="2"/>
                <a:cs typeface="Times New Roman" panose="02020603050405020304" pitchFamily="18" charset="0"/>
              </a:rPr>
              <a:t>nascoste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alle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altre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funzioni</a:t>
            </a:r>
            <a:r>
              <a:rPr lang="en-US" sz="2400" dirty="0">
                <a:latin typeface="Times New Roman" panose="02020603050405020304" pitchFamily="18" charset="0"/>
                <a:ea typeface="Noto Sans CJK SC Regular" pitchFamily="2"/>
                <a:cs typeface="Times New Roman" panose="02020603050405020304" pitchFamily="18" charset="0"/>
              </a:rPr>
              <a:t>.</a:t>
            </a:r>
          </a:p>
          <a:p>
            <a:pPr>
              <a:spcBef>
                <a:spcPts val="0"/>
              </a:spcBef>
              <a:spcAft>
                <a:spcPts val="0"/>
              </a:spcAft>
              <a:defRPr/>
            </a:pPr>
            <a:endParaRPr lang="en-US" sz="2400" dirty="0">
              <a:latin typeface="Times New Roman" panose="02020603050405020304" pitchFamily="18" charset="0"/>
              <a:ea typeface="Noto Sans CJK SC Regular" pitchFamily="2"/>
              <a:cs typeface="Times New Roman" panose="02020603050405020304" pitchFamily="18" charset="0"/>
            </a:endParaRPr>
          </a:p>
          <a:p>
            <a:pPr marL="342900" indent="-342900">
              <a:spcBef>
                <a:spcPts val="0"/>
              </a:spcBef>
              <a:spcAft>
                <a:spcPts val="0"/>
              </a:spcAft>
              <a:buFont typeface="Arial" panose="020B0604020202020204" pitchFamily="34" charset="0"/>
              <a:buChar char="•"/>
              <a:defRPr/>
            </a:pPr>
            <a:r>
              <a:rPr lang="en-US" sz="2400" dirty="0" err="1">
                <a:latin typeface="Times New Roman" panose="02020603050405020304" pitchFamily="18" charset="0"/>
                <a:ea typeface="Noto Sans CJK SC Regular" pitchFamily="2"/>
                <a:cs typeface="Times New Roman" panose="02020603050405020304" pitchFamily="18" charset="0"/>
              </a:rPr>
              <a:t>Una</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funzione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viene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utilizzata</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invocata</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tramite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il</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meccanismo</a:t>
            </a:r>
            <a:r>
              <a:rPr lang="en-US" sz="2400" dirty="0">
                <a:latin typeface="Times New Roman" panose="02020603050405020304" pitchFamily="18" charset="0"/>
                <a:ea typeface="Noto Sans CJK SC Regular" pitchFamily="2"/>
                <a:cs typeface="Times New Roman" panose="02020603050405020304" pitchFamily="18" charset="0"/>
              </a:rPr>
              <a:t> di </a:t>
            </a:r>
            <a:r>
              <a:rPr lang="en-US" sz="2400" b="1" dirty="0" err="1">
                <a:latin typeface="Times New Roman" panose="02020603050405020304" pitchFamily="18" charset="0"/>
                <a:ea typeface="Noto Sans CJK SC Regular" pitchFamily="2"/>
                <a:cs typeface="Times New Roman" panose="02020603050405020304" pitchFamily="18" charset="0"/>
              </a:rPr>
              <a:t>chiamata</a:t>
            </a:r>
            <a:r>
              <a:rPr lang="en-US" sz="2400" b="1" dirty="0">
                <a:latin typeface="Times New Roman" panose="02020603050405020304" pitchFamily="18" charset="0"/>
                <a:ea typeface="Noto Sans CJK SC Regular" pitchFamily="2"/>
                <a:cs typeface="Times New Roman" panose="02020603050405020304" pitchFamily="18" charset="0"/>
              </a:rPr>
              <a:t> di </a:t>
            </a:r>
            <a:r>
              <a:rPr lang="en-US" sz="2400" b="1" dirty="0" err="1">
                <a:latin typeface="Times New Roman" panose="02020603050405020304" pitchFamily="18" charset="0"/>
                <a:ea typeface="Noto Sans CJK SC Regular" pitchFamily="2"/>
                <a:cs typeface="Times New Roman" panose="02020603050405020304" pitchFamily="18" charset="0"/>
              </a:rPr>
              <a:t>funzione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Una</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chiamata</a:t>
            </a:r>
            <a:r>
              <a:rPr lang="en-US" sz="2400" dirty="0">
                <a:latin typeface="Times New Roman" panose="02020603050405020304" pitchFamily="18" charset="0"/>
                <a:ea typeface="Noto Sans CJK SC Regular" pitchFamily="2"/>
                <a:cs typeface="Times New Roman" panose="02020603050405020304" pitchFamily="18" charset="0"/>
              </a:rPr>
              <a:t> di </a:t>
            </a:r>
            <a:r>
              <a:rPr lang="en-US" sz="2400" dirty="0" err="1">
                <a:latin typeface="Times New Roman" panose="02020603050405020304" pitchFamily="18" charset="0"/>
                <a:ea typeface="Noto Sans CJK SC Regular" pitchFamily="2"/>
                <a:cs typeface="Times New Roman" panose="02020603050405020304" pitchFamily="18" charset="0"/>
              </a:rPr>
              <a:t>funzione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specifica</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il</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nome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della</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funzione</a:t>
            </a:r>
            <a:r>
              <a:rPr lang="en-US" sz="2400" dirty="0">
                <a:latin typeface="Times New Roman" panose="02020603050405020304" pitchFamily="18" charset="0"/>
                <a:ea typeface="Noto Sans CJK SC Regular" pitchFamily="2"/>
                <a:cs typeface="Times New Roman" panose="02020603050405020304" pitchFamily="18" charset="0"/>
              </a:rPr>
              <a:t> e </a:t>
            </a:r>
            <a:r>
              <a:rPr lang="en-US" sz="2400" dirty="0" err="1">
                <a:latin typeface="Times New Roman" panose="02020603050405020304" pitchFamily="18" charset="0"/>
                <a:ea typeface="Noto Sans CJK SC Regular" pitchFamily="2"/>
                <a:cs typeface="Times New Roman" panose="02020603050405020304" pitchFamily="18" charset="0"/>
              </a:rPr>
              <a:t>fornisce</a:t>
            </a:r>
            <a:r>
              <a:rPr lang="en-US" sz="2400" dirty="0">
                <a:latin typeface="Times New Roman" panose="02020603050405020304" pitchFamily="18" charset="0"/>
                <a:ea typeface="Noto Sans CJK SC Regular" pitchFamily="2"/>
                <a:cs typeface="Times New Roman" panose="02020603050405020304" pitchFamily="18" charset="0"/>
              </a:rPr>
              <a:t> le </a:t>
            </a:r>
            <a:r>
              <a:rPr lang="en-US" sz="2400" dirty="0" err="1">
                <a:latin typeface="Times New Roman" panose="02020603050405020304" pitchFamily="18" charset="0"/>
                <a:ea typeface="Noto Sans CJK SC Regular" pitchFamily="2"/>
                <a:cs typeface="Times New Roman" panose="02020603050405020304" pitchFamily="18" charset="0"/>
              </a:rPr>
              <a:t>informazioni</a:t>
            </a:r>
            <a:r>
              <a:rPr lang="en-US" sz="2400" dirty="0">
                <a:latin typeface="Times New Roman" panose="02020603050405020304" pitchFamily="18" charset="0"/>
                <a:ea typeface="Noto Sans CJK SC Regular" pitchFamily="2"/>
                <a:cs typeface="Times New Roman" panose="02020603050405020304" pitchFamily="18" charset="0"/>
              </a:rPr>
              <a:t> (come </a:t>
            </a:r>
            <a:r>
              <a:rPr lang="en-US" sz="2400" b="1" dirty="0" err="1">
                <a:latin typeface="Times New Roman" panose="02020603050405020304" pitchFamily="18" charset="0"/>
                <a:ea typeface="Noto Sans CJK SC Regular" pitchFamily="2"/>
                <a:cs typeface="Times New Roman" panose="02020603050405020304" pitchFamily="18" charset="0"/>
              </a:rPr>
              <a:t>argomenti</a:t>
            </a:r>
            <a:r>
              <a:rPr lang="en-US" sz="2400" dirty="0">
                <a:latin typeface="Times New Roman" panose="02020603050405020304" pitchFamily="18" charset="0"/>
                <a:ea typeface="Noto Sans CJK SC Regular" pitchFamily="2"/>
                <a:cs typeface="Times New Roman" panose="02020603050405020304" pitchFamily="18" charset="0"/>
              </a:rPr>
              <a:t>) di cui la </a:t>
            </a:r>
            <a:r>
              <a:rPr lang="en-US" sz="2400" dirty="0" err="1">
                <a:latin typeface="Times New Roman" panose="02020603050405020304" pitchFamily="18" charset="0"/>
                <a:ea typeface="Noto Sans CJK SC Regular" pitchFamily="2"/>
                <a:cs typeface="Times New Roman" panose="02020603050405020304" pitchFamily="18" charset="0"/>
              </a:rPr>
              <a:t>funzione</a:t>
            </a:r>
            <a:r>
              <a:rPr lang="en-US" sz="2400" dirty="0">
                <a:latin typeface="Times New Roman" panose="02020603050405020304" pitchFamily="18" charset="0"/>
                <a:ea typeface="Noto Sans CJK SC Regular" pitchFamily="2"/>
                <a:cs typeface="Times New Roman" panose="02020603050405020304" pitchFamily="18" charset="0"/>
              </a:rPr>
              <a:t> ha </a:t>
            </a:r>
            <a:r>
              <a:rPr lang="en-US" sz="2400" dirty="0" err="1">
                <a:latin typeface="Times New Roman" panose="02020603050405020304" pitchFamily="18" charset="0"/>
                <a:ea typeface="Noto Sans CJK SC Regular" pitchFamily="2"/>
                <a:cs typeface="Times New Roman" panose="02020603050405020304" pitchFamily="18" charset="0"/>
              </a:rPr>
              <a:t>bisogno</a:t>
            </a:r>
            <a:r>
              <a:rPr lang="en-US" sz="2400" dirty="0">
                <a:latin typeface="Times New Roman" panose="02020603050405020304" pitchFamily="18" charset="0"/>
                <a:ea typeface="Noto Sans CJK SC Regular" pitchFamily="2"/>
                <a:cs typeface="Times New Roman" panose="02020603050405020304" pitchFamily="18" charset="0"/>
              </a:rPr>
              <a:t> per </a:t>
            </a:r>
            <a:r>
              <a:rPr lang="en-US" sz="2400" dirty="0" err="1">
                <a:latin typeface="Times New Roman" panose="02020603050405020304" pitchFamily="18" charset="0"/>
                <a:ea typeface="Noto Sans CJK SC Regular" pitchFamily="2"/>
                <a:cs typeface="Times New Roman" panose="02020603050405020304" pitchFamily="18" charset="0"/>
              </a:rPr>
              <a:t>eseguire</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il</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suo</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compito</a:t>
            </a:r>
            <a:r>
              <a:rPr lang="en-US" sz="2400" dirty="0">
                <a:latin typeface="Times New Roman" panose="02020603050405020304" pitchFamily="18" charset="0"/>
                <a:ea typeface="Noto Sans CJK SC Regular" pitchFamily="2"/>
                <a:cs typeface="Times New Roman" panose="02020603050405020304" pitchFamily="18" charset="0"/>
              </a:rPr>
              <a:t> </a:t>
            </a:r>
            <a:r>
              <a:rPr lang="en-US" sz="2400" dirty="0" err="1">
                <a:latin typeface="Times New Roman" panose="02020603050405020304" pitchFamily="18" charset="0"/>
                <a:ea typeface="Noto Sans CJK SC Regular" pitchFamily="2"/>
                <a:cs typeface="Times New Roman" panose="02020603050405020304" pitchFamily="18" charset="0"/>
              </a:rPr>
              <a:t>designato</a:t>
            </a:r>
            <a:r>
              <a:rPr lang="en-US" sz="2400" dirty="0">
                <a:latin typeface="Times New Roman" panose="02020603050405020304" pitchFamily="18" charset="0"/>
                <a:ea typeface="Noto Sans CJK SC Regular" pitchFamily="2"/>
                <a:cs typeface="Times New Roman" panose="02020603050405020304" pitchFamily="18" charset="0"/>
              </a:rPr>
              <a:t>.</a:t>
            </a:r>
          </a:p>
          <a:p>
            <a:pPr>
              <a:spcBef>
                <a:spcPts val="0"/>
              </a:spcBef>
              <a:spcAft>
                <a:spcPts val="0"/>
              </a:spcAft>
              <a:defRPr/>
            </a:pPr>
            <a:endParaRPr lang="en-US" sz="2200" dirty="0">
              <a:latin typeface="Times New Roman" panose="02020603050405020304" pitchFamily="18" charset="0"/>
              <a:ea typeface="Noto Sans CJK SC Regular" pitchFamily="2"/>
              <a:cs typeface="Times New Roman" panose="02020603050405020304" pitchFamily="18" charset="0"/>
            </a:endParaRPr>
          </a:p>
        </p:txBody>
      </p:sp>
    </p:spTree>
    <p:extLst>
      <p:ext uri="{BB962C8B-B14F-4D97-AF65-F5344CB8AC3E}">
        <p14:creationId xmlns:p14="http://schemas.microsoft.com/office/powerpoint/2010/main" val="1915123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76200" y="381000"/>
            <a:ext cx="9296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2800" dirty="0" err="1">
                <a:solidFill>
                  <a:srgbClr val="3380E6"/>
                </a:solidFill>
                <a:latin typeface="Arial" panose="020B0604020202020204" pitchFamily="34" charset="0"/>
              </a:rPr>
              <a:t>Gestione</a:t>
            </a:r>
            <a:r>
              <a:rPr lang="en-US" altLang="it-IT" sz="2800" dirty="0">
                <a:solidFill>
                  <a:srgbClr val="3380E6"/>
                </a:solidFill>
                <a:latin typeface="Arial" panose="020B0604020202020204" pitchFamily="34" charset="0"/>
              </a:rPr>
              <a:t> </a:t>
            </a:r>
            <a:r>
              <a:rPr lang="en-US" altLang="it-IT" sz="2800" dirty="0" err="1">
                <a:solidFill>
                  <a:srgbClr val="3380E6"/>
                </a:solidFill>
                <a:latin typeface="Arial" panose="020B0604020202020204" pitchFamily="34" charset="0"/>
              </a:rPr>
              <a:t>dello</a:t>
            </a:r>
            <a:r>
              <a:rPr lang="en-US" altLang="it-IT" sz="2800" dirty="0">
                <a:solidFill>
                  <a:srgbClr val="3380E6"/>
                </a:solidFill>
                <a:latin typeface="Arial" panose="020B0604020202020204" pitchFamily="34" charset="0"/>
              </a:rPr>
              <a:t> stack di </a:t>
            </a:r>
            <a:r>
              <a:rPr lang="en-US" altLang="it-IT" sz="2800" dirty="0" err="1">
                <a:solidFill>
                  <a:srgbClr val="3380E6"/>
                </a:solidFill>
                <a:latin typeface="Arial" panose="020B0604020202020204" pitchFamily="34" charset="0"/>
              </a:rPr>
              <a:t>chiamata</a:t>
            </a:r>
            <a:r>
              <a:rPr lang="en-US" altLang="it-IT" sz="2800" dirty="0">
                <a:solidFill>
                  <a:srgbClr val="3380E6"/>
                </a:solidFill>
                <a:latin typeface="Arial" panose="020B0604020202020204" pitchFamily="34" charset="0"/>
              </a:rPr>
              <a:t>/</a:t>
            </a:r>
            <a:r>
              <a:rPr lang="en-US" altLang="it-IT" sz="2800" dirty="0" err="1">
                <a:solidFill>
                  <a:srgbClr val="3380E6"/>
                </a:solidFill>
                <a:latin typeface="Arial" panose="020B0604020202020204" pitchFamily="34" charset="0"/>
              </a:rPr>
              <a:t>ritorno</a:t>
            </a:r>
            <a:r>
              <a:rPr lang="en-US" altLang="it-IT" sz="2800" dirty="0">
                <a:solidFill>
                  <a:srgbClr val="3380E6"/>
                </a:solidFill>
                <a:latin typeface="Arial" panose="020B0604020202020204" pitchFamily="34" charset="0"/>
              </a:rPr>
              <a:t> di </a:t>
            </a:r>
            <a:r>
              <a:rPr lang="en-US" altLang="it-IT" sz="2800" dirty="0" err="1">
                <a:solidFill>
                  <a:srgbClr val="3380E6"/>
                </a:solidFill>
                <a:latin typeface="Arial" panose="020B0604020202020204" pitchFamily="34" charset="0"/>
              </a:rPr>
              <a:t>funzioni</a:t>
            </a:r>
            <a:r>
              <a:rPr lang="en-US" altLang="it-IT" sz="2800" dirty="0">
                <a:solidFill>
                  <a:srgbClr val="3380E6"/>
                </a:solidFill>
                <a:latin typeface="Arial" panose="020B0604020202020204" pitchFamily="34" charset="0"/>
              </a:rPr>
              <a:t> (1/3)</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628073" y="1114714"/>
            <a:ext cx="8039100" cy="543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defRPr/>
            </a:pPr>
            <a:r>
              <a:rPr lang="it-IT" altLang="it-IT" sz="2200" dirty="0">
                <a:solidFill>
                  <a:srgbClr val="000000"/>
                </a:solidFill>
                <a:latin typeface="Times New Roman" panose="02020603050405020304" pitchFamily="18" charset="0"/>
              </a:rPr>
              <a:t>Il linguaggio C utilizza una </a:t>
            </a:r>
            <a:r>
              <a:rPr lang="it-IT" altLang="it-IT" sz="2200" b="1" dirty="0">
                <a:solidFill>
                  <a:srgbClr val="000000"/>
                </a:solidFill>
                <a:latin typeface="Times New Roman" panose="02020603050405020304" pitchFamily="18" charset="0"/>
              </a:rPr>
              <a:t>pila</a:t>
            </a:r>
            <a:r>
              <a:rPr lang="it-IT" altLang="it-IT" sz="2200" dirty="0">
                <a:solidFill>
                  <a:srgbClr val="000000"/>
                </a:solidFill>
                <a:latin typeface="Times New Roman" panose="02020603050405020304" pitchFamily="18" charset="0"/>
              </a:rPr>
              <a:t> o </a:t>
            </a:r>
            <a:r>
              <a:rPr lang="it-IT" altLang="it-IT" sz="2200" b="1" dirty="0" err="1">
                <a:solidFill>
                  <a:srgbClr val="000000"/>
                </a:solidFill>
                <a:latin typeface="Times New Roman" panose="02020603050405020304" pitchFamily="18" charset="0"/>
              </a:rPr>
              <a:t>stack</a:t>
            </a:r>
            <a:r>
              <a:rPr lang="it-IT" altLang="it-IT" sz="2200" dirty="0">
                <a:solidFill>
                  <a:srgbClr val="000000"/>
                </a:solidFill>
                <a:latin typeface="Times New Roman" panose="02020603050405020304" pitchFamily="18" charset="0"/>
              </a:rPr>
              <a:t> , chiamata anche </a:t>
            </a:r>
            <a:r>
              <a:rPr lang="it-IT" altLang="it-IT" sz="2200" b="1" dirty="0">
                <a:solidFill>
                  <a:srgbClr val="000000"/>
                </a:solidFill>
                <a:latin typeface="Times New Roman" panose="02020603050405020304" pitchFamily="18" charset="0"/>
              </a:rPr>
              <a:t>pila o </a:t>
            </a:r>
            <a:r>
              <a:rPr lang="it-IT" altLang="it-IT" sz="2200" b="1" dirty="0" err="1">
                <a:solidFill>
                  <a:srgbClr val="000000"/>
                </a:solidFill>
                <a:latin typeface="Times New Roman" panose="02020603050405020304" pitchFamily="18" charset="0"/>
              </a:rPr>
              <a:t>stack</a:t>
            </a:r>
            <a:r>
              <a:rPr lang="it-IT" altLang="it-IT" sz="2200" b="1" dirty="0">
                <a:solidFill>
                  <a:srgbClr val="000000"/>
                </a:solidFill>
                <a:latin typeface="Times New Roman" panose="02020603050405020304" pitchFamily="18" charset="0"/>
              </a:rPr>
              <a:t> di esecuzione del programma</a:t>
            </a:r>
            <a:r>
              <a:rPr lang="it-IT" altLang="it-IT" sz="2200" dirty="0">
                <a:solidFill>
                  <a:srgbClr val="000000"/>
                </a:solidFill>
                <a:latin typeface="Times New Roman" panose="02020603050405020304" pitchFamily="18" charset="0"/>
              </a:rPr>
              <a:t>, come struttura dati per implementare il meccanismo di chiamata e ritorno dalle funzioni e la creazione, il mantenimento e la distruzione della variabili locali automatiche e parametri formali di tutte le funzioni chiamate.  </a:t>
            </a:r>
          </a:p>
          <a:p>
            <a:pPr eaLnBrk="1" hangingPunct="1">
              <a:defRPr/>
            </a:pPr>
            <a:r>
              <a:rPr lang="it-IT" altLang="it-IT" sz="2200" dirty="0">
                <a:solidFill>
                  <a:srgbClr val="000000"/>
                </a:solidFill>
                <a:latin typeface="Times New Roman" panose="02020603050405020304" pitchFamily="18" charset="0"/>
              </a:rPr>
              <a:t>Come una pila di piatti, uno </a:t>
            </a:r>
            <a:r>
              <a:rPr lang="it-IT" altLang="it-IT" sz="2200" dirty="0" err="1">
                <a:solidFill>
                  <a:srgbClr val="000000"/>
                </a:solidFill>
                <a:latin typeface="Times New Roman" panose="02020603050405020304" pitchFamily="18" charset="0"/>
              </a:rPr>
              <a:t>stack</a:t>
            </a:r>
            <a:r>
              <a:rPr lang="it-IT" altLang="it-IT" sz="2200" dirty="0">
                <a:solidFill>
                  <a:srgbClr val="000000"/>
                </a:solidFill>
                <a:latin typeface="Times New Roman" panose="02020603050405020304" pitchFamily="18" charset="0"/>
              </a:rPr>
              <a:t> ha una cima (top dello </a:t>
            </a:r>
            <a:r>
              <a:rPr lang="it-IT" altLang="it-IT" sz="2200" dirty="0" err="1">
                <a:solidFill>
                  <a:srgbClr val="000000"/>
                </a:solidFill>
                <a:latin typeface="Times New Roman" panose="02020603050405020304" pitchFamily="18" charset="0"/>
              </a:rPr>
              <a:t>stack</a:t>
            </a:r>
            <a:r>
              <a:rPr lang="it-IT" altLang="it-IT" sz="2200" dirty="0">
                <a:solidFill>
                  <a:srgbClr val="000000"/>
                </a:solidFill>
                <a:latin typeface="Times New Roman" panose="02020603050405020304" pitchFamily="18" charset="0"/>
              </a:rPr>
              <a:t>) e un fondo (bottom dello </a:t>
            </a:r>
            <a:r>
              <a:rPr lang="it-IT" altLang="it-IT" sz="2200" dirty="0" err="1">
                <a:solidFill>
                  <a:srgbClr val="000000"/>
                </a:solidFill>
                <a:latin typeface="Times New Roman" panose="02020603050405020304" pitchFamily="18" charset="0"/>
              </a:rPr>
              <a:t>stack</a:t>
            </a:r>
            <a:r>
              <a:rPr lang="it-IT" altLang="it-IT" sz="2200" dirty="0">
                <a:solidFill>
                  <a:srgbClr val="000000"/>
                </a:solidFill>
                <a:latin typeface="Times New Roman" panose="02020603050405020304" pitchFamily="18" charset="0"/>
              </a:rPr>
              <a:t>). Sono supportate due operazioni: l’</a:t>
            </a:r>
            <a:r>
              <a:rPr lang="it-IT" altLang="it-IT" sz="2200" b="1" dirty="0">
                <a:solidFill>
                  <a:srgbClr val="000000"/>
                </a:solidFill>
                <a:latin typeface="Times New Roman" panose="02020603050405020304" pitchFamily="18" charset="0"/>
              </a:rPr>
              <a:t>operazione di </a:t>
            </a:r>
            <a:r>
              <a:rPr lang="it-IT" altLang="it-IT" sz="2200" b="1" dirty="0" err="1">
                <a:solidFill>
                  <a:srgbClr val="000000"/>
                </a:solidFill>
                <a:latin typeface="Times New Roman" panose="02020603050405020304" pitchFamily="18" charset="0"/>
              </a:rPr>
              <a:t>push</a:t>
            </a:r>
            <a:r>
              <a:rPr lang="it-IT" altLang="it-IT" sz="2200" dirty="0">
                <a:solidFill>
                  <a:srgbClr val="000000"/>
                </a:solidFill>
                <a:latin typeface="Times New Roman" panose="02020603050405020304" pitchFamily="18" charset="0"/>
              </a:rPr>
              <a:t> che inserisce un nuovo elemento sulla cima e l’</a:t>
            </a:r>
            <a:r>
              <a:rPr lang="it-IT" altLang="it-IT" sz="2200" b="1" dirty="0">
                <a:solidFill>
                  <a:srgbClr val="000000"/>
                </a:solidFill>
                <a:latin typeface="Times New Roman" panose="02020603050405020304" pitchFamily="18" charset="0"/>
              </a:rPr>
              <a:t>operazione di pop</a:t>
            </a:r>
            <a:r>
              <a:rPr lang="it-IT" altLang="it-IT" sz="2200" dirty="0">
                <a:solidFill>
                  <a:srgbClr val="000000"/>
                </a:solidFill>
                <a:latin typeface="Times New Roman" panose="02020603050405020304" pitchFamily="18" charset="0"/>
              </a:rPr>
              <a:t> che rimuove l’elemento che si trova sulla cima dello </a:t>
            </a:r>
            <a:r>
              <a:rPr lang="it-IT" altLang="it-IT" sz="2200" dirty="0" err="1">
                <a:solidFill>
                  <a:srgbClr val="000000"/>
                </a:solidFill>
                <a:latin typeface="Times New Roman" panose="02020603050405020304" pitchFamily="18" charset="0"/>
              </a:rPr>
              <a:t>stack</a:t>
            </a:r>
            <a:r>
              <a:rPr lang="it-IT" altLang="it-IT" sz="2200" dirty="0">
                <a:solidFill>
                  <a:srgbClr val="000000"/>
                </a:solidFill>
                <a:latin typeface="Times New Roman" panose="02020603050405020304" pitchFamily="18" charset="0"/>
              </a:rPr>
              <a:t>.  </a:t>
            </a:r>
          </a:p>
          <a:p>
            <a:pPr eaLnBrk="1" hangingPunct="1">
              <a:defRPr/>
            </a:pPr>
            <a:r>
              <a:rPr lang="it-IT" altLang="it-IT" sz="2200" dirty="0">
                <a:solidFill>
                  <a:srgbClr val="000000"/>
                </a:solidFill>
                <a:latin typeface="Times New Roman" panose="02020603050405020304" pitchFamily="18" charset="0"/>
              </a:rPr>
              <a:t> Lo </a:t>
            </a:r>
            <a:r>
              <a:rPr lang="it-IT" altLang="it-IT" sz="2200" dirty="0" err="1">
                <a:solidFill>
                  <a:srgbClr val="000000"/>
                </a:solidFill>
                <a:latin typeface="Times New Roman" panose="02020603050405020304" pitchFamily="18" charset="0"/>
              </a:rPr>
              <a:t>stack</a:t>
            </a:r>
            <a:r>
              <a:rPr lang="it-IT" altLang="it-IT" sz="2200" dirty="0">
                <a:solidFill>
                  <a:srgbClr val="000000"/>
                </a:solidFill>
                <a:latin typeface="Times New Roman" panose="02020603050405020304" pitchFamily="18" charset="0"/>
              </a:rPr>
              <a:t> è una struttura dati che supporta una politica di gestione </a:t>
            </a:r>
            <a:r>
              <a:rPr lang="it-IT" altLang="it-IT" sz="2200" b="1" dirty="0">
                <a:solidFill>
                  <a:srgbClr val="000000"/>
                </a:solidFill>
                <a:latin typeface="Times New Roman" panose="02020603050405020304" pitchFamily="18" charset="0"/>
              </a:rPr>
              <a:t>last-in first out</a:t>
            </a:r>
            <a:r>
              <a:rPr lang="it-IT" altLang="it-IT" sz="2200" dirty="0">
                <a:solidFill>
                  <a:srgbClr val="000000"/>
                </a:solidFill>
                <a:latin typeface="Times New Roman" panose="02020603050405020304" pitchFamily="18" charset="0"/>
              </a:rPr>
              <a:t> (</a:t>
            </a:r>
            <a:r>
              <a:rPr lang="it-IT" altLang="it-IT" sz="2200" b="1" dirty="0">
                <a:solidFill>
                  <a:srgbClr val="000000"/>
                </a:solidFill>
                <a:latin typeface="Times New Roman" panose="02020603050405020304" pitchFamily="18" charset="0"/>
              </a:rPr>
              <a:t>LIFO</a:t>
            </a:r>
            <a:r>
              <a:rPr lang="it-IT" altLang="it-IT" sz="2200" dirty="0">
                <a:solidFill>
                  <a:srgbClr val="000000"/>
                </a:solidFill>
                <a:latin typeface="Times New Roman" panose="02020603050405020304" pitchFamily="18" charset="0"/>
              </a:rPr>
              <a:t>): l’</a:t>
            </a:r>
            <a:r>
              <a:rPr lang="it-IT" altLang="it-IT" sz="2200" i="1" dirty="0">
                <a:solidFill>
                  <a:srgbClr val="000000"/>
                </a:solidFill>
                <a:latin typeface="Times New Roman" panose="02020603050405020304" pitchFamily="18" charset="0"/>
              </a:rPr>
              <a:t>ultimo </a:t>
            </a:r>
            <a:r>
              <a:rPr lang="it-IT" altLang="it-IT" sz="2200" dirty="0">
                <a:solidFill>
                  <a:srgbClr val="000000"/>
                </a:solidFill>
                <a:latin typeface="Times New Roman" panose="02020603050405020304" pitchFamily="18" charset="0"/>
              </a:rPr>
              <a:t>elemento inserito nello </a:t>
            </a:r>
            <a:r>
              <a:rPr lang="it-IT" altLang="it-IT" sz="2200" dirty="0" err="1">
                <a:solidFill>
                  <a:srgbClr val="000000"/>
                </a:solidFill>
                <a:latin typeface="Times New Roman" panose="02020603050405020304" pitchFamily="18" charset="0"/>
              </a:rPr>
              <a:t>stack</a:t>
            </a:r>
            <a:r>
              <a:rPr lang="it-IT" altLang="it-IT" sz="2200" dirty="0">
                <a:solidFill>
                  <a:srgbClr val="000000"/>
                </a:solidFill>
                <a:latin typeface="Times New Roman" panose="02020603050405020304" pitchFamily="18" charset="0"/>
              </a:rPr>
              <a:t> è il </a:t>
            </a:r>
            <a:r>
              <a:rPr lang="it-IT" altLang="it-IT" sz="2200" i="1" dirty="0">
                <a:solidFill>
                  <a:srgbClr val="000000"/>
                </a:solidFill>
                <a:latin typeface="Times New Roman" panose="02020603050405020304" pitchFamily="18" charset="0"/>
              </a:rPr>
              <a:t>primo</a:t>
            </a:r>
            <a:r>
              <a:rPr lang="it-IT" altLang="it-IT" sz="2200" dirty="0">
                <a:solidFill>
                  <a:srgbClr val="000000"/>
                </a:solidFill>
                <a:latin typeface="Times New Roman" panose="02020603050405020304" pitchFamily="18" charset="0"/>
              </a:rPr>
              <a:t> elemento ad essere rimosso da esso.</a:t>
            </a:r>
          </a:p>
          <a:p>
            <a:pPr marL="0" indent="0" eaLnBrk="1" hangingPunct="1">
              <a:buNone/>
              <a:defRPr/>
            </a:pPr>
            <a:endParaRPr lang="it-IT" altLang="it-IT" sz="2200" dirty="0">
              <a:solidFill>
                <a:srgbClr val="000000"/>
              </a:solidFill>
              <a:latin typeface="Times New Roman" panose="02020603050405020304" pitchFamily="18" charset="0"/>
            </a:endParaRPr>
          </a:p>
          <a:p>
            <a:pPr marL="0" indent="0" eaLnBrk="1" hangingPunct="1">
              <a:buNone/>
              <a:defRPr/>
            </a:pPr>
            <a:endParaRPr lang="it-IT" altLang="it-IT" sz="24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800" dirty="0">
              <a:solidFill>
                <a:srgbClr val="000000"/>
              </a:solidFill>
              <a:latin typeface="Times New Roman" panose="02020603050405020304" pitchFamily="18" charset="0"/>
            </a:endParaRPr>
          </a:p>
          <a:p>
            <a:pPr eaLnBrk="1" hangingPunct="1">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en-US"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it-IT" sz="2300" dirty="0">
                <a:solidFill>
                  <a:srgbClr val="000000"/>
                </a:solidFill>
                <a:latin typeface="Times New Roman" panose="02020603050405020304" pitchFamily="18" charset="0"/>
              </a:rPr>
              <a:t>  </a:t>
            </a:r>
            <a:endParaRPr lang="en-US" altLang="it-IT" sz="2300" i="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0166310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76200" y="381000"/>
            <a:ext cx="9296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2800" dirty="0" err="1">
                <a:solidFill>
                  <a:srgbClr val="3380E6"/>
                </a:solidFill>
                <a:latin typeface="Arial" panose="020B0604020202020204" pitchFamily="34" charset="0"/>
              </a:rPr>
              <a:t>Gestione</a:t>
            </a:r>
            <a:r>
              <a:rPr lang="en-US" altLang="it-IT" sz="2800" dirty="0">
                <a:solidFill>
                  <a:srgbClr val="3380E6"/>
                </a:solidFill>
                <a:latin typeface="Arial" panose="020B0604020202020204" pitchFamily="34" charset="0"/>
              </a:rPr>
              <a:t> </a:t>
            </a:r>
            <a:r>
              <a:rPr lang="en-US" altLang="it-IT" sz="2800" dirty="0" err="1">
                <a:solidFill>
                  <a:srgbClr val="3380E6"/>
                </a:solidFill>
                <a:latin typeface="Arial" panose="020B0604020202020204" pitchFamily="34" charset="0"/>
              </a:rPr>
              <a:t>dello</a:t>
            </a:r>
            <a:r>
              <a:rPr lang="en-US" altLang="it-IT" sz="2800" dirty="0">
                <a:solidFill>
                  <a:srgbClr val="3380E6"/>
                </a:solidFill>
                <a:latin typeface="Arial" panose="020B0604020202020204" pitchFamily="34" charset="0"/>
              </a:rPr>
              <a:t> stack di </a:t>
            </a:r>
            <a:r>
              <a:rPr lang="en-US" altLang="it-IT" sz="2800" dirty="0" err="1">
                <a:solidFill>
                  <a:srgbClr val="3380E6"/>
                </a:solidFill>
                <a:latin typeface="Arial" panose="020B0604020202020204" pitchFamily="34" charset="0"/>
              </a:rPr>
              <a:t>chiamata</a:t>
            </a:r>
            <a:r>
              <a:rPr lang="en-US" altLang="it-IT" sz="2800" dirty="0">
                <a:solidFill>
                  <a:srgbClr val="3380E6"/>
                </a:solidFill>
                <a:latin typeface="Arial" panose="020B0604020202020204" pitchFamily="34" charset="0"/>
              </a:rPr>
              <a:t>/</a:t>
            </a:r>
            <a:r>
              <a:rPr lang="en-US" altLang="it-IT" sz="2800" dirty="0" err="1">
                <a:solidFill>
                  <a:srgbClr val="3380E6"/>
                </a:solidFill>
                <a:latin typeface="Arial" panose="020B0604020202020204" pitchFamily="34" charset="0"/>
              </a:rPr>
              <a:t>ritorno</a:t>
            </a:r>
            <a:r>
              <a:rPr lang="en-US" altLang="it-IT" sz="2800" dirty="0">
                <a:solidFill>
                  <a:srgbClr val="3380E6"/>
                </a:solidFill>
                <a:latin typeface="Arial" panose="020B0604020202020204" pitchFamily="34" charset="0"/>
              </a:rPr>
              <a:t> di </a:t>
            </a:r>
            <a:r>
              <a:rPr lang="en-US" altLang="it-IT" sz="2800" dirty="0" err="1">
                <a:solidFill>
                  <a:srgbClr val="3380E6"/>
                </a:solidFill>
                <a:latin typeface="Arial" panose="020B0604020202020204" pitchFamily="34" charset="0"/>
              </a:rPr>
              <a:t>funzioni</a:t>
            </a:r>
            <a:r>
              <a:rPr lang="en-US" altLang="it-IT" sz="2800" dirty="0">
                <a:solidFill>
                  <a:srgbClr val="3380E6"/>
                </a:solidFill>
                <a:latin typeface="Arial" panose="020B0604020202020204" pitchFamily="34" charset="0"/>
              </a:rPr>
              <a:t> (2/3)</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628073" y="1114714"/>
            <a:ext cx="8039100" cy="543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defRPr/>
            </a:pPr>
            <a:r>
              <a:rPr lang="it-IT" altLang="it-IT" sz="2200" dirty="0">
                <a:solidFill>
                  <a:srgbClr val="000000"/>
                </a:solidFill>
                <a:latin typeface="Times New Roman" panose="02020603050405020304" pitchFamily="18" charset="0"/>
              </a:rPr>
              <a:t>Quando una funzione è chiamata, essa può chiamare altre funzioni, le quali possono a loro volta chiamarne altre; tutto </a:t>
            </a:r>
            <a:r>
              <a:rPr lang="it-IT" altLang="it-IT" sz="2200" i="1" dirty="0">
                <a:solidFill>
                  <a:srgbClr val="000000"/>
                </a:solidFill>
                <a:latin typeface="Times New Roman" panose="02020603050405020304" pitchFamily="18" charset="0"/>
              </a:rPr>
              <a:t>prima </a:t>
            </a:r>
            <a:r>
              <a:rPr lang="it-IT" altLang="it-IT" sz="2200" dirty="0">
                <a:solidFill>
                  <a:srgbClr val="000000"/>
                </a:solidFill>
                <a:latin typeface="Times New Roman" panose="02020603050405020304" pitchFamily="18" charset="0"/>
              </a:rPr>
              <a:t>che una funzione ritorni restituendo il controllo alla funzione chiamante. Così è necessario tenere traccia degli </a:t>
            </a:r>
            <a:r>
              <a:rPr lang="it-IT" altLang="it-IT" sz="2200" b="1" dirty="0">
                <a:solidFill>
                  <a:srgbClr val="000000"/>
                </a:solidFill>
                <a:latin typeface="Times New Roman" panose="02020603050405020304" pitchFamily="18" charset="0"/>
              </a:rPr>
              <a:t>indirizzi di ritorno </a:t>
            </a:r>
            <a:r>
              <a:rPr lang="it-IT" altLang="it-IT" sz="2200" dirty="0">
                <a:solidFill>
                  <a:srgbClr val="000000"/>
                </a:solidFill>
                <a:latin typeface="Times New Roman" panose="02020603050405020304" pitchFamily="18" charset="0"/>
              </a:rPr>
              <a:t>che servono a ogni funzione per tornare alla funzione che l’ha chiamata.  </a:t>
            </a:r>
          </a:p>
          <a:p>
            <a:pPr eaLnBrk="1" hangingPunct="1">
              <a:defRPr/>
            </a:pPr>
            <a:r>
              <a:rPr lang="it-IT" altLang="it-IT" sz="2200" dirty="0">
                <a:solidFill>
                  <a:srgbClr val="000000"/>
                </a:solidFill>
                <a:latin typeface="Times New Roman" panose="02020603050405020304" pitchFamily="18" charset="0"/>
              </a:rPr>
              <a:t>La gestione delle chiamate e dei ritorni segue una politica LIFO dal momento che l’</a:t>
            </a:r>
            <a:r>
              <a:rPr lang="it-IT" altLang="it-IT" sz="2200" i="1" dirty="0">
                <a:solidFill>
                  <a:srgbClr val="000000"/>
                </a:solidFill>
                <a:latin typeface="Times New Roman" panose="02020603050405020304" pitchFamily="18" charset="0"/>
              </a:rPr>
              <a:t>ultima</a:t>
            </a:r>
            <a:r>
              <a:rPr lang="it-IT" altLang="it-IT" sz="2200" dirty="0">
                <a:solidFill>
                  <a:srgbClr val="000000"/>
                </a:solidFill>
                <a:latin typeface="Times New Roman" panose="02020603050405020304" pitchFamily="18" charset="0"/>
              </a:rPr>
              <a:t> funzione attivata è anche la </a:t>
            </a:r>
            <a:r>
              <a:rPr lang="it-IT" altLang="it-IT" sz="2200" i="1" dirty="0">
                <a:solidFill>
                  <a:srgbClr val="000000"/>
                </a:solidFill>
                <a:latin typeface="Times New Roman" panose="02020603050405020304" pitchFamily="18" charset="0"/>
              </a:rPr>
              <a:t>prima</a:t>
            </a:r>
            <a:r>
              <a:rPr lang="it-IT" altLang="it-IT" sz="2200" dirty="0">
                <a:solidFill>
                  <a:srgbClr val="000000"/>
                </a:solidFill>
                <a:latin typeface="Times New Roman" panose="02020603050405020304" pitchFamily="18" charset="0"/>
              </a:rPr>
              <a:t> a restituire il controllo. </a:t>
            </a:r>
          </a:p>
          <a:p>
            <a:pPr eaLnBrk="1" hangingPunct="1">
              <a:defRPr/>
            </a:pPr>
            <a:r>
              <a:rPr lang="it-IT" altLang="it-IT" sz="2200" dirty="0">
                <a:solidFill>
                  <a:srgbClr val="000000"/>
                </a:solidFill>
                <a:latin typeface="Times New Roman" panose="02020603050405020304" pitchFamily="18" charset="0"/>
              </a:rPr>
              <a:t>Pertanto ogni volta che una funzione chiama un’altra funzione, con un operazione di </a:t>
            </a:r>
            <a:r>
              <a:rPr lang="it-IT" altLang="it-IT" sz="2200" dirty="0" err="1">
                <a:solidFill>
                  <a:srgbClr val="000000"/>
                </a:solidFill>
                <a:latin typeface="Times New Roman" panose="02020603050405020304" pitchFamily="18" charset="0"/>
              </a:rPr>
              <a:t>push</a:t>
            </a:r>
            <a:r>
              <a:rPr lang="it-IT" altLang="it-IT" sz="2200" dirty="0">
                <a:solidFill>
                  <a:srgbClr val="000000"/>
                </a:solidFill>
                <a:latin typeface="Times New Roman" panose="02020603050405020304" pitchFamily="18" charset="0"/>
              </a:rPr>
              <a:t>, un nuovo elemento (chiamato </a:t>
            </a:r>
            <a:r>
              <a:rPr lang="it-IT" altLang="it-IT" sz="2200" b="1" dirty="0">
                <a:solidFill>
                  <a:srgbClr val="000000"/>
                </a:solidFill>
                <a:latin typeface="Times New Roman" panose="02020603050405020304" pitchFamily="18" charset="0"/>
              </a:rPr>
              <a:t>record di attivazione</a:t>
            </a:r>
            <a:r>
              <a:rPr lang="it-IT" altLang="it-IT" sz="2200" dirty="0">
                <a:solidFill>
                  <a:srgbClr val="000000"/>
                </a:solidFill>
                <a:latin typeface="Times New Roman" panose="02020603050405020304" pitchFamily="18" charset="0"/>
              </a:rPr>
              <a:t>) viene inserito in cima allo </a:t>
            </a:r>
            <a:r>
              <a:rPr lang="it-IT" altLang="it-IT" sz="2200" dirty="0" err="1">
                <a:solidFill>
                  <a:srgbClr val="000000"/>
                </a:solidFill>
                <a:latin typeface="Times New Roman" panose="02020603050405020304" pitchFamily="18" charset="0"/>
              </a:rPr>
              <a:t>stack</a:t>
            </a:r>
            <a:r>
              <a:rPr lang="it-IT" altLang="it-IT" sz="2200" dirty="0">
                <a:solidFill>
                  <a:srgbClr val="000000"/>
                </a:solidFill>
                <a:latin typeface="Times New Roman" panose="02020603050405020304" pitchFamily="18" charset="0"/>
              </a:rPr>
              <a:t> di esecuzione del programma.  Tale record di attivazione è un’area di memoria contenente l’</a:t>
            </a:r>
            <a:r>
              <a:rPr lang="it-IT" altLang="it-IT" sz="2200" b="1" dirty="0">
                <a:solidFill>
                  <a:srgbClr val="000000"/>
                </a:solidFill>
                <a:latin typeface="Times New Roman" panose="02020603050405020304" pitchFamily="18" charset="0"/>
              </a:rPr>
              <a:t>indirizzo di ritorno</a:t>
            </a:r>
            <a:r>
              <a:rPr lang="it-IT" altLang="it-IT" sz="2200" dirty="0">
                <a:solidFill>
                  <a:srgbClr val="000000"/>
                </a:solidFill>
                <a:latin typeface="Times New Roman" panose="02020603050405020304" pitchFamily="18" charset="0"/>
              </a:rPr>
              <a:t> che serve alla funzione chiamata per tornare alla funzione chiamata e le copie delle variabili locali automatiche e i parametri formali associati alla specifica attivazione di funzione. </a:t>
            </a:r>
          </a:p>
          <a:p>
            <a:pPr marL="0" indent="0" eaLnBrk="1" hangingPunct="1">
              <a:buNone/>
              <a:defRPr/>
            </a:pPr>
            <a:endParaRPr lang="it-IT" altLang="it-IT" sz="2200" dirty="0">
              <a:solidFill>
                <a:srgbClr val="000000"/>
              </a:solidFill>
              <a:latin typeface="Times New Roman" panose="02020603050405020304" pitchFamily="18" charset="0"/>
            </a:endParaRPr>
          </a:p>
          <a:p>
            <a:pPr marL="0" indent="0" eaLnBrk="1" hangingPunct="1">
              <a:buNone/>
              <a:defRPr/>
            </a:pPr>
            <a:endParaRPr lang="it-IT" altLang="it-IT" sz="24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800" dirty="0">
              <a:solidFill>
                <a:srgbClr val="000000"/>
              </a:solidFill>
              <a:latin typeface="Times New Roman" panose="02020603050405020304" pitchFamily="18" charset="0"/>
            </a:endParaRPr>
          </a:p>
          <a:p>
            <a:pPr eaLnBrk="1" hangingPunct="1">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en-US"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it-IT" sz="2300" dirty="0">
                <a:solidFill>
                  <a:srgbClr val="000000"/>
                </a:solidFill>
                <a:latin typeface="Times New Roman" panose="02020603050405020304" pitchFamily="18" charset="0"/>
              </a:rPr>
              <a:t>  </a:t>
            </a:r>
            <a:endParaRPr lang="en-US" altLang="it-IT" sz="2300" i="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4708200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76200" y="381000"/>
            <a:ext cx="9296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2800" dirty="0" err="1">
                <a:solidFill>
                  <a:srgbClr val="3380E6"/>
                </a:solidFill>
                <a:latin typeface="Arial" panose="020B0604020202020204" pitchFamily="34" charset="0"/>
              </a:rPr>
              <a:t>Gestione</a:t>
            </a:r>
            <a:r>
              <a:rPr lang="en-US" altLang="it-IT" sz="2800" dirty="0">
                <a:solidFill>
                  <a:srgbClr val="3380E6"/>
                </a:solidFill>
                <a:latin typeface="Arial" panose="020B0604020202020204" pitchFamily="34" charset="0"/>
              </a:rPr>
              <a:t> </a:t>
            </a:r>
            <a:r>
              <a:rPr lang="en-US" altLang="it-IT" sz="2800" dirty="0" err="1">
                <a:solidFill>
                  <a:srgbClr val="3380E6"/>
                </a:solidFill>
                <a:latin typeface="Arial" panose="020B0604020202020204" pitchFamily="34" charset="0"/>
              </a:rPr>
              <a:t>dello</a:t>
            </a:r>
            <a:r>
              <a:rPr lang="en-US" altLang="it-IT" sz="2800" dirty="0">
                <a:solidFill>
                  <a:srgbClr val="3380E6"/>
                </a:solidFill>
                <a:latin typeface="Arial" panose="020B0604020202020204" pitchFamily="34" charset="0"/>
              </a:rPr>
              <a:t> stack di </a:t>
            </a:r>
            <a:r>
              <a:rPr lang="en-US" altLang="it-IT" sz="2800" dirty="0" err="1">
                <a:solidFill>
                  <a:srgbClr val="3380E6"/>
                </a:solidFill>
                <a:latin typeface="Arial" panose="020B0604020202020204" pitchFamily="34" charset="0"/>
              </a:rPr>
              <a:t>chiamata</a:t>
            </a:r>
            <a:r>
              <a:rPr lang="en-US" altLang="it-IT" sz="2800" dirty="0">
                <a:solidFill>
                  <a:srgbClr val="3380E6"/>
                </a:solidFill>
                <a:latin typeface="Arial" panose="020B0604020202020204" pitchFamily="34" charset="0"/>
              </a:rPr>
              <a:t>/</a:t>
            </a:r>
            <a:r>
              <a:rPr lang="en-US" altLang="it-IT" sz="2800" dirty="0" err="1">
                <a:solidFill>
                  <a:srgbClr val="3380E6"/>
                </a:solidFill>
                <a:latin typeface="Arial" panose="020B0604020202020204" pitchFamily="34" charset="0"/>
              </a:rPr>
              <a:t>ritorno</a:t>
            </a:r>
            <a:r>
              <a:rPr lang="en-US" altLang="it-IT" sz="2800" dirty="0">
                <a:solidFill>
                  <a:srgbClr val="3380E6"/>
                </a:solidFill>
                <a:latin typeface="Arial" panose="020B0604020202020204" pitchFamily="34" charset="0"/>
              </a:rPr>
              <a:t> di </a:t>
            </a:r>
            <a:r>
              <a:rPr lang="en-US" altLang="it-IT" sz="2800" dirty="0" err="1">
                <a:solidFill>
                  <a:srgbClr val="3380E6"/>
                </a:solidFill>
                <a:latin typeface="Arial" panose="020B0604020202020204" pitchFamily="34" charset="0"/>
              </a:rPr>
              <a:t>funzioni</a:t>
            </a:r>
            <a:r>
              <a:rPr lang="en-US" altLang="it-IT" sz="2800" dirty="0">
                <a:solidFill>
                  <a:srgbClr val="3380E6"/>
                </a:solidFill>
                <a:latin typeface="Arial" panose="020B0604020202020204" pitchFamily="34" charset="0"/>
              </a:rPr>
              <a:t> (3/3)</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628073" y="1114714"/>
            <a:ext cx="8039100" cy="543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defRPr/>
            </a:pPr>
            <a:r>
              <a:rPr lang="it-IT" altLang="it-IT" sz="2200" dirty="0">
                <a:solidFill>
                  <a:srgbClr val="000000"/>
                </a:solidFill>
                <a:latin typeface="Times New Roman" panose="02020603050405020304" pitchFamily="18" charset="0"/>
              </a:rPr>
              <a:t>Quando quella funzione torna alla funzione chiamante, con un’operazione di pop l’associato record di attivazione è rimosso dalla pila e le relative variabili locali automatiche non esistono più per il programma.  </a:t>
            </a:r>
          </a:p>
          <a:p>
            <a:pPr eaLnBrk="1" hangingPunct="1">
              <a:defRPr/>
            </a:pPr>
            <a:r>
              <a:rPr lang="it-IT" altLang="it-IT" sz="2200" dirty="0">
                <a:solidFill>
                  <a:srgbClr val="000000"/>
                </a:solidFill>
                <a:latin typeface="Times New Roman" panose="02020603050405020304" pitchFamily="18" charset="0"/>
              </a:rPr>
              <a:t>La quantità di memoria in un computer è finita, così si può usare solo una certa quantità di memoria per memorizzare i record di attivazione nella pila di esecuzione del programma. Se vi sono più chiamate di funzione attive di quanti record di attivazione possono essere memorizzati nella pila di esecuzione del programma (ciò può accadere ad esempio per chiamate di funzioni ricorsive), si verifica a tempo di esecuzione un errore irreversibile chiamato </a:t>
            </a:r>
            <a:r>
              <a:rPr lang="it-IT" altLang="it-IT" sz="2200" b="1" dirty="0" err="1">
                <a:solidFill>
                  <a:srgbClr val="000000"/>
                </a:solidFill>
                <a:latin typeface="Times New Roman" panose="02020603050405020304" pitchFamily="18" charset="0"/>
              </a:rPr>
              <a:t>stack</a:t>
            </a:r>
            <a:r>
              <a:rPr lang="it-IT" altLang="it-IT" sz="2200" b="1" dirty="0">
                <a:solidFill>
                  <a:srgbClr val="000000"/>
                </a:solidFill>
                <a:latin typeface="Times New Roman" panose="02020603050405020304" pitchFamily="18" charset="0"/>
              </a:rPr>
              <a:t> </a:t>
            </a:r>
            <a:r>
              <a:rPr lang="it-IT" altLang="it-IT" sz="2200" b="1" dirty="0" err="1">
                <a:solidFill>
                  <a:srgbClr val="000000"/>
                </a:solidFill>
                <a:latin typeface="Times New Roman" panose="02020603050405020304" pitchFamily="18" charset="0"/>
              </a:rPr>
              <a:t>overflow</a:t>
            </a:r>
            <a:r>
              <a:rPr lang="it-IT" altLang="it-IT" sz="2200" dirty="0">
                <a:solidFill>
                  <a:srgbClr val="000000"/>
                </a:solidFill>
                <a:latin typeface="Times New Roman" panose="02020603050405020304" pitchFamily="18" charset="0"/>
              </a:rPr>
              <a:t>.  </a:t>
            </a:r>
          </a:p>
          <a:p>
            <a:pPr marL="0" indent="0" eaLnBrk="1" hangingPunct="1">
              <a:buNone/>
              <a:defRPr/>
            </a:pPr>
            <a:endParaRPr lang="en-US" altLang="it-IT" sz="2300" i="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4144783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76200" y="381000"/>
            <a:ext cx="9296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2800" dirty="0">
                <a:solidFill>
                  <a:srgbClr val="3380E6"/>
                </a:solidFill>
                <a:latin typeface="Arial" panose="020B0604020202020204" pitchFamily="34" charset="0"/>
              </a:rPr>
              <a:t>Stack </a:t>
            </a:r>
            <a:r>
              <a:rPr lang="en-US" altLang="it-IT" sz="2800" dirty="0" err="1">
                <a:solidFill>
                  <a:srgbClr val="3380E6"/>
                </a:solidFill>
                <a:latin typeface="Arial" panose="020B0604020202020204" pitchFamily="34" charset="0"/>
              </a:rPr>
              <a:t>delle</a:t>
            </a:r>
            <a:r>
              <a:rPr lang="en-US" altLang="it-IT" sz="2800" dirty="0">
                <a:solidFill>
                  <a:srgbClr val="3380E6"/>
                </a:solidFill>
                <a:latin typeface="Arial" panose="020B0604020202020204" pitchFamily="34" charset="0"/>
              </a:rPr>
              <a:t> </a:t>
            </a:r>
            <a:r>
              <a:rPr lang="en-US" altLang="it-IT" sz="2800" dirty="0" err="1">
                <a:solidFill>
                  <a:srgbClr val="3380E6"/>
                </a:solidFill>
                <a:latin typeface="Arial" panose="020B0604020202020204" pitchFamily="34" charset="0"/>
              </a:rPr>
              <a:t>chiamate</a:t>
            </a:r>
            <a:r>
              <a:rPr lang="en-US" altLang="it-IT" sz="2800" dirty="0">
                <a:solidFill>
                  <a:srgbClr val="3380E6"/>
                </a:solidFill>
                <a:latin typeface="Arial" panose="020B0604020202020204" pitchFamily="34" charset="0"/>
              </a:rPr>
              <a:t> di </a:t>
            </a:r>
            <a:r>
              <a:rPr lang="en-US" altLang="it-IT" sz="2800" dirty="0" err="1">
                <a:solidFill>
                  <a:srgbClr val="3380E6"/>
                </a:solidFill>
                <a:latin typeface="Arial" panose="020B0604020202020204" pitchFamily="34" charset="0"/>
              </a:rPr>
              <a:t>funzioni</a:t>
            </a:r>
            <a:r>
              <a:rPr lang="en-US" altLang="it-IT" sz="2800" dirty="0">
                <a:solidFill>
                  <a:srgbClr val="3380E6"/>
                </a:solidFill>
                <a:latin typeface="Arial" panose="020B0604020202020204" pitchFamily="34" charset="0"/>
              </a:rPr>
              <a:t> in </a:t>
            </a:r>
            <a:r>
              <a:rPr lang="en-US" altLang="it-IT" sz="2800" dirty="0" err="1">
                <a:solidFill>
                  <a:srgbClr val="3380E6"/>
                </a:solidFill>
                <a:latin typeface="Arial" panose="020B0604020202020204" pitchFamily="34" charset="0"/>
              </a:rPr>
              <a:t>azione</a:t>
            </a:r>
            <a:r>
              <a:rPr lang="en-US" altLang="it-IT" sz="2800" dirty="0">
                <a:solidFill>
                  <a:srgbClr val="3380E6"/>
                </a:solidFill>
                <a:latin typeface="Arial" panose="020B0604020202020204" pitchFamily="34" charset="0"/>
              </a:rPr>
              <a:t> (1/4)</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628073" y="1114714"/>
            <a:ext cx="8039100" cy="1171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r>
              <a:rPr lang="it-IT" altLang="it-IT" sz="2200" b="1" dirty="0">
                <a:solidFill>
                  <a:srgbClr val="000000"/>
                </a:solidFill>
                <a:latin typeface="Times New Roman" panose="02020603050405020304" pitchFamily="18" charset="0"/>
              </a:rPr>
              <a:t>Esempio:</a:t>
            </a:r>
            <a:r>
              <a:rPr lang="it-IT" altLang="it-IT" sz="2200" dirty="0">
                <a:solidFill>
                  <a:srgbClr val="000000"/>
                </a:solidFill>
                <a:latin typeface="Times New Roman" panose="02020603050405020304" pitchFamily="18" charset="0"/>
              </a:rPr>
              <a:t>  consideriamo come lo </a:t>
            </a:r>
            <a:r>
              <a:rPr lang="it-IT" altLang="it-IT" sz="2200" dirty="0" err="1">
                <a:solidFill>
                  <a:srgbClr val="000000"/>
                </a:solidFill>
                <a:latin typeface="Times New Roman" panose="02020603050405020304" pitchFamily="18" charset="0"/>
              </a:rPr>
              <a:t>stack</a:t>
            </a:r>
            <a:r>
              <a:rPr lang="it-IT" altLang="it-IT" sz="2200" dirty="0">
                <a:solidFill>
                  <a:srgbClr val="000000"/>
                </a:solidFill>
                <a:latin typeface="Times New Roman" panose="02020603050405020304" pitchFamily="18" charset="0"/>
              </a:rPr>
              <a:t> delle chiamate supporta l’esecuzione di una funzione </a:t>
            </a:r>
            <a:r>
              <a:rPr lang="it-IT" altLang="it-IT" sz="2200" i="1" dirty="0" err="1">
                <a:solidFill>
                  <a:srgbClr val="000000"/>
                </a:solidFill>
                <a:latin typeface="Times New Roman" panose="02020603050405020304" pitchFamily="18" charset="0"/>
              </a:rPr>
              <a:t>square</a:t>
            </a:r>
            <a:r>
              <a:rPr lang="it-IT" altLang="it-IT" sz="2200" dirty="0">
                <a:solidFill>
                  <a:srgbClr val="000000"/>
                </a:solidFill>
                <a:latin typeface="Times New Roman" panose="02020603050405020304" pitchFamily="18" charset="0"/>
              </a:rPr>
              <a:t> chiamata dal </a:t>
            </a:r>
            <a:r>
              <a:rPr lang="it-IT" altLang="it-IT" sz="2200" i="1" dirty="0" err="1">
                <a:solidFill>
                  <a:srgbClr val="000000"/>
                </a:solidFill>
                <a:latin typeface="Times New Roman" panose="02020603050405020304" pitchFamily="18" charset="0"/>
              </a:rPr>
              <a:t>main</a:t>
            </a:r>
            <a:r>
              <a:rPr lang="it-IT" altLang="it-IT" sz="2200" dirty="0">
                <a:solidFill>
                  <a:srgbClr val="000000"/>
                </a:solidFill>
                <a:latin typeface="Times New Roman" panose="02020603050405020304" pitchFamily="18" charset="0"/>
              </a:rPr>
              <a:t>.</a:t>
            </a:r>
          </a:p>
          <a:p>
            <a:pPr marL="0" indent="0" eaLnBrk="1" hangingPunct="1">
              <a:buNone/>
              <a:defRPr/>
            </a:pPr>
            <a:endParaRPr lang="it-IT" altLang="it-IT" sz="24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800" dirty="0">
              <a:solidFill>
                <a:srgbClr val="000000"/>
              </a:solidFill>
              <a:latin typeface="Times New Roman" panose="02020603050405020304" pitchFamily="18" charset="0"/>
            </a:endParaRPr>
          </a:p>
          <a:p>
            <a:pPr eaLnBrk="1" hangingPunct="1">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en-US"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it-IT" sz="2300" dirty="0">
                <a:solidFill>
                  <a:srgbClr val="000000"/>
                </a:solidFill>
                <a:latin typeface="Times New Roman" panose="02020603050405020304" pitchFamily="18" charset="0"/>
              </a:rPr>
              <a:t>  </a:t>
            </a:r>
            <a:endParaRPr lang="en-US" altLang="it-IT" sz="2300" i="1" dirty="0">
              <a:solidFill>
                <a:srgbClr val="000000"/>
              </a:solidFill>
              <a:latin typeface="Times New Roman" panose="02020603050405020304" pitchFamily="18" charset="0"/>
            </a:endParaRPr>
          </a:p>
        </p:txBody>
      </p:sp>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005" y="2133600"/>
            <a:ext cx="7819989" cy="3696015"/>
          </a:xfrm>
          <a:prstGeom prst="rect">
            <a:avLst/>
          </a:prstGeom>
        </p:spPr>
      </p:pic>
    </p:spTree>
    <p:extLst>
      <p:ext uri="{BB962C8B-B14F-4D97-AF65-F5344CB8AC3E}">
        <p14:creationId xmlns:p14="http://schemas.microsoft.com/office/powerpoint/2010/main" val="39706575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76200" y="200169"/>
            <a:ext cx="9296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2800" dirty="0">
                <a:solidFill>
                  <a:srgbClr val="3380E6"/>
                </a:solidFill>
                <a:latin typeface="Arial" panose="020B0604020202020204" pitchFamily="34" charset="0"/>
              </a:rPr>
              <a:t>Stack </a:t>
            </a:r>
            <a:r>
              <a:rPr lang="en-US" altLang="it-IT" sz="2800" dirty="0" err="1">
                <a:solidFill>
                  <a:srgbClr val="3380E6"/>
                </a:solidFill>
                <a:latin typeface="Arial" panose="020B0604020202020204" pitchFamily="34" charset="0"/>
              </a:rPr>
              <a:t>delle</a:t>
            </a:r>
            <a:r>
              <a:rPr lang="en-US" altLang="it-IT" sz="2800" dirty="0">
                <a:solidFill>
                  <a:srgbClr val="3380E6"/>
                </a:solidFill>
                <a:latin typeface="Arial" panose="020B0604020202020204" pitchFamily="34" charset="0"/>
              </a:rPr>
              <a:t> </a:t>
            </a:r>
            <a:r>
              <a:rPr lang="en-US" altLang="it-IT" sz="2800" dirty="0" err="1">
                <a:solidFill>
                  <a:srgbClr val="3380E6"/>
                </a:solidFill>
                <a:latin typeface="Arial" panose="020B0604020202020204" pitchFamily="34" charset="0"/>
              </a:rPr>
              <a:t>chiamate</a:t>
            </a:r>
            <a:r>
              <a:rPr lang="en-US" altLang="it-IT" sz="2800" dirty="0">
                <a:solidFill>
                  <a:srgbClr val="3380E6"/>
                </a:solidFill>
                <a:latin typeface="Arial" panose="020B0604020202020204" pitchFamily="34" charset="0"/>
              </a:rPr>
              <a:t> di </a:t>
            </a:r>
            <a:r>
              <a:rPr lang="en-US" altLang="it-IT" sz="2800" dirty="0" err="1">
                <a:solidFill>
                  <a:srgbClr val="3380E6"/>
                </a:solidFill>
                <a:latin typeface="Arial" panose="020B0604020202020204" pitchFamily="34" charset="0"/>
              </a:rPr>
              <a:t>funzioni</a:t>
            </a:r>
            <a:r>
              <a:rPr lang="en-US" altLang="it-IT" sz="2800" dirty="0">
                <a:solidFill>
                  <a:srgbClr val="3380E6"/>
                </a:solidFill>
                <a:latin typeface="Arial" panose="020B0604020202020204" pitchFamily="34" charset="0"/>
              </a:rPr>
              <a:t> in </a:t>
            </a:r>
            <a:r>
              <a:rPr lang="en-US" altLang="it-IT" sz="2800" dirty="0" err="1">
                <a:solidFill>
                  <a:srgbClr val="3380E6"/>
                </a:solidFill>
                <a:latin typeface="Arial" panose="020B0604020202020204" pitchFamily="34" charset="0"/>
              </a:rPr>
              <a:t>azione</a:t>
            </a:r>
            <a:r>
              <a:rPr lang="en-US" altLang="it-IT" sz="2800" dirty="0">
                <a:solidFill>
                  <a:srgbClr val="3380E6"/>
                </a:solidFill>
                <a:latin typeface="Arial" panose="020B0604020202020204" pitchFamily="34" charset="0"/>
              </a:rPr>
              <a:t> (2/4)</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482950" y="825644"/>
            <a:ext cx="8381999" cy="1171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r>
              <a:rPr lang="it-IT" altLang="it-IT" sz="2000" dirty="0">
                <a:solidFill>
                  <a:srgbClr val="000000"/>
                </a:solidFill>
                <a:latin typeface="Times New Roman" panose="02020603050405020304" pitchFamily="18" charset="0"/>
              </a:rPr>
              <a:t>Per prima cosa il sistema operativo chiama la funzione </a:t>
            </a:r>
            <a:r>
              <a:rPr lang="it-IT" altLang="it-IT" sz="2000" i="1" dirty="0" err="1">
                <a:solidFill>
                  <a:srgbClr val="000000"/>
                </a:solidFill>
                <a:latin typeface="Times New Roman" panose="02020603050405020304" pitchFamily="18" charset="0"/>
              </a:rPr>
              <a:t>main</a:t>
            </a:r>
            <a:r>
              <a:rPr lang="it-IT" altLang="it-IT" sz="2000" dirty="0">
                <a:solidFill>
                  <a:srgbClr val="000000"/>
                </a:solidFill>
                <a:latin typeface="Times New Roman" panose="02020603050405020304" pitchFamily="18" charset="0"/>
              </a:rPr>
              <a:t>. Ciò implica un </a:t>
            </a:r>
            <a:r>
              <a:rPr lang="it-IT" altLang="it-IT" sz="2000" dirty="0" err="1">
                <a:solidFill>
                  <a:srgbClr val="000000"/>
                </a:solidFill>
                <a:latin typeface="Times New Roman" panose="02020603050405020304" pitchFamily="18" charset="0"/>
              </a:rPr>
              <a:t>push</a:t>
            </a:r>
            <a:r>
              <a:rPr lang="it-IT" altLang="it-IT" sz="2000" dirty="0">
                <a:solidFill>
                  <a:srgbClr val="000000"/>
                </a:solidFill>
                <a:latin typeface="Times New Roman" panose="02020603050405020304" pitchFamily="18" charset="0"/>
              </a:rPr>
              <a:t> di un record di attivazione nella pila che indica alla funzione </a:t>
            </a:r>
            <a:r>
              <a:rPr lang="it-IT" altLang="it-IT" sz="2000" i="1" dirty="0" err="1">
                <a:solidFill>
                  <a:srgbClr val="000000"/>
                </a:solidFill>
                <a:latin typeface="Times New Roman" panose="02020603050405020304" pitchFamily="18" charset="0"/>
              </a:rPr>
              <a:t>main</a:t>
            </a:r>
            <a:r>
              <a:rPr lang="it-IT" altLang="it-IT" sz="2000" dirty="0">
                <a:solidFill>
                  <a:srgbClr val="000000"/>
                </a:solidFill>
                <a:latin typeface="Times New Roman" panose="02020603050405020304" pitchFamily="18" charset="0"/>
              </a:rPr>
              <a:t> come tornare al sistema operativo e contiene lo spazio per l’unica variabile automatica di </a:t>
            </a:r>
            <a:r>
              <a:rPr lang="it-IT" altLang="it-IT" sz="2000" b="1" i="1" dirty="0" err="1">
                <a:solidFill>
                  <a:srgbClr val="000000"/>
                </a:solidFill>
                <a:latin typeface="Times New Roman" panose="02020603050405020304" pitchFamily="18" charset="0"/>
              </a:rPr>
              <a:t>main</a:t>
            </a:r>
            <a:r>
              <a:rPr lang="it-IT" altLang="it-IT" sz="2000" dirty="0">
                <a:solidFill>
                  <a:srgbClr val="000000"/>
                </a:solidFill>
                <a:latin typeface="Times New Roman" panose="02020603050405020304" pitchFamily="18" charset="0"/>
              </a:rPr>
              <a:t> (cioè a, che è inizializzata a 10). </a:t>
            </a:r>
          </a:p>
          <a:p>
            <a:pPr marL="0" indent="0" eaLnBrk="1" hangingPunct="1">
              <a:buNone/>
              <a:defRPr/>
            </a:pPr>
            <a:r>
              <a:rPr lang="it-IT" altLang="it-IT" sz="2000" b="1" dirty="0">
                <a:solidFill>
                  <a:srgbClr val="000000"/>
                </a:solidFill>
                <a:latin typeface="Times New Roman" panose="02020603050405020304" pitchFamily="18" charset="0"/>
              </a:rPr>
              <a:t>Passo 1: Il sistema operativo invoca </a:t>
            </a:r>
            <a:r>
              <a:rPr lang="it-IT" altLang="it-IT" sz="2000" b="1" i="1" dirty="0" err="1">
                <a:solidFill>
                  <a:srgbClr val="000000"/>
                </a:solidFill>
                <a:latin typeface="Times New Roman" panose="02020603050405020304" pitchFamily="18" charset="0"/>
              </a:rPr>
              <a:t>main</a:t>
            </a:r>
            <a:r>
              <a:rPr lang="it-IT" altLang="it-IT" sz="2000" b="1" dirty="0">
                <a:solidFill>
                  <a:srgbClr val="000000"/>
                </a:solidFill>
                <a:latin typeface="Times New Roman" panose="02020603050405020304" pitchFamily="18" charset="0"/>
              </a:rPr>
              <a:t> per eseguire l’applicazione.</a:t>
            </a:r>
          </a:p>
          <a:p>
            <a:pPr marL="0" indent="0" eaLnBrk="1" hangingPunct="1">
              <a:buNone/>
              <a:defRPr/>
            </a:pPr>
            <a:endParaRPr lang="it-IT" altLang="it-IT" sz="24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800" dirty="0">
              <a:solidFill>
                <a:srgbClr val="000000"/>
              </a:solidFill>
              <a:latin typeface="Times New Roman" panose="02020603050405020304" pitchFamily="18" charset="0"/>
            </a:endParaRPr>
          </a:p>
          <a:p>
            <a:pPr eaLnBrk="1" hangingPunct="1">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en-US"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it-IT" sz="2300" dirty="0">
                <a:solidFill>
                  <a:srgbClr val="000000"/>
                </a:solidFill>
                <a:latin typeface="Times New Roman" panose="02020603050405020304" pitchFamily="18" charset="0"/>
              </a:rPr>
              <a:t>  </a:t>
            </a:r>
            <a:endParaRPr lang="en-US" altLang="it-IT" sz="2300" i="1" dirty="0">
              <a:solidFill>
                <a:srgbClr val="000000"/>
              </a:solidFill>
              <a:latin typeface="Times New Roman" panose="02020603050405020304" pitchFamily="18" charset="0"/>
            </a:endParaRPr>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000" y="2362200"/>
            <a:ext cx="8077900" cy="4252328"/>
          </a:xfrm>
          <a:prstGeom prst="rect">
            <a:avLst/>
          </a:prstGeom>
        </p:spPr>
      </p:pic>
    </p:spTree>
    <p:extLst>
      <p:ext uri="{BB962C8B-B14F-4D97-AF65-F5344CB8AC3E}">
        <p14:creationId xmlns:p14="http://schemas.microsoft.com/office/powerpoint/2010/main" val="8978808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76200" y="200169"/>
            <a:ext cx="9296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2800" dirty="0">
                <a:solidFill>
                  <a:srgbClr val="3380E6"/>
                </a:solidFill>
                <a:latin typeface="Arial" panose="020B0604020202020204" pitchFamily="34" charset="0"/>
              </a:rPr>
              <a:t>Stack </a:t>
            </a:r>
            <a:r>
              <a:rPr lang="en-US" altLang="it-IT" sz="2800" dirty="0" err="1">
                <a:solidFill>
                  <a:srgbClr val="3380E6"/>
                </a:solidFill>
                <a:latin typeface="Arial" panose="020B0604020202020204" pitchFamily="34" charset="0"/>
              </a:rPr>
              <a:t>delle</a:t>
            </a:r>
            <a:r>
              <a:rPr lang="en-US" altLang="it-IT" sz="2800" dirty="0">
                <a:solidFill>
                  <a:srgbClr val="3380E6"/>
                </a:solidFill>
                <a:latin typeface="Arial" panose="020B0604020202020204" pitchFamily="34" charset="0"/>
              </a:rPr>
              <a:t> </a:t>
            </a:r>
            <a:r>
              <a:rPr lang="en-US" altLang="it-IT" sz="2800" dirty="0" err="1">
                <a:solidFill>
                  <a:srgbClr val="3380E6"/>
                </a:solidFill>
                <a:latin typeface="Arial" panose="020B0604020202020204" pitchFamily="34" charset="0"/>
              </a:rPr>
              <a:t>chiamate</a:t>
            </a:r>
            <a:r>
              <a:rPr lang="en-US" altLang="it-IT" sz="2800" dirty="0">
                <a:solidFill>
                  <a:srgbClr val="3380E6"/>
                </a:solidFill>
                <a:latin typeface="Arial" panose="020B0604020202020204" pitchFamily="34" charset="0"/>
              </a:rPr>
              <a:t> di </a:t>
            </a:r>
            <a:r>
              <a:rPr lang="en-US" altLang="it-IT" sz="2800" dirty="0" err="1">
                <a:solidFill>
                  <a:srgbClr val="3380E6"/>
                </a:solidFill>
                <a:latin typeface="Arial" panose="020B0604020202020204" pitchFamily="34" charset="0"/>
              </a:rPr>
              <a:t>funzioni</a:t>
            </a:r>
            <a:r>
              <a:rPr lang="en-US" altLang="it-IT" sz="2800" dirty="0">
                <a:solidFill>
                  <a:srgbClr val="3380E6"/>
                </a:solidFill>
                <a:latin typeface="Arial" panose="020B0604020202020204" pitchFamily="34" charset="0"/>
              </a:rPr>
              <a:t> in </a:t>
            </a:r>
            <a:r>
              <a:rPr lang="en-US" altLang="it-IT" sz="2800" dirty="0" err="1">
                <a:solidFill>
                  <a:srgbClr val="3380E6"/>
                </a:solidFill>
                <a:latin typeface="Arial" panose="020B0604020202020204" pitchFamily="34" charset="0"/>
              </a:rPr>
              <a:t>azione</a:t>
            </a:r>
            <a:r>
              <a:rPr lang="en-US" altLang="it-IT" sz="2800" dirty="0">
                <a:solidFill>
                  <a:srgbClr val="3380E6"/>
                </a:solidFill>
                <a:latin typeface="Arial" panose="020B0604020202020204" pitchFamily="34" charset="0"/>
              </a:rPr>
              <a:t> (3/4)</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4" y="764020"/>
            <a:ext cx="8436071" cy="5951736"/>
          </a:xfrm>
          <a:prstGeom prst="rect">
            <a:avLst/>
          </a:prstGeom>
        </p:spPr>
      </p:pic>
      <p:sp>
        <p:nvSpPr>
          <p:cNvPr id="6" name="Text Placeholder 2"/>
          <p:cNvSpPr txBox="1">
            <a:spLocks/>
          </p:cNvSpPr>
          <p:nvPr/>
        </p:nvSpPr>
        <p:spPr bwMode="auto">
          <a:xfrm>
            <a:off x="4953000" y="3048000"/>
            <a:ext cx="3608435"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r>
              <a:rPr lang="it-IT" altLang="it-IT" sz="2000" b="1" dirty="0">
                <a:solidFill>
                  <a:srgbClr val="000000"/>
                </a:solidFill>
                <a:latin typeface="Times New Roman" panose="02020603050405020304" pitchFamily="18" charset="0"/>
              </a:rPr>
              <a:t>Passo 2: La funzione </a:t>
            </a:r>
            <a:r>
              <a:rPr lang="it-IT" altLang="it-IT" sz="2000" b="1" i="1" dirty="0" err="1">
                <a:solidFill>
                  <a:srgbClr val="000000"/>
                </a:solidFill>
                <a:latin typeface="Times New Roman" panose="02020603050405020304" pitchFamily="18" charset="0"/>
              </a:rPr>
              <a:t>main</a:t>
            </a:r>
            <a:r>
              <a:rPr lang="it-IT" altLang="it-IT" sz="2000" b="1" dirty="0">
                <a:solidFill>
                  <a:srgbClr val="000000"/>
                </a:solidFill>
                <a:latin typeface="Times New Roman" panose="02020603050405020304" pitchFamily="18" charset="0"/>
              </a:rPr>
              <a:t> invoca la funzione </a:t>
            </a:r>
            <a:r>
              <a:rPr lang="it-IT" altLang="it-IT" sz="2000" b="1" i="1" dirty="0" err="1">
                <a:solidFill>
                  <a:srgbClr val="000000"/>
                </a:solidFill>
                <a:latin typeface="Times New Roman" panose="02020603050405020304" pitchFamily="18" charset="0"/>
              </a:rPr>
              <a:t>square</a:t>
            </a:r>
            <a:r>
              <a:rPr lang="it-IT" altLang="it-IT" sz="2000" b="1" dirty="0">
                <a:solidFill>
                  <a:srgbClr val="000000"/>
                </a:solidFill>
                <a:latin typeface="Times New Roman" panose="02020603050405020304" pitchFamily="18" charset="0"/>
              </a:rPr>
              <a:t>. </a:t>
            </a:r>
            <a:r>
              <a:rPr lang="it-IT" altLang="it-IT" sz="2000" dirty="0">
                <a:solidFill>
                  <a:srgbClr val="000000"/>
                </a:solidFill>
                <a:latin typeface="Times New Roman" panose="02020603050405020304" pitchFamily="18" charset="0"/>
              </a:rPr>
              <a:t>Ciò causa un nuovo </a:t>
            </a:r>
            <a:r>
              <a:rPr lang="it-IT" altLang="it-IT" sz="2000" dirty="0" err="1">
                <a:solidFill>
                  <a:srgbClr val="000000"/>
                </a:solidFill>
                <a:latin typeface="Times New Roman" panose="02020603050405020304" pitchFamily="18" charset="0"/>
              </a:rPr>
              <a:t>push</a:t>
            </a:r>
            <a:r>
              <a:rPr lang="it-IT" altLang="it-IT" sz="2000" dirty="0">
                <a:solidFill>
                  <a:srgbClr val="000000"/>
                </a:solidFill>
                <a:latin typeface="Times New Roman" panose="02020603050405020304" pitchFamily="18" charset="0"/>
              </a:rPr>
              <a:t> di un record di attivazione contenente l’indirizzo di ritorno  che occorre a </a:t>
            </a:r>
            <a:r>
              <a:rPr lang="it-IT" altLang="it-IT" sz="2000" i="1" dirty="0" err="1">
                <a:solidFill>
                  <a:srgbClr val="000000"/>
                </a:solidFill>
                <a:latin typeface="Times New Roman" panose="02020603050405020304" pitchFamily="18" charset="0"/>
              </a:rPr>
              <a:t>square</a:t>
            </a:r>
            <a:r>
              <a:rPr lang="it-IT" altLang="it-IT" sz="2000" dirty="0">
                <a:solidFill>
                  <a:srgbClr val="000000"/>
                </a:solidFill>
                <a:latin typeface="Times New Roman" panose="02020603050405020304" pitchFamily="18" charset="0"/>
              </a:rPr>
              <a:t> per tornare a </a:t>
            </a:r>
            <a:r>
              <a:rPr lang="it-IT" altLang="it-IT" sz="2000" i="1" dirty="0" err="1">
                <a:solidFill>
                  <a:srgbClr val="000000"/>
                </a:solidFill>
                <a:latin typeface="Times New Roman" panose="02020603050405020304" pitchFamily="18" charset="0"/>
              </a:rPr>
              <a:t>main</a:t>
            </a:r>
            <a:r>
              <a:rPr lang="it-IT" altLang="it-IT" sz="2000" i="1" dirty="0">
                <a:solidFill>
                  <a:srgbClr val="000000"/>
                </a:solidFill>
                <a:latin typeface="Times New Roman" panose="02020603050405020304" pitchFamily="18" charset="0"/>
              </a:rPr>
              <a:t> </a:t>
            </a:r>
            <a:r>
              <a:rPr lang="it-IT" altLang="it-IT" sz="2000" dirty="0">
                <a:solidFill>
                  <a:srgbClr val="000000"/>
                </a:solidFill>
                <a:latin typeface="Times New Roman" panose="02020603050405020304" pitchFamily="18" charset="0"/>
              </a:rPr>
              <a:t>e la memoria per la variabile automatica di </a:t>
            </a:r>
            <a:r>
              <a:rPr lang="it-IT" altLang="it-IT" sz="2000" i="1" dirty="0" err="1">
                <a:solidFill>
                  <a:srgbClr val="000000"/>
                </a:solidFill>
                <a:latin typeface="Times New Roman" panose="02020603050405020304" pitchFamily="18" charset="0"/>
              </a:rPr>
              <a:t>square</a:t>
            </a:r>
            <a:r>
              <a:rPr lang="it-IT" altLang="it-IT" sz="2000" dirty="0">
                <a:solidFill>
                  <a:srgbClr val="000000"/>
                </a:solidFill>
                <a:latin typeface="Times New Roman" panose="02020603050405020304" pitchFamily="18" charset="0"/>
              </a:rPr>
              <a:t> (cioè x). </a:t>
            </a:r>
            <a:endParaRPr lang="it-IT" altLang="it-IT" sz="2000" b="1" dirty="0">
              <a:solidFill>
                <a:srgbClr val="000000"/>
              </a:solidFill>
              <a:latin typeface="Times New Roman" panose="02020603050405020304" pitchFamily="18" charset="0"/>
            </a:endParaRPr>
          </a:p>
          <a:p>
            <a:pPr marL="0" indent="0" eaLnBrk="1" hangingPunct="1">
              <a:buNone/>
              <a:defRPr/>
            </a:pPr>
            <a:endParaRPr lang="it-IT" altLang="it-IT" sz="24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800" dirty="0">
              <a:solidFill>
                <a:srgbClr val="000000"/>
              </a:solidFill>
              <a:latin typeface="Times New Roman" panose="02020603050405020304" pitchFamily="18" charset="0"/>
            </a:endParaRPr>
          </a:p>
          <a:p>
            <a:pPr eaLnBrk="1" hangingPunct="1">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en-US"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it-IT" sz="2300" dirty="0">
                <a:solidFill>
                  <a:srgbClr val="000000"/>
                </a:solidFill>
                <a:latin typeface="Times New Roman" panose="02020603050405020304" pitchFamily="18" charset="0"/>
              </a:rPr>
              <a:t>  </a:t>
            </a:r>
            <a:endParaRPr lang="en-US" altLang="it-IT" sz="2300" i="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6805401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567" y="1062785"/>
            <a:ext cx="8138865" cy="4732430"/>
          </a:xfrm>
          <a:prstGeom prst="rect">
            <a:avLst/>
          </a:prstGeom>
        </p:spPr>
      </p:pic>
      <p:sp>
        <p:nvSpPr>
          <p:cNvPr id="44034" name="Title 1"/>
          <p:cNvSpPr txBox="1">
            <a:spLocks/>
          </p:cNvSpPr>
          <p:nvPr/>
        </p:nvSpPr>
        <p:spPr bwMode="auto">
          <a:xfrm>
            <a:off x="-76200" y="200169"/>
            <a:ext cx="9296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2800" dirty="0">
                <a:solidFill>
                  <a:srgbClr val="3380E6"/>
                </a:solidFill>
                <a:latin typeface="Arial" panose="020B0604020202020204" pitchFamily="34" charset="0"/>
              </a:rPr>
              <a:t>Stack </a:t>
            </a:r>
            <a:r>
              <a:rPr lang="en-US" altLang="it-IT" sz="2800" dirty="0" err="1">
                <a:solidFill>
                  <a:srgbClr val="3380E6"/>
                </a:solidFill>
                <a:latin typeface="Arial" panose="020B0604020202020204" pitchFamily="34" charset="0"/>
              </a:rPr>
              <a:t>delle</a:t>
            </a:r>
            <a:r>
              <a:rPr lang="en-US" altLang="it-IT" sz="2800" dirty="0">
                <a:solidFill>
                  <a:srgbClr val="3380E6"/>
                </a:solidFill>
                <a:latin typeface="Arial" panose="020B0604020202020204" pitchFamily="34" charset="0"/>
              </a:rPr>
              <a:t> </a:t>
            </a:r>
            <a:r>
              <a:rPr lang="en-US" altLang="it-IT" sz="2800" dirty="0" err="1">
                <a:solidFill>
                  <a:srgbClr val="3380E6"/>
                </a:solidFill>
                <a:latin typeface="Arial" panose="020B0604020202020204" pitchFamily="34" charset="0"/>
              </a:rPr>
              <a:t>chiamate</a:t>
            </a:r>
            <a:r>
              <a:rPr lang="en-US" altLang="it-IT" sz="2800" dirty="0">
                <a:solidFill>
                  <a:srgbClr val="3380E6"/>
                </a:solidFill>
                <a:latin typeface="Arial" panose="020B0604020202020204" pitchFamily="34" charset="0"/>
              </a:rPr>
              <a:t> di </a:t>
            </a:r>
            <a:r>
              <a:rPr lang="en-US" altLang="it-IT" sz="2800" dirty="0" err="1">
                <a:solidFill>
                  <a:srgbClr val="3380E6"/>
                </a:solidFill>
                <a:latin typeface="Arial" panose="020B0604020202020204" pitchFamily="34" charset="0"/>
              </a:rPr>
              <a:t>funzioni</a:t>
            </a:r>
            <a:r>
              <a:rPr lang="en-US" altLang="it-IT" sz="2800" dirty="0">
                <a:solidFill>
                  <a:srgbClr val="3380E6"/>
                </a:solidFill>
                <a:latin typeface="Arial" panose="020B0604020202020204" pitchFamily="34" charset="0"/>
              </a:rPr>
              <a:t> in </a:t>
            </a:r>
            <a:r>
              <a:rPr lang="en-US" altLang="it-IT" sz="2800" dirty="0" err="1">
                <a:solidFill>
                  <a:srgbClr val="3380E6"/>
                </a:solidFill>
                <a:latin typeface="Arial" panose="020B0604020202020204" pitchFamily="34" charset="0"/>
              </a:rPr>
              <a:t>azione</a:t>
            </a:r>
            <a:r>
              <a:rPr lang="en-US" altLang="it-IT" sz="2800" dirty="0">
                <a:solidFill>
                  <a:srgbClr val="3380E6"/>
                </a:solidFill>
                <a:latin typeface="Arial" panose="020B0604020202020204" pitchFamily="34" charset="0"/>
              </a:rPr>
              <a:t> (4/4)</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4876800" y="3136756"/>
            <a:ext cx="39624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r>
              <a:rPr lang="it-IT" altLang="it-IT" sz="2000" b="1" dirty="0">
                <a:solidFill>
                  <a:srgbClr val="000000"/>
                </a:solidFill>
                <a:latin typeface="Times New Roman" panose="02020603050405020304" pitchFamily="18" charset="0"/>
              </a:rPr>
              <a:t>Passo 3: La funzione </a:t>
            </a:r>
            <a:r>
              <a:rPr lang="it-IT" altLang="it-IT" sz="2000" b="1" i="1" dirty="0" err="1">
                <a:solidFill>
                  <a:srgbClr val="000000"/>
                </a:solidFill>
                <a:latin typeface="Times New Roman" panose="02020603050405020304" pitchFamily="18" charset="0"/>
              </a:rPr>
              <a:t>square</a:t>
            </a:r>
            <a:r>
              <a:rPr lang="it-IT" altLang="it-IT" sz="2000" b="1" dirty="0">
                <a:solidFill>
                  <a:srgbClr val="000000"/>
                </a:solidFill>
                <a:latin typeface="Times New Roman" panose="02020603050405020304" pitchFamily="18" charset="0"/>
              </a:rPr>
              <a:t> restituisce il risultato a </a:t>
            </a:r>
            <a:r>
              <a:rPr lang="it-IT" altLang="it-IT" sz="2000" b="1" i="1" dirty="0" err="1">
                <a:solidFill>
                  <a:srgbClr val="000000"/>
                </a:solidFill>
                <a:latin typeface="Times New Roman" panose="02020603050405020304" pitchFamily="18" charset="0"/>
              </a:rPr>
              <a:t>main</a:t>
            </a:r>
            <a:r>
              <a:rPr lang="it-IT" altLang="it-IT" sz="2000" b="1" dirty="0">
                <a:solidFill>
                  <a:srgbClr val="000000"/>
                </a:solidFill>
                <a:latin typeface="Times New Roman" panose="02020603050405020304" pitchFamily="18" charset="0"/>
              </a:rPr>
              <a:t>. </a:t>
            </a:r>
            <a:r>
              <a:rPr lang="it-IT" altLang="it-IT" sz="2000" dirty="0">
                <a:solidFill>
                  <a:srgbClr val="000000"/>
                </a:solidFill>
                <a:latin typeface="Times New Roman" panose="02020603050405020304" pitchFamily="18" charset="0"/>
              </a:rPr>
              <a:t>Dopo che </a:t>
            </a:r>
            <a:r>
              <a:rPr lang="it-IT" altLang="it-IT" sz="2000" i="1" dirty="0" err="1">
                <a:solidFill>
                  <a:srgbClr val="000000"/>
                </a:solidFill>
                <a:latin typeface="Times New Roman" panose="02020603050405020304" pitchFamily="18" charset="0"/>
              </a:rPr>
              <a:t>square</a:t>
            </a:r>
            <a:r>
              <a:rPr lang="it-IT" altLang="it-IT" sz="2000" dirty="0">
                <a:solidFill>
                  <a:srgbClr val="000000"/>
                </a:solidFill>
                <a:latin typeface="Times New Roman" panose="02020603050405020304" pitchFamily="18" charset="0"/>
              </a:rPr>
              <a:t> calcola il quadrato del suo argomento, deve tornare a </a:t>
            </a:r>
            <a:r>
              <a:rPr lang="it-IT" altLang="it-IT" sz="2000" i="1" dirty="0" err="1">
                <a:solidFill>
                  <a:srgbClr val="000000"/>
                </a:solidFill>
                <a:latin typeface="Times New Roman" panose="02020603050405020304" pitchFamily="18" charset="0"/>
              </a:rPr>
              <a:t>main</a:t>
            </a:r>
            <a:r>
              <a:rPr lang="it-IT" altLang="it-IT" sz="2000" i="1" dirty="0">
                <a:solidFill>
                  <a:srgbClr val="000000"/>
                </a:solidFill>
                <a:latin typeface="Times New Roman" panose="02020603050405020304" pitchFamily="18" charset="0"/>
              </a:rPr>
              <a:t> </a:t>
            </a:r>
            <a:r>
              <a:rPr lang="it-IT" altLang="it-IT" sz="2000" dirty="0">
                <a:solidFill>
                  <a:srgbClr val="000000"/>
                </a:solidFill>
                <a:latin typeface="Times New Roman" panose="02020603050405020304" pitchFamily="18" charset="0"/>
              </a:rPr>
              <a:t>e non ha più bisogno della memoria per la sua variabile automatica </a:t>
            </a:r>
            <a:r>
              <a:rPr lang="it-IT" altLang="it-IT" sz="2000" i="1" dirty="0">
                <a:solidFill>
                  <a:srgbClr val="000000"/>
                </a:solidFill>
                <a:latin typeface="Times New Roman" panose="02020603050405020304" pitchFamily="18" charset="0"/>
              </a:rPr>
              <a:t>x</a:t>
            </a:r>
            <a:r>
              <a:rPr lang="it-IT" altLang="it-IT" sz="2000" dirty="0">
                <a:solidFill>
                  <a:srgbClr val="000000"/>
                </a:solidFill>
                <a:latin typeface="Times New Roman" panose="02020603050405020304" pitchFamily="18" charset="0"/>
              </a:rPr>
              <a:t>. Così si effettua un pop dalla pila, recuperando l’indirizzo di ritorno in </a:t>
            </a:r>
            <a:r>
              <a:rPr lang="it-IT" altLang="it-IT" sz="2000" i="1" dirty="0" err="1">
                <a:solidFill>
                  <a:srgbClr val="000000"/>
                </a:solidFill>
                <a:latin typeface="Times New Roman" panose="02020603050405020304" pitchFamily="18" charset="0"/>
              </a:rPr>
              <a:t>main</a:t>
            </a:r>
            <a:r>
              <a:rPr lang="it-IT" altLang="it-IT" sz="2000" dirty="0">
                <a:solidFill>
                  <a:srgbClr val="000000"/>
                </a:solidFill>
                <a:latin typeface="Times New Roman" panose="02020603050405020304" pitchFamily="18" charset="0"/>
              </a:rPr>
              <a:t>, mentre la variabile automatica </a:t>
            </a:r>
            <a:r>
              <a:rPr lang="it-IT" altLang="it-IT" sz="2000" i="1" dirty="0">
                <a:solidFill>
                  <a:srgbClr val="000000"/>
                </a:solidFill>
                <a:latin typeface="Times New Roman" panose="02020603050405020304" pitchFamily="18" charset="0"/>
              </a:rPr>
              <a:t>x</a:t>
            </a:r>
            <a:r>
              <a:rPr lang="it-IT" altLang="it-IT" sz="2000" dirty="0">
                <a:solidFill>
                  <a:srgbClr val="000000"/>
                </a:solidFill>
                <a:latin typeface="Times New Roman" panose="02020603050405020304" pitchFamily="18" charset="0"/>
              </a:rPr>
              <a:t> di </a:t>
            </a:r>
            <a:r>
              <a:rPr lang="it-IT" altLang="it-IT" sz="2000" i="1" dirty="0" err="1">
                <a:solidFill>
                  <a:srgbClr val="000000"/>
                </a:solidFill>
                <a:latin typeface="Times New Roman" panose="02020603050405020304" pitchFamily="18" charset="0"/>
              </a:rPr>
              <a:t>square</a:t>
            </a:r>
            <a:r>
              <a:rPr lang="it-IT" altLang="it-IT" sz="2000" dirty="0">
                <a:solidFill>
                  <a:srgbClr val="000000"/>
                </a:solidFill>
                <a:latin typeface="Times New Roman" panose="02020603050405020304" pitchFamily="18" charset="0"/>
              </a:rPr>
              <a:t> viene persa. </a:t>
            </a:r>
            <a:endParaRPr lang="it-IT" altLang="it-IT" sz="2000" b="1" dirty="0">
              <a:solidFill>
                <a:srgbClr val="000000"/>
              </a:solidFill>
              <a:latin typeface="Times New Roman" panose="02020603050405020304" pitchFamily="18" charset="0"/>
            </a:endParaRPr>
          </a:p>
          <a:p>
            <a:pPr marL="0" indent="0" eaLnBrk="1" hangingPunct="1">
              <a:buNone/>
              <a:defRPr/>
            </a:pPr>
            <a:endParaRPr lang="it-IT" altLang="it-IT" sz="24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800" dirty="0">
              <a:solidFill>
                <a:srgbClr val="000000"/>
              </a:solidFill>
              <a:latin typeface="Times New Roman" panose="02020603050405020304" pitchFamily="18" charset="0"/>
            </a:endParaRPr>
          </a:p>
          <a:p>
            <a:pPr eaLnBrk="1" hangingPunct="1">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en-US"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it-IT" sz="2300" dirty="0">
                <a:solidFill>
                  <a:srgbClr val="000000"/>
                </a:solidFill>
                <a:latin typeface="Times New Roman" panose="02020603050405020304" pitchFamily="18" charset="0"/>
              </a:rPr>
              <a:t>  </a:t>
            </a:r>
            <a:endParaRPr lang="en-US" altLang="it-IT" sz="2300" i="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5270089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76200" y="381000"/>
            <a:ext cx="9296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Risoluzione</a:t>
            </a:r>
            <a:r>
              <a:rPr lang="en-US" altLang="it-IT" sz="3300" dirty="0">
                <a:solidFill>
                  <a:srgbClr val="3380E6"/>
                </a:solidFill>
                <a:latin typeface="Arial" panose="020B0604020202020204" pitchFamily="34" charset="0"/>
              </a:rPr>
              <a:t> di </a:t>
            </a:r>
            <a:r>
              <a:rPr lang="en-US" altLang="it-IT" sz="3300" dirty="0" err="1">
                <a:solidFill>
                  <a:srgbClr val="3380E6"/>
                </a:solidFill>
                <a:latin typeface="Arial" panose="020B0604020202020204" pitchFamily="34" charset="0"/>
              </a:rPr>
              <a:t>problemi</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computazionali</a:t>
            </a:r>
            <a:endParaRPr lang="en-US" altLang="it-IT" sz="3300" dirty="0">
              <a:solidFill>
                <a:srgbClr val="3380E6"/>
              </a:solidFill>
              <a:latin typeface="Arial" panose="020B0604020202020204" pitchFamily="34" charset="0"/>
            </a:endParaRP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628073" y="1114714"/>
            <a:ext cx="8039100" cy="543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defRPr/>
            </a:pPr>
            <a:r>
              <a:rPr lang="it-IT" altLang="it-IT" sz="2400" dirty="0">
                <a:solidFill>
                  <a:srgbClr val="000000"/>
                </a:solidFill>
                <a:latin typeface="Times New Roman" panose="02020603050405020304" pitchFamily="18" charset="0"/>
              </a:rPr>
              <a:t>Un problema computazionale dipende in generale da un insieme di informazioni (dati) che rappresentano il dominio del problema.  </a:t>
            </a:r>
          </a:p>
          <a:p>
            <a:pPr eaLnBrk="1" hangingPunct="1">
              <a:defRPr/>
            </a:pPr>
            <a:r>
              <a:rPr lang="it-IT" altLang="it-IT" sz="2400" dirty="0">
                <a:solidFill>
                  <a:srgbClr val="000000"/>
                </a:solidFill>
                <a:latin typeface="Times New Roman" panose="02020603050405020304" pitchFamily="18" charset="0"/>
              </a:rPr>
              <a:t>Un’</a:t>
            </a:r>
            <a:r>
              <a:rPr lang="it-IT" altLang="it-IT" sz="2400" b="1" dirty="0">
                <a:solidFill>
                  <a:srgbClr val="000000"/>
                </a:solidFill>
                <a:latin typeface="Times New Roman" panose="02020603050405020304" pitchFamily="18" charset="0"/>
              </a:rPr>
              <a:t>istanza del problema</a:t>
            </a:r>
            <a:r>
              <a:rPr lang="it-IT" altLang="it-IT" sz="2400" dirty="0">
                <a:solidFill>
                  <a:srgbClr val="000000"/>
                </a:solidFill>
                <a:latin typeface="Times New Roman" panose="02020603050405020304" pitchFamily="18" charset="0"/>
              </a:rPr>
              <a:t> corrisponde al problema stesso per valori specifici dei dati.  </a:t>
            </a:r>
          </a:p>
          <a:p>
            <a:pPr eaLnBrk="1" hangingPunct="1">
              <a:defRPr/>
            </a:pPr>
            <a:r>
              <a:rPr lang="it-IT" altLang="it-IT" sz="2400" dirty="0">
                <a:solidFill>
                  <a:srgbClr val="000000"/>
                </a:solidFill>
                <a:latin typeface="Times New Roman" panose="02020603050405020304" pitchFamily="18" charset="0"/>
              </a:rPr>
              <a:t>Un algoritmo che risolve uno specifico problema utilizza determinate strutture dati per rappresentare il dominio del problema e determinate operazioni eseguite in un certo ordine per elaborare i dati del dominio. </a:t>
            </a:r>
          </a:p>
          <a:p>
            <a:pPr marL="0" indent="0" eaLnBrk="1" hangingPunct="1">
              <a:buNone/>
              <a:defRPr/>
            </a:pPr>
            <a:endParaRPr lang="it-IT" altLang="it-IT" sz="2400" dirty="0">
              <a:solidFill>
                <a:srgbClr val="000000"/>
              </a:solidFill>
              <a:latin typeface="Times New Roman" panose="02020603050405020304" pitchFamily="18" charset="0"/>
            </a:endParaRPr>
          </a:p>
          <a:p>
            <a:pPr marL="0" indent="0" eaLnBrk="1" hangingPunct="1">
              <a:buNone/>
              <a:defRPr/>
            </a:pPr>
            <a:endParaRPr lang="it-IT" altLang="it-IT" sz="24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800" dirty="0">
              <a:solidFill>
                <a:srgbClr val="000000"/>
              </a:solidFill>
              <a:latin typeface="Times New Roman" panose="02020603050405020304" pitchFamily="18" charset="0"/>
            </a:endParaRPr>
          </a:p>
          <a:p>
            <a:pPr eaLnBrk="1" hangingPunct="1">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en-US"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it-IT" sz="2300" dirty="0">
                <a:solidFill>
                  <a:srgbClr val="000000"/>
                </a:solidFill>
                <a:latin typeface="Times New Roman" panose="02020603050405020304" pitchFamily="18" charset="0"/>
              </a:rPr>
              <a:t>  </a:t>
            </a:r>
            <a:endParaRPr lang="en-US" altLang="it-IT" sz="2300" i="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8808532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76200" y="381000"/>
            <a:ext cx="9296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Risoluzione</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ricorsiva</a:t>
            </a:r>
            <a:r>
              <a:rPr lang="en-US" altLang="it-IT" sz="3300" dirty="0">
                <a:solidFill>
                  <a:srgbClr val="3380E6"/>
                </a:solidFill>
                <a:latin typeface="Arial" panose="020B0604020202020204" pitchFamily="34" charset="0"/>
              </a:rPr>
              <a:t> di </a:t>
            </a:r>
            <a:r>
              <a:rPr lang="en-US" altLang="it-IT" sz="3300" dirty="0" err="1">
                <a:solidFill>
                  <a:srgbClr val="3380E6"/>
                </a:solidFill>
                <a:latin typeface="Arial" panose="020B0604020202020204" pitchFamily="34" charset="0"/>
              </a:rPr>
              <a:t>problemi</a:t>
            </a:r>
            <a:r>
              <a:rPr lang="en-US" altLang="it-IT" sz="3300" dirty="0">
                <a:solidFill>
                  <a:srgbClr val="3380E6"/>
                </a:solidFill>
                <a:latin typeface="Arial" panose="020B0604020202020204" pitchFamily="34" charset="0"/>
              </a:rPr>
              <a:t> (1/3)</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628073" y="1114714"/>
            <a:ext cx="8039100" cy="543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r>
              <a:rPr lang="it-IT" altLang="it-IT" sz="2400" dirty="0">
                <a:solidFill>
                  <a:srgbClr val="000000"/>
                </a:solidFill>
                <a:latin typeface="Times New Roman" panose="02020603050405020304" pitchFamily="18" charset="0"/>
              </a:rPr>
              <a:t>Un problema computabile può essere risolto in </a:t>
            </a:r>
            <a:r>
              <a:rPr lang="it-IT" altLang="it-IT" sz="2400" b="1" dirty="0">
                <a:solidFill>
                  <a:srgbClr val="000000"/>
                </a:solidFill>
                <a:latin typeface="Times New Roman" panose="02020603050405020304" pitchFamily="18" charset="0"/>
              </a:rPr>
              <a:t>modo ricorsivo </a:t>
            </a:r>
            <a:r>
              <a:rPr lang="it-IT" altLang="it-IT" sz="2400" dirty="0">
                <a:solidFill>
                  <a:srgbClr val="000000"/>
                </a:solidFill>
                <a:latin typeface="Times New Roman" panose="02020603050405020304" pitchFamily="18" charset="0"/>
              </a:rPr>
              <a:t>se:  </a:t>
            </a:r>
          </a:p>
          <a:p>
            <a:pPr eaLnBrk="1" hangingPunct="1">
              <a:defRPr/>
            </a:pPr>
            <a:r>
              <a:rPr lang="it-IT" altLang="it-IT" sz="2200" dirty="0">
                <a:solidFill>
                  <a:srgbClr val="000000"/>
                </a:solidFill>
                <a:latin typeface="Times New Roman" panose="02020603050405020304" pitchFamily="18" charset="0"/>
              </a:rPr>
              <a:t>è possibile associare in modo computabile e semplice a ciascuna istanza del problema (valori specifici dei dati del dominio) un numero naturale N (</a:t>
            </a:r>
            <a:r>
              <a:rPr lang="it-IT" altLang="it-IT" sz="2200" b="1" dirty="0">
                <a:solidFill>
                  <a:srgbClr val="000000"/>
                </a:solidFill>
                <a:latin typeface="Times New Roman" panose="02020603050405020304" pitchFamily="18" charset="0"/>
              </a:rPr>
              <a:t>dimensione dell’istanza</a:t>
            </a:r>
            <a:r>
              <a:rPr lang="it-IT" altLang="it-IT" sz="2200" dirty="0">
                <a:solidFill>
                  <a:srgbClr val="000000"/>
                </a:solidFill>
                <a:latin typeface="Times New Roman" panose="02020603050405020304" pitchFamily="18" charset="0"/>
              </a:rPr>
              <a:t>). Ad esempio, per un problema di ordinamento di una sequenza di nomi, la dimensione può essere la lunghezza della sequenza.  </a:t>
            </a:r>
          </a:p>
          <a:p>
            <a:pPr eaLnBrk="1" hangingPunct="1">
              <a:defRPr/>
            </a:pPr>
            <a:r>
              <a:rPr lang="it-IT" altLang="it-IT" sz="2200" dirty="0">
                <a:solidFill>
                  <a:srgbClr val="000000"/>
                </a:solidFill>
                <a:latin typeface="Times New Roman" panose="02020603050405020304" pitchFamily="18" charset="0"/>
              </a:rPr>
              <a:t>Si dispone di un algoritmo in grado di risolvere in modo diretto il problema per istanze aventi una dimensione più piccola di una certa fissata dimensione N</a:t>
            </a:r>
            <a:r>
              <a:rPr lang="it-IT" altLang="it-IT" sz="2200" baseline="-25000" dirty="0">
                <a:solidFill>
                  <a:srgbClr val="000000"/>
                </a:solidFill>
                <a:latin typeface="Times New Roman" panose="02020603050405020304" pitchFamily="18" charset="0"/>
              </a:rPr>
              <a:t>0</a:t>
            </a:r>
            <a:r>
              <a:rPr lang="it-IT" altLang="it-IT" sz="2200" dirty="0">
                <a:solidFill>
                  <a:srgbClr val="000000"/>
                </a:solidFill>
                <a:latin typeface="Times New Roman" panose="02020603050405020304" pitchFamily="18" charset="0"/>
              </a:rPr>
              <a:t> (soglia). Chiameremo tale algoritmo, </a:t>
            </a:r>
            <a:r>
              <a:rPr lang="it-IT" altLang="it-IT" sz="2200" b="1" dirty="0">
                <a:solidFill>
                  <a:srgbClr val="000000"/>
                </a:solidFill>
                <a:latin typeface="Times New Roman" panose="02020603050405020304" pitchFamily="18" charset="0"/>
              </a:rPr>
              <a:t>algoritmo per i casi base</a:t>
            </a:r>
            <a:r>
              <a:rPr lang="it-IT" altLang="it-IT" sz="2200" dirty="0">
                <a:solidFill>
                  <a:srgbClr val="000000"/>
                </a:solidFill>
                <a:latin typeface="Times New Roman" panose="02020603050405020304" pitchFamily="18" charset="0"/>
              </a:rPr>
              <a:t>.    </a:t>
            </a:r>
          </a:p>
          <a:p>
            <a:pPr eaLnBrk="1" hangingPunct="1">
              <a:defRPr/>
            </a:pPr>
            <a:r>
              <a:rPr lang="it-IT" altLang="it-IT" sz="2200" dirty="0">
                <a:solidFill>
                  <a:srgbClr val="000000"/>
                </a:solidFill>
                <a:latin typeface="Times New Roman" panose="02020603050405020304" pitchFamily="18" charset="0"/>
              </a:rPr>
              <a:t>Si dispone di un algoritmo in grado di computare da un’istanza </a:t>
            </a:r>
            <a:r>
              <a:rPr lang="it-IT" altLang="it-IT" sz="2200" b="1" dirty="0">
                <a:solidFill>
                  <a:srgbClr val="000000"/>
                </a:solidFill>
                <a:latin typeface="Times New Roman" panose="02020603050405020304" pitchFamily="18" charset="0"/>
              </a:rPr>
              <a:t>I</a:t>
            </a:r>
            <a:r>
              <a:rPr lang="it-IT" altLang="it-IT" sz="2200" dirty="0">
                <a:solidFill>
                  <a:srgbClr val="000000"/>
                </a:solidFill>
                <a:latin typeface="Times New Roman" panose="02020603050405020304" pitchFamily="18" charset="0"/>
              </a:rPr>
              <a:t> del problema di dimensione N &gt; N</a:t>
            </a:r>
            <a:r>
              <a:rPr lang="it-IT" altLang="it-IT" sz="2200" baseline="-25000" dirty="0">
                <a:solidFill>
                  <a:srgbClr val="000000"/>
                </a:solidFill>
                <a:latin typeface="Times New Roman" panose="02020603050405020304" pitchFamily="18" charset="0"/>
              </a:rPr>
              <a:t>0 </a:t>
            </a:r>
            <a:r>
              <a:rPr lang="it-IT" altLang="it-IT" sz="2200" dirty="0">
                <a:solidFill>
                  <a:srgbClr val="000000"/>
                </a:solidFill>
                <a:latin typeface="Times New Roman" panose="02020603050405020304" pitchFamily="18" charset="0"/>
              </a:rPr>
              <a:t>un certo numero di istanze </a:t>
            </a:r>
            <a:r>
              <a:rPr lang="it-IT" altLang="it-IT" sz="2200" b="1" dirty="0">
                <a:solidFill>
                  <a:srgbClr val="000000"/>
                </a:solidFill>
                <a:latin typeface="Times New Roman" panose="02020603050405020304" pitchFamily="18" charset="0"/>
              </a:rPr>
              <a:t>J</a:t>
            </a:r>
            <a:r>
              <a:rPr lang="it-IT" altLang="it-IT" sz="2200" dirty="0">
                <a:solidFill>
                  <a:srgbClr val="000000"/>
                </a:solidFill>
                <a:latin typeface="Times New Roman" panose="02020603050405020304" pitchFamily="18" charset="0"/>
              </a:rPr>
              <a:t> dello stesso problema e di dimensione strettamente inferiore a N e di computare la soluzione dell’istanza </a:t>
            </a:r>
            <a:r>
              <a:rPr lang="it-IT" altLang="it-IT" sz="2200" b="1" dirty="0">
                <a:solidFill>
                  <a:srgbClr val="000000"/>
                </a:solidFill>
                <a:latin typeface="Times New Roman" panose="02020603050405020304" pitchFamily="18" charset="0"/>
              </a:rPr>
              <a:t>I</a:t>
            </a:r>
            <a:r>
              <a:rPr lang="it-IT" altLang="it-IT" sz="2200" dirty="0">
                <a:solidFill>
                  <a:srgbClr val="000000"/>
                </a:solidFill>
                <a:latin typeface="Times New Roman" panose="02020603050405020304" pitchFamily="18" charset="0"/>
              </a:rPr>
              <a:t> in termini delle soluzioni delle istanze più piccole </a:t>
            </a:r>
            <a:r>
              <a:rPr lang="it-IT" altLang="it-IT" sz="2200" b="1" dirty="0">
                <a:solidFill>
                  <a:srgbClr val="000000"/>
                </a:solidFill>
                <a:latin typeface="Times New Roman" panose="02020603050405020304" pitchFamily="18" charset="0"/>
              </a:rPr>
              <a:t>J</a:t>
            </a:r>
            <a:r>
              <a:rPr lang="it-IT" altLang="it-IT" sz="2200" dirty="0">
                <a:solidFill>
                  <a:srgbClr val="000000"/>
                </a:solidFill>
                <a:latin typeface="Times New Roman" panose="02020603050405020304" pitchFamily="18" charset="0"/>
              </a:rPr>
              <a:t>. Chiameremo tale algoritmo, </a:t>
            </a:r>
            <a:r>
              <a:rPr lang="it-IT" altLang="it-IT" sz="2200" b="1" dirty="0">
                <a:solidFill>
                  <a:srgbClr val="000000"/>
                </a:solidFill>
                <a:latin typeface="Times New Roman" panose="02020603050405020304" pitchFamily="18" charset="0"/>
              </a:rPr>
              <a:t>algoritmo di combinazione.   </a:t>
            </a:r>
          </a:p>
          <a:p>
            <a:pPr marL="0" indent="0" eaLnBrk="1" hangingPunct="1">
              <a:buNone/>
              <a:defRPr/>
            </a:pPr>
            <a:endParaRPr lang="it-IT" altLang="it-IT" sz="2400" dirty="0">
              <a:solidFill>
                <a:srgbClr val="000000"/>
              </a:solidFill>
              <a:latin typeface="Times New Roman" panose="02020603050405020304" pitchFamily="18" charset="0"/>
            </a:endParaRPr>
          </a:p>
          <a:p>
            <a:pPr marL="0" indent="0" eaLnBrk="1" hangingPunct="1">
              <a:buNone/>
              <a:defRPr/>
            </a:pPr>
            <a:endParaRPr lang="it-IT" altLang="it-IT" sz="24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800" dirty="0">
              <a:solidFill>
                <a:srgbClr val="000000"/>
              </a:solidFill>
              <a:latin typeface="Times New Roman" panose="02020603050405020304" pitchFamily="18" charset="0"/>
            </a:endParaRPr>
          </a:p>
          <a:p>
            <a:pPr eaLnBrk="1" hangingPunct="1">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en-US"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it-IT" sz="2300" dirty="0">
                <a:solidFill>
                  <a:srgbClr val="000000"/>
                </a:solidFill>
                <a:latin typeface="Times New Roman" panose="02020603050405020304" pitchFamily="18" charset="0"/>
              </a:rPr>
              <a:t>  </a:t>
            </a:r>
            <a:endParaRPr lang="en-US" altLang="it-IT" sz="2300" i="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9015411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76200" y="381000"/>
            <a:ext cx="9296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Risoluzione</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ricorsiva</a:t>
            </a:r>
            <a:r>
              <a:rPr lang="en-US" altLang="it-IT" sz="3300" dirty="0">
                <a:solidFill>
                  <a:srgbClr val="3380E6"/>
                </a:solidFill>
                <a:latin typeface="Arial" panose="020B0604020202020204" pitchFamily="34" charset="0"/>
              </a:rPr>
              <a:t> di </a:t>
            </a:r>
            <a:r>
              <a:rPr lang="en-US" altLang="it-IT" sz="3300" dirty="0" err="1">
                <a:solidFill>
                  <a:srgbClr val="3380E6"/>
                </a:solidFill>
                <a:latin typeface="Arial" panose="020B0604020202020204" pitchFamily="34" charset="0"/>
              </a:rPr>
              <a:t>problemi</a:t>
            </a:r>
            <a:r>
              <a:rPr lang="en-US" altLang="it-IT" sz="3300" dirty="0">
                <a:solidFill>
                  <a:srgbClr val="3380E6"/>
                </a:solidFill>
                <a:latin typeface="Arial" panose="020B0604020202020204" pitchFamily="34" charset="0"/>
              </a:rPr>
              <a:t> (2/3)</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533400" y="1114714"/>
            <a:ext cx="8229599" cy="543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r>
              <a:rPr lang="it-IT" altLang="it-IT" sz="2400" dirty="0">
                <a:solidFill>
                  <a:srgbClr val="000000"/>
                </a:solidFill>
                <a:latin typeface="Times New Roman" panose="02020603050405020304" pitchFamily="18" charset="0"/>
              </a:rPr>
              <a:t>Un </a:t>
            </a:r>
            <a:r>
              <a:rPr lang="it-IT" altLang="it-IT" sz="2400" b="1" dirty="0">
                <a:solidFill>
                  <a:srgbClr val="3380E6"/>
                </a:solidFill>
                <a:latin typeface="Times New Roman" panose="02020603050405020304" pitchFamily="18" charset="0"/>
              </a:rPr>
              <a:t>algoritmo ricorsivo AR</a:t>
            </a:r>
            <a:r>
              <a:rPr lang="it-IT" altLang="it-IT" sz="2400" b="1" dirty="0">
                <a:solidFill>
                  <a:srgbClr val="000000"/>
                </a:solidFill>
                <a:latin typeface="Times New Roman" panose="02020603050405020304" pitchFamily="18" charset="0"/>
              </a:rPr>
              <a:t> </a:t>
            </a:r>
            <a:r>
              <a:rPr lang="it-IT" altLang="it-IT" sz="2400" dirty="0">
                <a:solidFill>
                  <a:srgbClr val="000000"/>
                </a:solidFill>
                <a:latin typeface="Times New Roman" panose="02020603050405020304" pitchFamily="18" charset="0"/>
              </a:rPr>
              <a:t>per risolvere il problema precedente procede allora come segue:  </a:t>
            </a:r>
          </a:p>
          <a:p>
            <a:pPr eaLnBrk="1" hangingPunct="1">
              <a:defRPr/>
            </a:pPr>
            <a:r>
              <a:rPr lang="it-IT" altLang="it-IT" sz="2200" dirty="0">
                <a:solidFill>
                  <a:srgbClr val="000000"/>
                </a:solidFill>
                <a:latin typeface="Times New Roman" panose="02020603050405020304" pitchFamily="18" charset="0"/>
              </a:rPr>
              <a:t>Dato un input I (istanza del problema), se la dimensione di I è minore o uguale al valore soglia viene applicato l’</a:t>
            </a:r>
            <a:r>
              <a:rPr lang="it-IT" altLang="it-IT" sz="2200" b="1" dirty="0">
                <a:solidFill>
                  <a:srgbClr val="000000"/>
                </a:solidFill>
                <a:latin typeface="Times New Roman" panose="02020603050405020304" pitchFamily="18" charset="0"/>
              </a:rPr>
              <a:t>algoritmo per i casi base</a:t>
            </a:r>
            <a:r>
              <a:rPr lang="it-IT" altLang="it-IT" sz="2200" dirty="0">
                <a:solidFill>
                  <a:srgbClr val="000000"/>
                </a:solidFill>
                <a:latin typeface="Times New Roman" panose="02020603050405020304" pitchFamily="18" charset="0"/>
              </a:rPr>
              <a:t>.  </a:t>
            </a:r>
          </a:p>
          <a:p>
            <a:pPr eaLnBrk="1" hangingPunct="1">
              <a:defRPr/>
            </a:pPr>
            <a:r>
              <a:rPr lang="it-IT" altLang="it-IT" sz="2200" dirty="0">
                <a:solidFill>
                  <a:srgbClr val="000000"/>
                </a:solidFill>
                <a:latin typeface="Times New Roman" panose="02020603050405020304" pitchFamily="18" charset="0"/>
              </a:rPr>
              <a:t>Altrimenti, in accordo all’</a:t>
            </a:r>
            <a:r>
              <a:rPr lang="it-IT" altLang="it-IT" sz="2200" b="1" dirty="0">
                <a:solidFill>
                  <a:srgbClr val="000000"/>
                </a:solidFill>
                <a:latin typeface="Times New Roman" panose="02020603050405020304" pitchFamily="18" charset="0"/>
              </a:rPr>
              <a:t>algoritmo di combinazione</a:t>
            </a:r>
            <a:r>
              <a:rPr lang="it-IT" altLang="it-IT" sz="2200" dirty="0">
                <a:solidFill>
                  <a:srgbClr val="000000"/>
                </a:solidFill>
                <a:latin typeface="Times New Roman" panose="02020603050405020304" pitchFamily="18" charset="0"/>
              </a:rPr>
              <a:t>, si computano da I le istanze J del problema di dimensione più piccola, si riapplica ricorsivamente l’</a:t>
            </a:r>
            <a:r>
              <a:rPr lang="it-IT" altLang="it-IT" sz="2200" b="1" dirty="0">
                <a:solidFill>
                  <a:srgbClr val="3380E6"/>
                </a:solidFill>
                <a:latin typeface="Times New Roman" panose="02020603050405020304" pitchFamily="18" charset="0"/>
              </a:rPr>
              <a:t>algoritmo AR</a:t>
            </a:r>
            <a:r>
              <a:rPr lang="it-IT" altLang="it-IT" sz="2200" dirty="0">
                <a:solidFill>
                  <a:srgbClr val="000000"/>
                </a:solidFill>
                <a:latin typeface="Times New Roman" panose="02020603050405020304" pitchFamily="18" charset="0"/>
              </a:rPr>
              <a:t> a ciascuna di queste istanze e si combinano le soluzioni ottenute in accordo all’algoritmo di combinazione.    </a:t>
            </a:r>
            <a:r>
              <a:rPr lang="it-IT" altLang="it-IT" sz="2200" b="1" dirty="0">
                <a:solidFill>
                  <a:srgbClr val="000000"/>
                </a:solidFill>
                <a:latin typeface="Times New Roman" panose="02020603050405020304" pitchFamily="18" charset="0"/>
              </a:rPr>
              <a:t> </a:t>
            </a:r>
            <a:endParaRPr lang="it-IT" altLang="it-IT" sz="2200" dirty="0">
              <a:solidFill>
                <a:srgbClr val="000000"/>
              </a:solidFill>
              <a:latin typeface="Times New Roman" panose="02020603050405020304" pitchFamily="18" charset="0"/>
            </a:endParaRPr>
          </a:p>
          <a:p>
            <a:pPr eaLnBrk="1" hangingPunct="1">
              <a:defRPr/>
            </a:pPr>
            <a:r>
              <a:rPr lang="it-IT" altLang="it-IT" sz="2200" dirty="0">
                <a:solidFill>
                  <a:srgbClr val="000000"/>
                </a:solidFill>
                <a:latin typeface="Times New Roman" panose="02020603050405020304" pitchFamily="18" charset="0"/>
              </a:rPr>
              <a:t>Assumendo che l’algoritmo per i casi base e l’algoritmo di combinazione siano corretti, dal principio di induzione matematica ne consegue la correttezza (e anche la terminazione) dell’</a:t>
            </a:r>
            <a:r>
              <a:rPr lang="it-IT" altLang="it-IT" sz="2200" b="1" dirty="0">
                <a:solidFill>
                  <a:srgbClr val="3380E6"/>
                </a:solidFill>
                <a:latin typeface="Times New Roman" panose="02020603050405020304" pitchFamily="18" charset="0"/>
              </a:rPr>
              <a:t>algoritmo AR</a:t>
            </a:r>
            <a:r>
              <a:rPr lang="it-IT" altLang="it-IT" sz="2200" dirty="0">
                <a:solidFill>
                  <a:srgbClr val="000000"/>
                </a:solidFill>
                <a:latin typeface="Times New Roman" panose="02020603050405020304" pitchFamily="18" charset="0"/>
              </a:rPr>
              <a:t>.</a:t>
            </a:r>
            <a:endParaRPr lang="it-IT" altLang="it-IT" sz="2200" b="1" dirty="0">
              <a:solidFill>
                <a:srgbClr val="000000"/>
              </a:solidFill>
              <a:latin typeface="Times New Roman" panose="02020603050405020304" pitchFamily="18" charset="0"/>
            </a:endParaRPr>
          </a:p>
          <a:p>
            <a:pPr marL="0" indent="0" eaLnBrk="1" hangingPunct="1">
              <a:buNone/>
              <a:defRPr/>
            </a:pPr>
            <a:endParaRPr lang="it-IT" altLang="it-IT" sz="2400" dirty="0">
              <a:solidFill>
                <a:srgbClr val="000000"/>
              </a:solidFill>
              <a:latin typeface="Times New Roman" panose="02020603050405020304" pitchFamily="18" charset="0"/>
            </a:endParaRPr>
          </a:p>
          <a:p>
            <a:pPr marL="0" indent="0" eaLnBrk="1" hangingPunct="1">
              <a:buNone/>
              <a:defRPr/>
            </a:pPr>
            <a:endParaRPr lang="it-IT" altLang="it-IT" sz="24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800" dirty="0">
              <a:solidFill>
                <a:srgbClr val="000000"/>
              </a:solidFill>
              <a:latin typeface="Times New Roman" panose="02020603050405020304" pitchFamily="18" charset="0"/>
            </a:endParaRPr>
          </a:p>
          <a:p>
            <a:pPr eaLnBrk="1" hangingPunct="1">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en-US"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it-IT" sz="2300" dirty="0">
                <a:solidFill>
                  <a:srgbClr val="000000"/>
                </a:solidFill>
                <a:latin typeface="Times New Roman" panose="02020603050405020304" pitchFamily="18" charset="0"/>
              </a:rPr>
              <a:t>  </a:t>
            </a:r>
            <a:endParaRPr lang="en-US" altLang="it-IT" sz="2300" i="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009488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457200" y="357188"/>
            <a:ext cx="84582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Funzioni</a:t>
            </a:r>
            <a:r>
              <a:rPr lang="en-US" altLang="it-IT" sz="3300" dirty="0">
                <a:solidFill>
                  <a:srgbClr val="3380E6"/>
                </a:solidFill>
                <a:latin typeface="Arial" panose="020B0604020202020204" pitchFamily="34" charset="0"/>
              </a:rPr>
              <a:t> in C (2/5)</a:t>
            </a:r>
          </a:p>
        </p:txBody>
      </p:sp>
      <p:sp>
        <p:nvSpPr>
          <p:cNvPr id="14339"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CasellaDiTesto 5"/>
          <p:cNvSpPr txBox="1"/>
          <p:nvPr/>
        </p:nvSpPr>
        <p:spPr>
          <a:xfrm>
            <a:off x="381000" y="752475"/>
            <a:ext cx="8610600" cy="5015753"/>
          </a:xfrm>
          <a:prstGeom prst="rect">
            <a:avLst/>
          </a:prstGeom>
          <a:noFill/>
          <a:ln>
            <a:noFill/>
          </a:ln>
        </p:spPr>
        <p:txBody>
          <a:bodyPr wrap="square" lIns="90000" tIns="45000" rIns="90000" bIns="45000" compatLnSpc="0">
            <a:spAutoFit/>
          </a:bodyPr>
          <a:lstStyle/>
          <a:p>
            <a:pPr>
              <a:spcBef>
                <a:spcPts val="0"/>
              </a:spcBef>
              <a:spcAft>
                <a:spcPts val="0"/>
              </a:spcAft>
              <a:defRPr/>
            </a:pPr>
            <a:endParaRPr lang="en-US" sz="2400" dirty="0">
              <a:latin typeface="Times New Roman" panose="02020603050405020304" pitchFamily="18" charset="0"/>
              <a:ea typeface="Noto Sans CJK SC Regular" pitchFamily="2"/>
              <a:cs typeface="Times New Roman" panose="02020603050405020304" pitchFamily="18" charset="0"/>
            </a:endParaRPr>
          </a:p>
          <a:p>
            <a:pPr marL="342900" indent="-342900">
              <a:spcBef>
                <a:spcPts val="0"/>
              </a:spcBef>
              <a:spcAft>
                <a:spcPts val="0"/>
              </a:spcAft>
              <a:buFont typeface="Arial" panose="020B0604020202020204" pitchFamily="34" charset="0"/>
              <a:buChar char="•"/>
              <a:defRPr/>
            </a:pPr>
            <a:r>
              <a:rPr lang="it-IT" sz="2400" dirty="0">
                <a:latin typeface="Times New Roman" panose="02020603050405020304" pitchFamily="18" charset="0"/>
                <a:ea typeface="Noto Sans CJK SC Regular" pitchFamily="2"/>
                <a:cs typeface="Times New Roman" panose="02020603050405020304" pitchFamily="18" charset="0"/>
              </a:rPr>
              <a:t>Idealmente, una funzione prende dati in ingresso, esegue istruzioni che operano sui dati in ingresso, e restituisce un risultato in uscita.</a:t>
            </a:r>
          </a:p>
          <a:p>
            <a:pPr>
              <a:spcBef>
                <a:spcPts val="0"/>
              </a:spcBef>
              <a:spcAft>
                <a:spcPts val="0"/>
              </a:spcAft>
              <a:defRPr/>
            </a:pPr>
            <a:endParaRPr lang="en-US" sz="2400"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endParaRPr lang="en-US" sz="2400"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endParaRPr lang="en-US" sz="2400" dirty="0">
              <a:latin typeface="Times New Roman" panose="02020603050405020304" pitchFamily="18" charset="0"/>
              <a:ea typeface="Noto Sans CJK SC Regular" pitchFamily="2"/>
              <a:cs typeface="Times New Roman" panose="02020603050405020304" pitchFamily="18" charset="0"/>
            </a:endParaRPr>
          </a:p>
          <a:p>
            <a:pPr marL="342900" indent="-342900">
              <a:spcBef>
                <a:spcPts val="0"/>
              </a:spcBef>
              <a:spcAft>
                <a:spcPts val="0"/>
              </a:spcAft>
              <a:buFont typeface="Arial" panose="020B0604020202020204" pitchFamily="34" charset="0"/>
              <a:buChar char="•"/>
              <a:defRPr/>
            </a:pPr>
            <a:endParaRPr lang="en-US" sz="2400" dirty="0">
              <a:latin typeface="Times New Roman" panose="02020603050405020304" pitchFamily="18" charset="0"/>
              <a:ea typeface="Noto Sans CJK SC Regular" pitchFamily="2"/>
              <a:cs typeface="Times New Roman" panose="02020603050405020304" pitchFamily="18" charset="0"/>
            </a:endParaRPr>
          </a:p>
          <a:p>
            <a:pPr marL="342900" indent="-342900">
              <a:spcBef>
                <a:spcPts val="0"/>
              </a:spcBef>
              <a:spcAft>
                <a:spcPts val="0"/>
              </a:spcAft>
              <a:buFont typeface="Arial" panose="020B0604020202020204" pitchFamily="34" charset="0"/>
              <a:buChar char="•"/>
              <a:defRPr/>
            </a:pPr>
            <a:r>
              <a:rPr lang="it-IT" altLang="it-IT" sz="2400" dirty="0">
                <a:solidFill>
                  <a:srgbClr val="000000"/>
                </a:solidFill>
                <a:latin typeface="Times New Roman" panose="02020603050405020304" pitchFamily="18" charset="0"/>
              </a:rPr>
              <a:t>Una funzione in linguaggio C ha un </a:t>
            </a:r>
            <a:r>
              <a:rPr lang="it-IT" altLang="it-IT" sz="2400" dirty="0">
                <a:solidFill>
                  <a:srgbClr val="3380E6"/>
                </a:solidFill>
                <a:latin typeface="Times New Roman" panose="02020603050405020304" pitchFamily="18" charset="0"/>
              </a:rPr>
              <a:t>nome</a:t>
            </a:r>
            <a:r>
              <a:rPr lang="it-IT" altLang="it-IT" sz="2400" dirty="0">
                <a:solidFill>
                  <a:srgbClr val="000000"/>
                </a:solidFill>
                <a:latin typeface="Times New Roman" panose="02020603050405020304" pitchFamily="18" charset="0"/>
              </a:rPr>
              <a:t> (identificativo), un </a:t>
            </a:r>
            <a:r>
              <a:rPr lang="it-IT" altLang="it-IT" sz="2400" dirty="0">
                <a:solidFill>
                  <a:srgbClr val="3380E6"/>
                </a:solidFill>
                <a:latin typeface="Times New Roman" panose="02020603050405020304" pitchFamily="18" charset="0"/>
              </a:rPr>
              <a:t>elenco (possibilmente vuoto) di parametri di ingresso</a:t>
            </a:r>
            <a:r>
              <a:rPr lang="it-IT" altLang="it-IT" sz="2400" dirty="0">
                <a:solidFill>
                  <a:srgbClr val="000000"/>
                </a:solidFill>
                <a:latin typeface="Times New Roman" panose="02020603050405020304" pitchFamily="18" charset="0"/>
              </a:rPr>
              <a:t>, un </a:t>
            </a:r>
            <a:r>
              <a:rPr lang="it-IT" altLang="it-IT" sz="2400" dirty="0">
                <a:solidFill>
                  <a:srgbClr val="3380E6"/>
                </a:solidFill>
                <a:latin typeface="Times New Roman" panose="02020603050405020304" pitchFamily="18" charset="0"/>
              </a:rPr>
              <a:t>corpo</a:t>
            </a:r>
            <a:r>
              <a:rPr lang="it-IT" altLang="it-IT" sz="2400" dirty="0">
                <a:solidFill>
                  <a:srgbClr val="000000"/>
                </a:solidFill>
                <a:latin typeface="Times New Roman" panose="02020603050405020304" pitchFamily="18" charset="0"/>
              </a:rPr>
              <a:t> (sequenza di istruzioni dove i parametri di ingresso vengono utilizzati per produrre eventualmente un risultato in uscita), ed un </a:t>
            </a:r>
            <a:r>
              <a:rPr lang="it-IT" altLang="it-IT" sz="2400" dirty="0">
                <a:solidFill>
                  <a:srgbClr val="3380E6"/>
                </a:solidFill>
                <a:latin typeface="Times New Roman" panose="02020603050405020304" pitchFamily="18" charset="0"/>
              </a:rPr>
              <a:t>eventuale risultato di uscita</a:t>
            </a:r>
            <a:r>
              <a:rPr lang="it-IT" altLang="it-IT" sz="2400" dirty="0">
                <a:solidFill>
                  <a:srgbClr val="000000"/>
                </a:solidFill>
                <a:latin typeface="Times New Roman" panose="02020603050405020304" pitchFamily="18" charset="0"/>
              </a:rPr>
              <a:t>. </a:t>
            </a:r>
            <a:endParaRPr lang="en-US" sz="2400" dirty="0">
              <a:latin typeface="Times New Roman" panose="02020603050405020304" pitchFamily="18" charset="0"/>
              <a:ea typeface="Noto Sans CJK SC Regular" pitchFamily="2"/>
              <a:cs typeface="Times New Roman" panose="02020603050405020304" pitchFamily="18" charset="0"/>
            </a:endParaRPr>
          </a:p>
          <a:p>
            <a:pPr>
              <a:spcBef>
                <a:spcPts val="0"/>
              </a:spcBef>
              <a:spcAft>
                <a:spcPts val="0"/>
              </a:spcAft>
              <a:defRPr/>
            </a:pPr>
            <a:endParaRPr lang="en-US" sz="2200" dirty="0">
              <a:latin typeface="Times New Roman" panose="02020603050405020304" pitchFamily="18" charset="0"/>
              <a:ea typeface="Noto Sans CJK SC Regular" pitchFamily="2"/>
              <a:cs typeface="Times New Roman" panose="02020603050405020304" pitchFamily="18" charset="0"/>
            </a:endParaRPr>
          </a:p>
        </p:txBody>
      </p:sp>
      <p:pic>
        <p:nvPicPr>
          <p:cNvPr id="5" name="Immagin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84450" y="2251495"/>
            <a:ext cx="420370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99363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76200" y="381000"/>
            <a:ext cx="9296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Risoluzione</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ricorsiva</a:t>
            </a:r>
            <a:r>
              <a:rPr lang="en-US" altLang="it-IT" sz="3300" dirty="0">
                <a:solidFill>
                  <a:srgbClr val="3380E6"/>
                </a:solidFill>
                <a:latin typeface="Arial" panose="020B0604020202020204" pitchFamily="34" charset="0"/>
              </a:rPr>
              <a:t> di </a:t>
            </a:r>
            <a:r>
              <a:rPr lang="en-US" altLang="it-IT" sz="3300" dirty="0" err="1">
                <a:solidFill>
                  <a:srgbClr val="3380E6"/>
                </a:solidFill>
                <a:latin typeface="Arial" panose="020B0604020202020204" pitchFamily="34" charset="0"/>
              </a:rPr>
              <a:t>problemi</a:t>
            </a:r>
            <a:r>
              <a:rPr lang="en-US" altLang="it-IT" sz="3300" dirty="0">
                <a:solidFill>
                  <a:srgbClr val="3380E6"/>
                </a:solidFill>
                <a:latin typeface="Arial" panose="020B0604020202020204" pitchFamily="34" charset="0"/>
              </a:rPr>
              <a:t> (3/3)</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533400" y="1114714"/>
            <a:ext cx="8229599" cy="543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r>
              <a:rPr lang="it-IT" altLang="it-IT" sz="2400" dirty="0">
                <a:solidFill>
                  <a:srgbClr val="000000"/>
                </a:solidFill>
                <a:latin typeface="Times New Roman" panose="02020603050405020304" pitchFamily="18" charset="0"/>
              </a:rPr>
              <a:t>Consideriamo il problema di calcolare il fattoriale k! di un numero naturale k (per convenzione il fattoriale di 0 è 1):  </a:t>
            </a:r>
          </a:p>
          <a:p>
            <a:pPr eaLnBrk="1" hangingPunct="1">
              <a:defRPr/>
            </a:pPr>
            <a:r>
              <a:rPr lang="it-IT" altLang="it-IT" sz="2200" dirty="0">
                <a:solidFill>
                  <a:srgbClr val="000000"/>
                </a:solidFill>
                <a:latin typeface="Times New Roman" panose="02020603050405020304" pitchFamily="18" charset="0"/>
              </a:rPr>
              <a:t>Il fattoriale di k può essere definito induttivamente come segue: se k è 0 o 1, allora k! coincide con 1 (passo base). Altrimenti (passo induttivo), k! = k * (k-1)!    </a:t>
            </a:r>
          </a:p>
          <a:p>
            <a:pPr eaLnBrk="1" hangingPunct="1">
              <a:defRPr/>
            </a:pPr>
            <a:r>
              <a:rPr lang="it-IT" altLang="it-IT" sz="2200" dirty="0">
                <a:solidFill>
                  <a:srgbClr val="000000"/>
                </a:solidFill>
                <a:latin typeface="Times New Roman" panose="02020603050405020304" pitchFamily="18" charset="0"/>
              </a:rPr>
              <a:t>Un algoritmo ricorsivo per il fattoriale utilizza come dimensione il dato k. L’algoritmo per i case base computa la soluzione quando k è 0 o 1. Mentre, l’algoritmo di combinazione, a partire dall’istanza k, considera l’istanza k-1 e moltiplica il valore di k per la soluzione (calcolata ricorsivamente) dell’istanza k-1.</a:t>
            </a:r>
            <a:endParaRPr lang="it-IT" altLang="it-IT" sz="2400" dirty="0">
              <a:solidFill>
                <a:srgbClr val="000000"/>
              </a:solidFill>
              <a:latin typeface="Times New Roman" panose="02020603050405020304" pitchFamily="18" charset="0"/>
            </a:endParaRPr>
          </a:p>
          <a:p>
            <a:pPr marL="0" indent="0" eaLnBrk="1" hangingPunct="1">
              <a:buNone/>
              <a:defRPr/>
            </a:pPr>
            <a:endParaRPr lang="it-IT" altLang="it-IT" sz="24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800" dirty="0">
              <a:solidFill>
                <a:srgbClr val="000000"/>
              </a:solidFill>
              <a:latin typeface="Times New Roman" panose="02020603050405020304" pitchFamily="18" charset="0"/>
            </a:endParaRPr>
          </a:p>
          <a:p>
            <a:pPr eaLnBrk="1" hangingPunct="1">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en-US"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it-IT" sz="2300" dirty="0">
                <a:solidFill>
                  <a:srgbClr val="000000"/>
                </a:solidFill>
                <a:latin typeface="Times New Roman" panose="02020603050405020304" pitchFamily="18" charset="0"/>
              </a:rPr>
              <a:t>  </a:t>
            </a:r>
            <a:endParaRPr lang="en-US" altLang="it-IT" sz="2300" i="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4857611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76200" y="381000"/>
            <a:ext cx="9296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Funzioni</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ricorsive</a:t>
            </a:r>
            <a:endParaRPr lang="en-US" altLang="it-IT" sz="3300" dirty="0">
              <a:solidFill>
                <a:srgbClr val="3380E6"/>
              </a:solidFill>
              <a:latin typeface="Arial" panose="020B0604020202020204" pitchFamily="34" charset="0"/>
            </a:endParaRP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533400" y="1114714"/>
            <a:ext cx="8229599" cy="543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r>
              <a:rPr lang="it-IT" altLang="it-IT" sz="2200" dirty="0">
                <a:solidFill>
                  <a:srgbClr val="000000"/>
                </a:solidFill>
                <a:latin typeface="Times New Roman" panose="02020603050405020304" pitchFamily="18" charset="0"/>
              </a:rPr>
              <a:t>Il linguaggio C supporta </a:t>
            </a:r>
            <a:r>
              <a:rPr lang="it-IT" altLang="it-IT" sz="2200" b="1" dirty="0">
                <a:solidFill>
                  <a:srgbClr val="000000"/>
                </a:solidFill>
                <a:latin typeface="Times New Roman" panose="02020603050405020304" pitchFamily="18" charset="0"/>
              </a:rPr>
              <a:t>funzioni ricorsive </a:t>
            </a:r>
            <a:r>
              <a:rPr lang="it-IT" altLang="it-IT" sz="2200" dirty="0">
                <a:solidFill>
                  <a:srgbClr val="000000"/>
                </a:solidFill>
                <a:latin typeface="Times New Roman" panose="02020603050405020304" pitchFamily="18" charset="0"/>
              </a:rPr>
              <a:t>e, cioè, funzioni che chiamano se stesse direttamente, o indirettamente attraverso altre funzioni.  Le funzioni ricorsive sono utilizzate per implementare algoritmi ricorsivi. Come esempio, consideriamo la seguente funzione ricorsiva per il calcolo del fattoriale di un numero naturale k.</a:t>
            </a:r>
          </a:p>
          <a:p>
            <a:pPr marL="0" indent="0" eaLnBrk="1" hangingPunct="1">
              <a:buNone/>
              <a:defRPr/>
            </a:pPr>
            <a:endParaRPr lang="it-IT" altLang="it-IT" sz="24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800" dirty="0">
              <a:solidFill>
                <a:srgbClr val="000000"/>
              </a:solidFill>
              <a:latin typeface="Times New Roman" panose="02020603050405020304" pitchFamily="18" charset="0"/>
            </a:endParaRPr>
          </a:p>
          <a:p>
            <a:pPr eaLnBrk="1" hangingPunct="1">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en-US"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it-IT" sz="2300" dirty="0">
                <a:solidFill>
                  <a:srgbClr val="000000"/>
                </a:solidFill>
                <a:latin typeface="Times New Roman" panose="02020603050405020304" pitchFamily="18" charset="0"/>
              </a:rPr>
              <a:t>  </a:t>
            </a:r>
            <a:endParaRPr lang="en-US" altLang="it-IT" sz="2300" i="1" dirty="0">
              <a:solidFill>
                <a:srgbClr val="000000"/>
              </a:solidFill>
              <a:latin typeface="Times New Roman" panose="02020603050405020304" pitchFamily="18" charset="0"/>
            </a:endParaRPr>
          </a:p>
        </p:txBody>
      </p:sp>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819400"/>
            <a:ext cx="7393573" cy="3513777"/>
          </a:xfrm>
          <a:prstGeom prst="rect">
            <a:avLst/>
          </a:prstGeom>
        </p:spPr>
      </p:pic>
    </p:spTree>
    <p:extLst>
      <p:ext uri="{BB962C8B-B14F-4D97-AF65-F5344CB8AC3E}">
        <p14:creationId xmlns:p14="http://schemas.microsoft.com/office/powerpoint/2010/main" val="10573727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76200" y="381000"/>
            <a:ext cx="9296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Calcolo</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iterativo</a:t>
            </a:r>
            <a:r>
              <a:rPr lang="en-US" altLang="it-IT" sz="3300" dirty="0">
                <a:solidFill>
                  <a:srgbClr val="3380E6"/>
                </a:solidFill>
                <a:latin typeface="Arial" panose="020B0604020202020204" pitchFamily="34" charset="0"/>
              </a:rPr>
              <a:t> del </a:t>
            </a:r>
            <a:r>
              <a:rPr lang="en-US" altLang="it-IT" sz="3300" dirty="0" err="1">
                <a:solidFill>
                  <a:srgbClr val="3380E6"/>
                </a:solidFill>
                <a:latin typeface="Arial" panose="020B0604020202020204" pitchFamily="34" charset="0"/>
              </a:rPr>
              <a:t>fattoriale</a:t>
            </a:r>
            <a:endParaRPr lang="en-US" altLang="it-IT" sz="3300" dirty="0">
              <a:solidFill>
                <a:srgbClr val="3380E6"/>
              </a:solidFill>
              <a:latin typeface="Arial" panose="020B0604020202020204" pitchFamily="34" charset="0"/>
            </a:endParaRP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533400" y="1114714"/>
            <a:ext cx="8229599" cy="543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r>
              <a:rPr lang="it-IT" altLang="it-IT" sz="2200" dirty="0">
                <a:solidFill>
                  <a:srgbClr val="000000"/>
                </a:solidFill>
                <a:latin typeface="Times New Roman" panose="02020603050405020304" pitchFamily="18" charset="0"/>
              </a:rPr>
              <a:t>Il fattoriale di un numero naturale k può essere calcolato </a:t>
            </a:r>
            <a:r>
              <a:rPr lang="it-IT" altLang="it-IT" sz="2200" b="1" dirty="0">
                <a:solidFill>
                  <a:srgbClr val="000000"/>
                </a:solidFill>
                <a:latin typeface="Times New Roman" panose="02020603050405020304" pitchFamily="18" charset="0"/>
              </a:rPr>
              <a:t>iterativamente</a:t>
            </a:r>
            <a:r>
              <a:rPr lang="it-IT" altLang="it-IT" sz="2200" dirty="0">
                <a:solidFill>
                  <a:srgbClr val="000000"/>
                </a:solidFill>
                <a:latin typeface="Times New Roman" panose="02020603050405020304" pitchFamily="18" charset="0"/>
              </a:rPr>
              <a:t> (non ricorsivamente) utilizzando un’istruzione di iterazione for.  </a:t>
            </a:r>
          </a:p>
          <a:p>
            <a:pPr marL="0" indent="0" eaLnBrk="1" hangingPunct="1">
              <a:buNone/>
              <a:defRPr/>
            </a:pPr>
            <a:endParaRPr lang="it-IT" altLang="it-IT" sz="24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800" dirty="0">
              <a:solidFill>
                <a:srgbClr val="000000"/>
              </a:solidFill>
              <a:latin typeface="Times New Roman" panose="02020603050405020304" pitchFamily="18" charset="0"/>
            </a:endParaRPr>
          </a:p>
          <a:p>
            <a:pPr eaLnBrk="1" hangingPunct="1">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en-US"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it-IT" sz="2300" dirty="0">
                <a:solidFill>
                  <a:srgbClr val="000000"/>
                </a:solidFill>
                <a:latin typeface="Times New Roman" panose="02020603050405020304" pitchFamily="18" charset="0"/>
              </a:rPr>
              <a:t>  </a:t>
            </a:r>
            <a:endParaRPr lang="en-US" altLang="it-IT" sz="2300" i="1" dirty="0">
              <a:solidFill>
                <a:srgbClr val="000000"/>
              </a:solidFill>
              <a:latin typeface="Times New Roman" panose="02020603050405020304" pitchFamily="18" charset="0"/>
            </a:endParaRPr>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362200"/>
            <a:ext cx="7140676" cy="2667000"/>
          </a:xfrm>
          <a:prstGeom prst="rect">
            <a:avLst/>
          </a:prstGeom>
        </p:spPr>
      </p:pic>
    </p:spTree>
    <p:extLst>
      <p:ext uri="{BB962C8B-B14F-4D97-AF65-F5344CB8AC3E}">
        <p14:creationId xmlns:p14="http://schemas.microsoft.com/office/powerpoint/2010/main" val="12522588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76200" y="381000"/>
            <a:ext cx="9296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a:solidFill>
                  <a:srgbClr val="3380E6"/>
                </a:solidFill>
                <a:latin typeface="Arial" panose="020B0604020202020204" pitchFamily="34" charset="0"/>
              </a:rPr>
              <a:t>La </a:t>
            </a:r>
            <a:r>
              <a:rPr lang="en-US" altLang="it-IT" sz="3300" dirty="0" err="1">
                <a:solidFill>
                  <a:srgbClr val="3380E6"/>
                </a:solidFill>
                <a:latin typeface="Arial" panose="020B0604020202020204" pitchFamily="34" charset="0"/>
              </a:rPr>
              <a:t>ricorsione</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rispetto</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all’iterazione</a:t>
            </a:r>
            <a:r>
              <a:rPr lang="en-US" altLang="it-IT" sz="3300" dirty="0">
                <a:solidFill>
                  <a:srgbClr val="3380E6"/>
                </a:solidFill>
                <a:latin typeface="Arial" panose="020B0604020202020204" pitchFamily="34" charset="0"/>
              </a:rPr>
              <a:t> (1/3)</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533400" y="1114714"/>
            <a:ext cx="8229599" cy="543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r>
              <a:rPr lang="it-IT" altLang="it-IT" sz="2400" dirty="0">
                <a:solidFill>
                  <a:srgbClr val="000000"/>
                </a:solidFill>
                <a:latin typeface="Times New Roman" panose="02020603050405020304" pitchFamily="18" charset="0"/>
              </a:rPr>
              <a:t>Abbiamo visto con un semplice esempio, come sia possibile risolvere un problema computabile o tramite un </a:t>
            </a:r>
            <a:r>
              <a:rPr lang="it-IT" altLang="it-IT" sz="2400" b="1" dirty="0">
                <a:solidFill>
                  <a:srgbClr val="000000"/>
                </a:solidFill>
                <a:latin typeface="Times New Roman" panose="02020603050405020304" pitchFamily="18" charset="0"/>
              </a:rPr>
              <a:t>approccio ricorsivo</a:t>
            </a:r>
            <a:r>
              <a:rPr lang="it-IT" altLang="it-IT" sz="2400" dirty="0">
                <a:solidFill>
                  <a:srgbClr val="000000"/>
                </a:solidFill>
                <a:latin typeface="Times New Roman" panose="02020603050405020304" pitchFamily="18" charset="0"/>
              </a:rPr>
              <a:t> o tramite un </a:t>
            </a:r>
            <a:r>
              <a:rPr lang="it-IT" altLang="it-IT" sz="2400" b="1" dirty="0">
                <a:solidFill>
                  <a:srgbClr val="000000"/>
                </a:solidFill>
                <a:latin typeface="Times New Roman" panose="02020603050405020304" pitchFamily="18" charset="0"/>
              </a:rPr>
              <a:t>approccio iterativo</a:t>
            </a:r>
            <a:r>
              <a:rPr lang="it-IT" altLang="it-IT" sz="2400" dirty="0">
                <a:solidFill>
                  <a:srgbClr val="000000"/>
                </a:solidFill>
                <a:latin typeface="Times New Roman" panose="02020603050405020304" pitchFamily="18" charset="0"/>
              </a:rPr>
              <a:t>:   </a:t>
            </a:r>
          </a:p>
          <a:p>
            <a:pPr eaLnBrk="1" hangingPunct="1">
              <a:defRPr/>
            </a:pPr>
            <a:r>
              <a:rPr lang="it-IT" altLang="it-IT" sz="2200" dirty="0">
                <a:solidFill>
                  <a:srgbClr val="000000"/>
                </a:solidFill>
                <a:latin typeface="Times New Roman" panose="02020603050405020304" pitchFamily="18" charset="0"/>
              </a:rPr>
              <a:t>L’approccio iterativo si basa sull’utilizzo di una struttura di controllo di iterazione, mentre l’approccio ricorsivo si basa sull’utilizzo di funzioni ricorsive e strutture di controllo di selezione (per distinguere i casi base dai casi da risolvere ricorsivamente). </a:t>
            </a:r>
          </a:p>
          <a:p>
            <a:pPr eaLnBrk="1" hangingPunct="1">
              <a:defRPr/>
            </a:pPr>
            <a:r>
              <a:rPr lang="it-IT" altLang="it-IT" sz="2200" dirty="0">
                <a:solidFill>
                  <a:srgbClr val="000000"/>
                </a:solidFill>
                <a:latin typeface="Times New Roman" panose="02020603050405020304" pitchFamily="18" charset="0"/>
              </a:rPr>
              <a:t>Sia l’iterazione che la </a:t>
            </a:r>
            <a:r>
              <a:rPr lang="it-IT" altLang="it-IT" sz="2200" dirty="0" err="1">
                <a:solidFill>
                  <a:srgbClr val="000000"/>
                </a:solidFill>
                <a:latin typeface="Times New Roman" panose="02020603050405020304" pitchFamily="18" charset="0"/>
              </a:rPr>
              <a:t>ricorsione</a:t>
            </a:r>
            <a:r>
              <a:rPr lang="it-IT" altLang="it-IT" sz="2200" dirty="0">
                <a:solidFill>
                  <a:srgbClr val="000000"/>
                </a:solidFill>
                <a:latin typeface="Times New Roman" panose="02020603050405020304" pitchFamily="18" charset="0"/>
              </a:rPr>
              <a:t> implicano la </a:t>
            </a:r>
            <a:r>
              <a:rPr lang="it-IT" altLang="it-IT" sz="2200" i="1" dirty="0">
                <a:solidFill>
                  <a:srgbClr val="000000"/>
                </a:solidFill>
                <a:latin typeface="Times New Roman" panose="02020603050405020304" pitchFamily="18" charset="0"/>
              </a:rPr>
              <a:t>ripetizione</a:t>
            </a:r>
            <a:r>
              <a:rPr lang="it-IT" altLang="it-IT" sz="2200" dirty="0">
                <a:solidFill>
                  <a:srgbClr val="000000"/>
                </a:solidFill>
                <a:latin typeface="Times New Roman" panose="02020603050405020304" pitchFamily="18" charset="0"/>
              </a:rPr>
              <a:t>. L’iterazione usa esplicitamente un’istruzione di iterazione. La </a:t>
            </a:r>
            <a:r>
              <a:rPr lang="it-IT" altLang="it-IT" sz="2200" dirty="0" err="1">
                <a:solidFill>
                  <a:srgbClr val="000000"/>
                </a:solidFill>
                <a:latin typeface="Times New Roman" panose="02020603050405020304" pitchFamily="18" charset="0"/>
              </a:rPr>
              <a:t>ricorsione</a:t>
            </a:r>
            <a:r>
              <a:rPr lang="it-IT" altLang="it-IT" sz="2200" dirty="0">
                <a:solidFill>
                  <a:srgbClr val="000000"/>
                </a:solidFill>
                <a:latin typeface="Times New Roman" panose="02020603050405020304" pitchFamily="18" charset="0"/>
              </a:rPr>
              <a:t> attua la ripetizione attraverso ripetute chiamate di funzione. </a:t>
            </a:r>
          </a:p>
          <a:p>
            <a:pPr eaLnBrk="1" hangingPunct="1">
              <a:defRPr/>
            </a:pPr>
            <a:r>
              <a:rPr lang="it-IT" altLang="it-IT" sz="2200" dirty="0">
                <a:solidFill>
                  <a:srgbClr val="000000"/>
                </a:solidFill>
                <a:latin typeface="Times New Roman" panose="02020603050405020304" pitchFamily="18" charset="0"/>
              </a:rPr>
              <a:t>L’iterazione e la </a:t>
            </a:r>
            <a:r>
              <a:rPr lang="it-IT" altLang="it-IT" sz="2200" dirty="0" err="1">
                <a:solidFill>
                  <a:srgbClr val="000000"/>
                </a:solidFill>
                <a:latin typeface="Times New Roman" panose="02020603050405020304" pitchFamily="18" charset="0"/>
              </a:rPr>
              <a:t>ricorsione</a:t>
            </a:r>
            <a:r>
              <a:rPr lang="it-IT" altLang="it-IT" sz="2200" dirty="0">
                <a:solidFill>
                  <a:srgbClr val="000000"/>
                </a:solidFill>
                <a:latin typeface="Times New Roman" panose="02020603050405020304" pitchFamily="18" charset="0"/>
              </a:rPr>
              <a:t> richiedono ciascuna un </a:t>
            </a:r>
            <a:r>
              <a:rPr lang="it-IT" altLang="it-IT" sz="2200" i="1" dirty="0">
                <a:solidFill>
                  <a:srgbClr val="000000"/>
                </a:solidFill>
                <a:latin typeface="Times New Roman" panose="02020603050405020304" pitchFamily="18" charset="0"/>
              </a:rPr>
              <a:t>test di terminazione</a:t>
            </a:r>
            <a:r>
              <a:rPr lang="it-IT" altLang="it-IT" sz="2200" dirty="0">
                <a:solidFill>
                  <a:srgbClr val="000000"/>
                </a:solidFill>
                <a:latin typeface="Times New Roman" panose="02020603050405020304" pitchFamily="18" charset="0"/>
              </a:rPr>
              <a:t>. L’iterazione termina quando la condizione di continuazione del ciclo diventa falsa, la </a:t>
            </a:r>
            <a:r>
              <a:rPr lang="it-IT" altLang="it-IT" sz="2200" dirty="0" err="1">
                <a:solidFill>
                  <a:srgbClr val="000000"/>
                </a:solidFill>
                <a:latin typeface="Times New Roman" panose="02020603050405020304" pitchFamily="18" charset="0"/>
              </a:rPr>
              <a:t>ricorsione</a:t>
            </a:r>
            <a:r>
              <a:rPr lang="it-IT" altLang="it-IT" sz="2200" dirty="0">
                <a:solidFill>
                  <a:srgbClr val="000000"/>
                </a:solidFill>
                <a:latin typeface="Times New Roman" panose="02020603050405020304" pitchFamily="18" charset="0"/>
              </a:rPr>
              <a:t> quando si incontra un caso base.</a:t>
            </a:r>
          </a:p>
          <a:p>
            <a:pPr eaLnBrk="1" hangingPunct="1">
              <a:defRPr/>
            </a:pPr>
            <a:endParaRPr lang="it-IT" altLang="it-IT" sz="2400" dirty="0">
              <a:solidFill>
                <a:srgbClr val="000000"/>
              </a:solidFill>
              <a:latin typeface="Times New Roman" panose="02020603050405020304" pitchFamily="18" charset="0"/>
            </a:endParaRPr>
          </a:p>
          <a:p>
            <a:pPr marL="0" indent="0" eaLnBrk="1" hangingPunct="1">
              <a:buNone/>
              <a:defRPr/>
            </a:pPr>
            <a:endParaRPr lang="it-IT" altLang="it-IT" sz="24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800" dirty="0">
              <a:solidFill>
                <a:srgbClr val="000000"/>
              </a:solidFill>
              <a:latin typeface="Times New Roman" panose="02020603050405020304" pitchFamily="18" charset="0"/>
            </a:endParaRPr>
          </a:p>
          <a:p>
            <a:pPr eaLnBrk="1" hangingPunct="1">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en-US"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it-IT" sz="2300" dirty="0">
                <a:solidFill>
                  <a:srgbClr val="000000"/>
                </a:solidFill>
                <a:latin typeface="Times New Roman" panose="02020603050405020304" pitchFamily="18" charset="0"/>
              </a:rPr>
              <a:t>  </a:t>
            </a:r>
            <a:endParaRPr lang="en-US" altLang="it-IT" sz="2300" i="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4564318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76200" y="381000"/>
            <a:ext cx="9296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a:solidFill>
                  <a:srgbClr val="3380E6"/>
                </a:solidFill>
                <a:latin typeface="Arial" panose="020B0604020202020204" pitchFamily="34" charset="0"/>
              </a:rPr>
              <a:t>La </a:t>
            </a:r>
            <a:r>
              <a:rPr lang="en-US" altLang="it-IT" sz="3300" dirty="0" err="1">
                <a:solidFill>
                  <a:srgbClr val="3380E6"/>
                </a:solidFill>
                <a:latin typeface="Arial" panose="020B0604020202020204" pitchFamily="34" charset="0"/>
              </a:rPr>
              <a:t>ricorsione</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rispetto</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all’iterazione</a:t>
            </a:r>
            <a:r>
              <a:rPr lang="en-US" altLang="it-IT" sz="3300" dirty="0">
                <a:solidFill>
                  <a:srgbClr val="3380E6"/>
                </a:solidFill>
                <a:latin typeface="Arial" panose="020B0604020202020204" pitchFamily="34" charset="0"/>
              </a:rPr>
              <a:t> (2/3)</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457200" y="838200"/>
            <a:ext cx="8229599" cy="543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endParaRPr lang="it-IT" altLang="it-IT" sz="2400" dirty="0">
              <a:solidFill>
                <a:srgbClr val="000000"/>
              </a:solidFill>
              <a:latin typeface="Times New Roman" panose="02020603050405020304" pitchFamily="18" charset="0"/>
            </a:endParaRPr>
          </a:p>
          <a:p>
            <a:pPr eaLnBrk="1" hangingPunct="1">
              <a:defRPr/>
            </a:pPr>
            <a:r>
              <a:rPr lang="it-IT" altLang="it-IT" sz="2200" dirty="0">
                <a:solidFill>
                  <a:srgbClr val="000000"/>
                </a:solidFill>
                <a:latin typeface="Times New Roman" panose="02020603050405020304" pitchFamily="18" charset="0"/>
              </a:rPr>
              <a:t>L’iterazione controllata da contatore e la </a:t>
            </a:r>
            <a:r>
              <a:rPr lang="it-IT" altLang="it-IT" sz="2200" dirty="0" err="1">
                <a:solidFill>
                  <a:srgbClr val="000000"/>
                </a:solidFill>
                <a:latin typeface="Times New Roman" panose="02020603050405020304" pitchFamily="18" charset="0"/>
              </a:rPr>
              <a:t>ricorsione</a:t>
            </a:r>
            <a:r>
              <a:rPr lang="it-IT" altLang="it-IT" sz="2200" dirty="0">
                <a:solidFill>
                  <a:srgbClr val="000000"/>
                </a:solidFill>
                <a:latin typeface="Times New Roman" panose="02020603050405020304" pitchFamily="18" charset="0"/>
              </a:rPr>
              <a:t> procedono ciascuna gradualmente verso la terminazione. L’iterazione continua a modificare un contatore </a:t>
            </a:r>
            <a:r>
              <a:rPr lang="it-IT" altLang="it-IT" sz="2200" dirty="0" err="1">
                <a:solidFill>
                  <a:srgbClr val="000000"/>
                </a:solidFill>
                <a:latin typeface="Times New Roman" panose="02020603050405020304" pitchFamily="18" charset="0"/>
              </a:rPr>
              <a:t>finchè</a:t>
            </a:r>
            <a:r>
              <a:rPr lang="it-IT" altLang="it-IT" sz="2200" dirty="0">
                <a:solidFill>
                  <a:srgbClr val="000000"/>
                </a:solidFill>
                <a:latin typeface="Times New Roman" panose="02020603050405020304" pitchFamily="18" charset="0"/>
              </a:rPr>
              <a:t> questo assume un valore che fa fallire la condizione di continuazione del ciclo. La </a:t>
            </a:r>
            <a:r>
              <a:rPr lang="it-IT" altLang="it-IT" sz="2200" dirty="0" err="1">
                <a:solidFill>
                  <a:srgbClr val="000000"/>
                </a:solidFill>
                <a:latin typeface="Times New Roman" panose="02020603050405020304" pitchFamily="18" charset="0"/>
              </a:rPr>
              <a:t>ricorsione</a:t>
            </a:r>
            <a:r>
              <a:rPr lang="it-IT" altLang="it-IT" sz="2200" dirty="0">
                <a:solidFill>
                  <a:srgbClr val="000000"/>
                </a:solidFill>
                <a:latin typeface="Times New Roman" panose="02020603050405020304" pitchFamily="18" charset="0"/>
              </a:rPr>
              <a:t> continua a produrre istanze del problema mano a mano più piccole dell’istanza originaria </a:t>
            </a:r>
            <a:r>
              <a:rPr lang="it-IT" altLang="it-IT" sz="2200" dirty="0" err="1">
                <a:solidFill>
                  <a:srgbClr val="000000"/>
                </a:solidFill>
                <a:latin typeface="Times New Roman" panose="02020603050405020304" pitchFamily="18" charset="0"/>
              </a:rPr>
              <a:t>finchè</a:t>
            </a:r>
            <a:r>
              <a:rPr lang="it-IT" altLang="it-IT" sz="2200" dirty="0">
                <a:solidFill>
                  <a:srgbClr val="000000"/>
                </a:solidFill>
                <a:latin typeface="Times New Roman" panose="02020603050405020304" pitchFamily="18" charset="0"/>
              </a:rPr>
              <a:t> non viene raggiunto il caso base.  </a:t>
            </a:r>
          </a:p>
          <a:p>
            <a:pPr eaLnBrk="1" hangingPunct="1">
              <a:defRPr/>
            </a:pPr>
            <a:r>
              <a:rPr lang="it-IT" altLang="it-IT" sz="2200" dirty="0">
                <a:solidFill>
                  <a:srgbClr val="000000"/>
                </a:solidFill>
                <a:latin typeface="Times New Roman" panose="02020603050405020304" pitchFamily="18" charset="0"/>
              </a:rPr>
              <a:t>Sia l’iterazione che la </a:t>
            </a:r>
            <a:r>
              <a:rPr lang="it-IT" altLang="it-IT" sz="2200" dirty="0" err="1">
                <a:solidFill>
                  <a:srgbClr val="000000"/>
                </a:solidFill>
                <a:latin typeface="Times New Roman" panose="02020603050405020304" pitchFamily="18" charset="0"/>
              </a:rPr>
              <a:t>ricorsione</a:t>
            </a:r>
            <a:r>
              <a:rPr lang="it-IT" altLang="it-IT" sz="2200" dirty="0">
                <a:solidFill>
                  <a:srgbClr val="000000"/>
                </a:solidFill>
                <a:latin typeface="Times New Roman" panose="02020603050405020304" pitchFamily="18" charset="0"/>
              </a:rPr>
              <a:t> possono </a:t>
            </a:r>
            <a:r>
              <a:rPr lang="it-IT" altLang="it-IT" sz="2200" i="1" dirty="0">
                <a:solidFill>
                  <a:srgbClr val="000000"/>
                </a:solidFill>
                <a:latin typeface="Times New Roman" panose="02020603050405020304" pitchFamily="18" charset="0"/>
              </a:rPr>
              <a:t>andare avanti all’infinito</a:t>
            </a:r>
            <a:r>
              <a:rPr lang="it-IT" altLang="it-IT" sz="2200" dirty="0">
                <a:solidFill>
                  <a:srgbClr val="000000"/>
                </a:solidFill>
                <a:latin typeface="Times New Roman" panose="02020603050405020304" pitchFamily="18" charset="0"/>
              </a:rPr>
              <a:t>. Si ha un ciclo infinito con l’iterazione se il test di continuazione del ciclo non diventa mai falso. Si ha una </a:t>
            </a:r>
            <a:r>
              <a:rPr lang="it-IT" altLang="it-IT" sz="2200" dirty="0" err="1">
                <a:solidFill>
                  <a:srgbClr val="000000"/>
                </a:solidFill>
                <a:latin typeface="Times New Roman" panose="02020603050405020304" pitchFamily="18" charset="0"/>
              </a:rPr>
              <a:t>ricorsione</a:t>
            </a:r>
            <a:r>
              <a:rPr lang="it-IT" altLang="it-IT" sz="2200" dirty="0">
                <a:solidFill>
                  <a:srgbClr val="000000"/>
                </a:solidFill>
                <a:latin typeface="Times New Roman" panose="02020603050405020304" pitchFamily="18" charset="0"/>
              </a:rPr>
              <a:t> infinita se  il passo di </a:t>
            </a:r>
            <a:r>
              <a:rPr lang="it-IT" altLang="it-IT" sz="2200" dirty="0" err="1">
                <a:solidFill>
                  <a:srgbClr val="000000"/>
                </a:solidFill>
                <a:latin typeface="Times New Roman" panose="02020603050405020304" pitchFamily="18" charset="0"/>
              </a:rPr>
              <a:t>ricorsione</a:t>
            </a:r>
            <a:r>
              <a:rPr lang="it-IT" altLang="it-IT" sz="2200" dirty="0">
                <a:solidFill>
                  <a:srgbClr val="000000"/>
                </a:solidFill>
                <a:latin typeface="Times New Roman" panose="02020603050405020304" pitchFamily="18" charset="0"/>
              </a:rPr>
              <a:t> </a:t>
            </a:r>
            <a:r>
              <a:rPr lang="it-IT" altLang="it-IT" sz="2200" i="1" dirty="0">
                <a:solidFill>
                  <a:srgbClr val="000000"/>
                </a:solidFill>
                <a:latin typeface="Times New Roman" panose="02020603050405020304" pitchFamily="18" charset="0"/>
              </a:rPr>
              <a:t>non</a:t>
            </a:r>
            <a:r>
              <a:rPr lang="it-IT" altLang="it-IT" sz="2200" dirty="0">
                <a:solidFill>
                  <a:srgbClr val="000000"/>
                </a:solidFill>
                <a:latin typeface="Times New Roman" panose="02020603050405020304" pitchFamily="18" charset="0"/>
              </a:rPr>
              <a:t> riduce ogni volta la dimensione dell’istanza in modo che si converga al caso base. L’iterazione e la </a:t>
            </a:r>
            <a:r>
              <a:rPr lang="it-IT" altLang="it-IT" sz="2200" dirty="0" err="1">
                <a:solidFill>
                  <a:srgbClr val="000000"/>
                </a:solidFill>
                <a:latin typeface="Times New Roman" panose="02020603050405020304" pitchFamily="18" charset="0"/>
              </a:rPr>
              <a:t>ricorsione</a:t>
            </a:r>
            <a:r>
              <a:rPr lang="it-IT" altLang="it-IT" sz="2200" dirty="0">
                <a:solidFill>
                  <a:srgbClr val="000000"/>
                </a:solidFill>
                <a:latin typeface="Times New Roman" panose="02020603050405020304" pitchFamily="18" charset="0"/>
              </a:rPr>
              <a:t> infinita solitamente si verificano come risultato di errori nella logica di un programma. </a:t>
            </a:r>
          </a:p>
          <a:p>
            <a:pPr marL="0" indent="0" eaLnBrk="1" hangingPunct="1">
              <a:buNone/>
              <a:defRPr/>
            </a:pPr>
            <a:endParaRPr lang="it-IT" altLang="it-IT" sz="2200" dirty="0">
              <a:solidFill>
                <a:srgbClr val="000000"/>
              </a:solidFill>
              <a:latin typeface="Times New Roman" panose="02020603050405020304" pitchFamily="18" charset="0"/>
            </a:endParaRPr>
          </a:p>
          <a:p>
            <a:pPr eaLnBrk="1" hangingPunct="1">
              <a:defRPr/>
            </a:pPr>
            <a:endParaRPr lang="it-IT" altLang="it-IT" sz="2400" dirty="0">
              <a:solidFill>
                <a:srgbClr val="000000"/>
              </a:solidFill>
              <a:latin typeface="Times New Roman" panose="02020603050405020304" pitchFamily="18" charset="0"/>
            </a:endParaRPr>
          </a:p>
          <a:p>
            <a:pPr marL="0" indent="0" eaLnBrk="1" hangingPunct="1">
              <a:buNone/>
              <a:defRPr/>
            </a:pPr>
            <a:endParaRPr lang="it-IT" altLang="it-IT" sz="24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800" dirty="0">
              <a:solidFill>
                <a:srgbClr val="000000"/>
              </a:solidFill>
              <a:latin typeface="Times New Roman" panose="02020603050405020304" pitchFamily="18" charset="0"/>
            </a:endParaRPr>
          </a:p>
          <a:p>
            <a:pPr eaLnBrk="1" hangingPunct="1">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en-US"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it-IT" sz="2300" dirty="0">
                <a:solidFill>
                  <a:srgbClr val="000000"/>
                </a:solidFill>
                <a:latin typeface="Times New Roman" panose="02020603050405020304" pitchFamily="18" charset="0"/>
              </a:rPr>
              <a:t>  </a:t>
            </a:r>
            <a:endParaRPr lang="en-US" altLang="it-IT" sz="2300" i="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9984719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76201" y="212725"/>
            <a:ext cx="92964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a:solidFill>
                  <a:srgbClr val="3380E6"/>
                </a:solidFill>
                <a:latin typeface="Arial" panose="020B0604020202020204" pitchFamily="34" charset="0"/>
              </a:rPr>
              <a:t>La </a:t>
            </a:r>
            <a:r>
              <a:rPr lang="en-US" altLang="it-IT" sz="3300" dirty="0" err="1">
                <a:solidFill>
                  <a:srgbClr val="3380E6"/>
                </a:solidFill>
                <a:latin typeface="Arial" panose="020B0604020202020204" pitchFamily="34" charset="0"/>
              </a:rPr>
              <a:t>ricorsione</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rispetto</a:t>
            </a:r>
            <a:r>
              <a:rPr lang="en-US" altLang="it-IT" sz="3300" dirty="0">
                <a:solidFill>
                  <a:srgbClr val="3380E6"/>
                </a:solidFill>
                <a:latin typeface="Arial" panose="020B0604020202020204" pitchFamily="34" charset="0"/>
              </a:rPr>
              <a:t> </a:t>
            </a:r>
            <a:r>
              <a:rPr lang="en-US" altLang="it-IT" sz="3300" dirty="0" err="1">
                <a:solidFill>
                  <a:srgbClr val="3380E6"/>
                </a:solidFill>
                <a:latin typeface="Arial" panose="020B0604020202020204" pitchFamily="34" charset="0"/>
              </a:rPr>
              <a:t>all’iterazione</a:t>
            </a:r>
            <a:r>
              <a:rPr lang="en-US" altLang="it-IT" sz="3300" dirty="0">
                <a:solidFill>
                  <a:srgbClr val="3380E6"/>
                </a:solidFill>
                <a:latin typeface="Arial" panose="020B0604020202020204" pitchFamily="34" charset="0"/>
              </a:rPr>
              <a:t> (3/3)</a:t>
            </a:r>
          </a:p>
        </p:txBody>
      </p:sp>
      <p:sp>
        <p:nvSpPr>
          <p:cNvPr id="44035" name="Rettangolo 1"/>
          <p:cNvSpPr>
            <a:spLocks noChangeArrowheads="1"/>
          </p:cNvSpPr>
          <p:nvPr/>
        </p:nvSpPr>
        <p:spPr bwMode="auto">
          <a:xfrm>
            <a:off x="635000" y="109855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it-IT" sz="2300">
                <a:solidFill>
                  <a:srgbClr val="000000"/>
                </a:solidFill>
                <a:latin typeface="Times New Roman" panose="02020603050405020304" pitchFamily="18" charset="0"/>
              </a:rPr>
              <a:t> </a:t>
            </a:r>
            <a:endParaRPr lang="it-IT" altLang="it-IT" sz="2300"/>
          </a:p>
        </p:txBody>
      </p:sp>
      <p:sp>
        <p:nvSpPr>
          <p:cNvPr id="6" name="Text Placeholder 2"/>
          <p:cNvSpPr txBox="1">
            <a:spLocks/>
          </p:cNvSpPr>
          <p:nvPr/>
        </p:nvSpPr>
        <p:spPr bwMode="auto">
          <a:xfrm>
            <a:off x="533400" y="525462"/>
            <a:ext cx="8229599" cy="543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endParaRPr lang="it-IT" altLang="it-IT" sz="2400" dirty="0">
              <a:solidFill>
                <a:srgbClr val="000000"/>
              </a:solidFill>
              <a:latin typeface="Times New Roman" panose="02020603050405020304" pitchFamily="18" charset="0"/>
            </a:endParaRPr>
          </a:p>
          <a:p>
            <a:pPr eaLnBrk="1" hangingPunct="1">
              <a:defRPr/>
            </a:pPr>
            <a:r>
              <a:rPr lang="it-IT" altLang="it-IT" sz="2200" dirty="0">
                <a:solidFill>
                  <a:srgbClr val="000000"/>
                </a:solidFill>
                <a:latin typeface="Times New Roman" panose="02020603050405020304" pitchFamily="18" charset="0"/>
              </a:rPr>
              <a:t>La </a:t>
            </a:r>
            <a:r>
              <a:rPr lang="it-IT" altLang="it-IT" sz="2200" dirty="0" err="1">
                <a:solidFill>
                  <a:srgbClr val="000000"/>
                </a:solidFill>
                <a:latin typeface="Times New Roman" panose="02020603050405020304" pitchFamily="18" charset="0"/>
              </a:rPr>
              <a:t>ricorsione</a:t>
            </a:r>
            <a:r>
              <a:rPr lang="it-IT" altLang="it-IT" sz="2200" dirty="0">
                <a:solidFill>
                  <a:srgbClr val="000000"/>
                </a:solidFill>
                <a:latin typeface="Times New Roman" panose="02020603050405020304" pitchFamily="18" charset="0"/>
              </a:rPr>
              <a:t> ha molti difetti. Essa invoca ripetutamente il meccanismo di chiamata di funzione, con conseguente </a:t>
            </a:r>
            <a:r>
              <a:rPr lang="it-IT" altLang="it-IT" sz="2200" dirty="0" err="1">
                <a:solidFill>
                  <a:srgbClr val="000000"/>
                </a:solidFill>
                <a:latin typeface="Times New Roman" panose="02020603050405020304" pitchFamily="18" charset="0"/>
              </a:rPr>
              <a:t>overhead</a:t>
            </a:r>
            <a:r>
              <a:rPr lang="it-IT" altLang="it-IT" sz="2200" dirty="0">
                <a:solidFill>
                  <a:srgbClr val="000000"/>
                </a:solidFill>
                <a:latin typeface="Times New Roman" panose="02020603050405020304" pitchFamily="18" charset="0"/>
              </a:rPr>
              <a:t> di calcolo che può essere dispendioso sia in termini di tempo di elaborazione che in termini di spazio di memoria. Ogni chiamata ricorsiva comporta l’allocazione di ulteriore spazio di memoria per memorizzare nuove copie delle variabili locali automatiche. Ad esempio, per il calcolo ricorsivo del fattoriale di k&gt;1, possono essere attive (k-1)! chiamate della funzione con conseguenti (k-1)! copie delle variabili locali. </a:t>
            </a:r>
            <a:r>
              <a:rPr lang="it-IT" altLang="it-IT" sz="2200" b="1" dirty="0">
                <a:solidFill>
                  <a:srgbClr val="000000"/>
                </a:solidFill>
                <a:latin typeface="Times New Roman" panose="02020603050405020304" pitchFamily="18" charset="0"/>
              </a:rPr>
              <a:t>Allora perché utilizzare la </a:t>
            </a:r>
            <a:r>
              <a:rPr lang="it-IT" altLang="it-IT" sz="2200" b="1" dirty="0" err="1">
                <a:solidFill>
                  <a:srgbClr val="000000"/>
                </a:solidFill>
                <a:latin typeface="Times New Roman" panose="02020603050405020304" pitchFamily="18" charset="0"/>
              </a:rPr>
              <a:t>ricorsione</a:t>
            </a:r>
            <a:r>
              <a:rPr lang="it-IT" altLang="it-IT" sz="2200" b="1" dirty="0">
                <a:solidFill>
                  <a:srgbClr val="000000"/>
                </a:solidFill>
                <a:latin typeface="Times New Roman" panose="02020603050405020304" pitchFamily="18" charset="0"/>
              </a:rPr>
              <a:t> tenendo anche conto che qualsiasi problema risolvibile ricorsivamente si può anche risolvere iterativamente??? </a:t>
            </a:r>
            <a:r>
              <a:rPr lang="it-IT" altLang="it-IT" sz="2200" dirty="0">
                <a:solidFill>
                  <a:srgbClr val="000000"/>
                </a:solidFill>
                <a:latin typeface="Times New Roman" panose="02020603050405020304" pitchFamily="18" charset="0"/>
              </a:rPr>
              <a:t>     </a:t>
            </a:r>
          </a:p>
          <a:p>
            <a:pPr eaLnBrk="1" hangingPunct="1">
              <a:defRPr/>
            </a:pPr>
            <a:r>
              <a:rPr lang="it-IT" altLang="it-IT" sz="2200" dirty="0">
                <a:solidFill>
                  <a:srgbClr val="000000"/>
                </a:solidFill>
                <a:latin typeface="Times New Roman" panose="02020603050405020304" pitchFamily="18" charset="0"/>
              </a:rPr>
              <a:t>Un approccio ricorsivo si preferisce normalmente a un approccio iterativo quando rispecchia in maniera più naturale il problema e produce un programma più facile da capire e da leggere.</a:t>
            </a:r>
          </a:p>
          <a:p>
            <a:pPr eaLnBrk="1" hangingPunct="1">
              <a:defRPr/>
            </a:pPr>
            <a:r>
              <a:rPr lang="it-IT" altLang="it-IT" sz="2200" dirty="0">
                <a:solidFill>
                  <a:srgbClr val="000000"/>
                </a:solidFill>
                <a:latin typeface="Times New Roman" panose="02020603050405020304" pitchFamily="18" charset="0"/>
              </a:rPr>
              <a:t>Un’altra ragione per scegliere una soluzione ricorsiva sta nel fatto che potrebbe essere difficile realizzare una soluzione iterativa.</a:t>
            </a:r>
          </a:p>
          <a:p>
            <a:pPr marL="0" indent="0" eaLnBrk="1" hangingPunct="1">
              <a:buNone/>
              <a:defRPr/>
            </a:pPr>
            <a:endParaRPr lang="it-IT" altLang="it-IT" sz="2200" dirty="0">
              <a:solidFill>
                <a:srgbClr val="000000"/>
              </a:solidFill>
              <a:latin typeface="Times New Roman" panose="02020603050405020304" pitchFamily="18" charset="0"/>
            </a:endParaRPr>
          </a:p>
          <a:p>
            <a:pPr eaLnBrk="1" hangingPunct="1">
              <a:defRPr/>
            </a:pPr>
            <a:endParaRPr lang="it-IT" altLang="it-IT" sz="2400" dirty="0">
              <a:solidFill>
                <a:srgbClr val="000000"/>
              </a:solidFill>
              <a:latin typeface="Times New Roman" panose="02020603050405020304" pitchFamily="18" charset="0"/>
            </a:endParaRPr>
          </a:p>
          <a:p>
            <a:pPr marL="0" indent="0" eaLnBrk="1" hangingPunct="1">
              <a:buNone/>
              <a:defRPr/>
            </a:pPr>
            <a:endParaRPr lang="it-IT" altLang="it-IT" sz="24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800" dirty="0">
              <a:solidFill>
                <a:srgbClr val="000000"/>
              </a:solidFill>
              <a:latin typeface="Times New Roman" panose="02020603050405020304" pitchFamily="18" charset="0"/>
            </a:endParaRPr>
          </a:p>
          <a:p>
            <a:pPr eaLnBrk="1" hangingPunct="1">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it-IT"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en-US" altLang="it-IT" sz="2000"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it-IT" sz="2300" dirty="0">
                <a:solidFill>
                  <a:srgbClr val="000000"/>
                </a:solidFill>
                <a:latin typeface="Times New Roman" panose="02020603050405020304" pitchFamily="18" charset="0"/>
              </a:rPr>
              <a:t>  </a:t>
            </a:r>
            <a:endParaRPr lang="en-US" altLang="it-IT" sz="2300" i="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977800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txBox="1">
            <a:spLocks/>
          </p:cNvSpPr>
          <p:nvPr/>
        </p:nvSpPr>
        <p:spPr bwMode="auto">
          <a:xfrm>
            <a:off x="628650" y="365125"/>
            <a:ext cx="78867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Funzioni</a:t>
            </a:r>
            <a:r>
              <a:rPr lang="en-US" altLang="it-IT" sz="3300" dirty="0">
                <a:solidFill>
                  <a:srgbClr val="3380E6"/>
                </a:solidFill>
                <a:latin typeface="Arial" panose="020B0604020202020204" pitchFamily="34" charset="0"/>
              </a:rPr>
              <a:t> in C (3/5)</a:t>
            </a:r>
          </a:p>
        </p:txBody>
      </p:sp>
      <p:sp>
        <p:nvSpPr>
          <p:cNvPr id="4" name="Text Placeholder 2"/>
          <p:cNvSpPr txBox="1">
            <a:spLocks/>
          </p:cNvSpPr>
          <p:nvPr/>
        </p:nvSpPr>
        <p:spPr bwMode="auto">
          <a:xfrm>
            <a:off x="628650" y="914400"/>
            <a:ext cx="813435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Font typeface="Arial" panose="020B0604020202020204" pitchFamily="34" charset="0"/>
              <a:buNone/>
              <a:defRPr/>
            </a:pPr>
            <a:endParaRPr lang="it-IT" altLang="it-IT" sz="2200" dirty="0">
              <a:solidFill>
                <a:srgbClr val="000000"/>
              </a:solidFill>
              <a:latin typeface="Times New Roman" panose="02020603050405020304" pitchFamily="18" charset="0"/>
            </a:endParaRPr>
          </a:p>
          <a:p>
            <a:pPr eaLnBrk="1" hangingPunct="1">
              <a:defRPr/>
            </a:pPr>
            <a:r>
              <a:rPr lang="it-IT" altLang="it-IT" sz="2200" dirty="0">
                <a:solidFill>
                  <a:srgbClr val="000000"/>
                </a:solidFill>
                <a:latin typeface="Times New Roman" panose="02020603050405020304" pitchFamily="18" charset="0"/>
              </a:rPr>
              <a:t>Ogni programma in C deve contenere una funzione particolare, chiamata </a:t>
            </a:r>
            <a:r>
              <a:rPr lang="it-IT" altLang="it-IT" sz="2200" b="1" dirty="0" err="1">
                <a:solidFill>
                  <a:srgbClr val="000000"/>
                </a:solidFill>
                <a:latin typeface="Times New Roman" panose="02020603050405020304" pitchFamily="18" charset="0"/>
              </a:rPr>
              <a:t>main</a:t>
            </a:r>
            <a:r>
              <a:rPr lang="it-IT" altLang="it-IT" sz="2200" dirty="0">
                <a:solidFill>
                  <a:srgbClr val="000000"/>
                </a:solidFill>
                <a:latin typeface="Times New Roman" panose="02020603050405020304" pitchFamily="18" charset="0"/>
              </a:rPr>
              <a:t>, che indica il punto di inizio del programma (la prima istruzione della funzione è la prima eseguita nel programma) ed i cui parametri vengono specificati dall’utente quando fa partire il programma.</a:t>
            </a:r>
          </a:p>
          <a:p>
            <a:pPr eaLnBrk="1" hangingPunct="1">
              <a:defRPr/>
            </a:pPr>
            <a:r>
              <a:rPr lang="it-IT" altLang="it-IT" sz="2200" dirty="0">
                <a:solidFill>
                  <a:srgbClr val="000000"/>
                </a:solidFill>
                <a:latin typeface="Times New Roman" panose="02020603050405020304" pitchFamily="18" charset="0"/>
              </a:rPr>
              <a:t>Nel corpo della funzione </a:t>
            </a:r>
            <a:r>
              <a:rPr lang="it-IT" altLang="it-IT" sz="2200" b="1" dirty="0" err="1">
                <a:solidFill>
                  <a:srgbClr val="000000"/>
                </a:solidFill>
                <a:latin typeface="Times New Roman" panose="02020603050405020304" pitchFamily="18" charset="0"/>
              </a:rPr>
              <a:t>main</a:t>
            </a:r>
            <a:r>
              <a:rPr lang="it-IT" altLang="it-IT" sz="2200" dirty="0">
                <a:solidFill>
                  <a:srgbClr val="000000"/>
                </a:solidFill>
                <a:latin typeface="Times New Roman" panose="02020603050405020304" pitchFamily="18" charset="0"/>
              </a:rPr>
              <a:t> vengono richiamate altre funzioni, che a loro volta possono usarne altre ancora, e così via.</a:t>
            </a:r>
          </a:p>
          <a:p>
            <a:pPr eaLnBrk="1" hangingPunct="1">
              <a:defRPr/>
            </a:pPr>
            <a:r>
              <a:rPr lang="it-IT" altLang="it-IT" sz="2200" dirty="0">
                <a:solidFill>
                  <a:srgbClr val="000000"/>
                </a:solidFill>
                <a:latin typeface="Times New Roman" panose="02020603050405020304" pitchFamily="18" charset="0"/>
              </a:rPr>
              <a:t>Oltre alle funzioni definite direttamente nel programma, è possibile utilizzare funzioni di librerie già compilate, ed, in particolare, le funzioni della </a:t>
            </a:r>
            <a:r>
              <a:rPr lang="it-IT" altLang="it-IT" sz="2200" dirty="0">
                <a:solidFill>
                  <a:srgbClr val="3380E6"/>
                </a:solidFill>
                <a:latin typeface="Times New Roman" panose="02020603050405020304" pitchFamily="18" charset="0"/>
              </a:rPr>
              <a:t>libreria standard del C</a:t>
            </a:r>
            <a:r>
              <a:rPr lang="it-IT" altLang="it-IT" sz="2200" dirty="0">
                <a:solidFill>
                  <a:srgbClr val="000000"/>
                </a:solidFill>
                <a:latin typeface="Times New Roman" panose="02020603050405020304" pitchFamily="18" charset="0"/>
              </a:rPr>
              <a:t>. </a:t>
            </a:r>
          </a:p>
          <a:p>
            <a:pPr eaLnBrk="1" hangingPunct="1">
              <a:defRPr/>
            </a:pPr>
            <a:r>
              <a:rPr lang="it-IT" altLang="it-IT" sz="2200" dirty="0">
                <a:solidFill>
                  <a:srgbClr val="000000"/>
                </a:solidFill>
                <a:latin typeface="Times New Roman" panose="02020603050405020304" pitchFamily="18" charset="0"/>
              </a:rPr>
              <a:t>La comunicazione tra le funzioni avviene tramite gli argomenti, i valori di ritorno delle funzioni stesse e le variabili globali.</a:t>
            </a:r>
          </a:p>
          <a:p>
            <a:pPr marL="0" indent="0" eaLnBrk="1" hangingPunct="1">
              <a:buNone/>
              <a:defRPr/>
            </a:pPr>
            <a:endParaRPr lang="it-IT" altLang="it-IT" sz="20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834621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txBox="1">
            <a:spLocks/>
          </p:cNvSpPr>
          <p:nvPr/>
        </p:nvSpPr>
        <p:spPr bwMode="auto">
          <a:xfrm>
            <a:off x="628650" y="365125"/>
            <a:ext cx="78867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Funzioni</a:t>
            </a:r>
            <a:r>
              <a:rPr lang="en-US" altLang="it-IT" sz="3300" dirty="0">
                <a:solidFill>
                  <a:srgbClr val="3380E6"/>
                </a:solidFill>
                <a:latin typeface="Arial" panose="020B0604020202020204" pitchFamily="34" charset="0"/>
              </a:rPr>
              <a:t> in C (4/5)</a:t>
            </a:r>
          </a:p>
        </p:txBody>
      </p:sp>
      <p:sp>
        <p:nvSpPr>
          <p:cNvPr id="4" name="Text Placeholder 2"/>
          <p:cNvSpPr txBox="1">
            <a:spLocks/>
          </p:cNvSpPr>
          <p:nvPr/>
        </p:nvSpPr>
        <p:spPr bwMode="auto">
          <a:xfrm>
            <a:off x="628650" y="914400"/>
            <a:ext cx="813435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Font typeface="Arial" panose="020B0604020202020204" pitchFamily="34" charset="0"/>
              <a:buNone/>
              <a:defRPr/>
            </a:pPr>
            <a:endParaRPr lang="it-IT" altLang="it-IT" sz="2200" dirty="0">
              <a:solidFill>
                <a:srgbClr val="000000"/>
              </a:solidFill>
              <a:latin typeface="Times New Roman" panose="02020603050405020304" pitchFamily="18" charset="0"/>
            </a:endParaRPr>
          </a:p>
          <a:p>
            <a:pPr marL="0" indent="0" eaLnBrk="1" hangingPunct="1">
              <a:buNone/>
              <a:defRPr/>
            </a:pPr>
            <a:r>
              <a:rPr lang="it-IT" altLang="it-IT" sz="2200" dirty="0">
                <a:solidFill>
                  <a:srgbClr val="000000"/>
                </a:solidFill>
                <a:latin typeface="Times New Roman" panose="02020603050405020304" pitchFamily="18" charset="0"/>
              </a:rPr>
              <a:t>Le funzioni facilitano la progettazione, l’implementazione, l’utilizzo e la manutenzione di programmi di grosse dimensioni.</a:t>
            </a:r>
          </a:p>
          <a:p>
            <a:pPr eaLnBrk="1" hangingPunct="1">
              <a:defRPr/>
            </a:pPr>
            <a:r>
              <a:rPr lang="it-IT" altLang="it-IT" sz="2200" b="1" dirty="0">
                <a:solidFill>
                  <a:srgbClr val="000000"/>
                </a:solidFill>
                <a:latin typeface="Times New Roman" panose="02020603050405020304" pitchFamily="18" charset="0"/>
              </a:rPr>
              <a:t>Approccio divide et impera</a:t>
            </a:r>
            <a:r>
              <a:rPr lang="it-IT" altLang="it-IT" sz="2200" dirty="0">
                <a:solidFill>
                  <a:srgbClr val="000000"/>
                </a:solidFill>
                <a:latin typeface="Times New Roman" panose="02020603050405020304" pitchFamily="18" charset="0"/>
              </a:rPr>
              <a:t>: il programma è  suddiviso in sotto-programmi più semplici corrispondenti a singole definizioni di funzioni.  Le istruzioni associate ad una singola funzione sono nascoste alle altre funzioni. Ciò aiuta a focalizzare l'attenzione su come risolvere il problema senza scendere nei dettagli implementativi. Le funzioni rendono più chiaro il programma nel suo complesso e ne facilitano la manutenzione.</a:t>
            </a:r>
          </a:p>
          <a:p>
            <a:pPr eaLnBrk="1" hangingPunct="1">
              <a:defRPr/>
            </a:pPr>
            <a:r>
              <a:rPr lang="it-IT" altLang="it-IT" sz="2200" b="1" dirty="0">
                <a:solidFill>
                  <a:srgbClr val="000000"/>
                </a:solidFill>
                <a:latin typeface="Times New Roman" panose="02020603050405020304" pitchFamily="18" charset="0"/>
              </a:rPr>
              <a:t>Codice succinto</a:t>
            </a:r>
            <a:r>
              <a:rPr lang="it-IT" altLang="it-IT" sz="2200" dirty="0">
                <a:solidFill>
                  <a:srgbClr val="000000"/>
                </a:solidFill>
                <a:latin typeface="Times New Roman" panose="02020603050405020304" pitchFamily="18" charset="0"/>
              </a:rPr>
              <a:t>: le funzioni consentono di evitare di ripetere una porzione di codice che realizza un certo compito. Impacchettare il codice come funzione ne consente l’esecuzione in altri punti del programma semplicemente chiamando la funzione.</a:t>
            </a:r>
          </a:p>
          <a:p>
            <a:pPr marL="0" indent="0" eaLnBrk="1" hangingPunct="1">
              <a:buNone/>
              <a:defRPr/>
            </a:pPr>
            <a:endParaRPr lang="it-IT" altLang="it-IT" sz="20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051657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txBox="1">
            <a:spLocks/>
          </p:cNvSpPr>
          <p:nvPr/>
        </p:nvSpPr>
        <p:spPr bwMode="auto">
          <a:xfrm>
            <a:off x="628650" y="365125"/>
            <a:ext cx="78867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Funzioni</a:t>
            </a:r>
            <a:r>
              <a:rPr lang="en-US" altLang="it-IT" sz="3300" dirty="0">
                <a:solidFill>
                  <a:srgbClr val="3380E6"/>
                </a:solidFill>
                <a:latin typeface="Arial" panose="020B0604020202020204" pitchFamily="34" charset="0"/>
              </a:rPr>
              <a:t> in C (5/5)</a:t>
            </a:r>
          </a:p>
        </p:txBody>
      </p:sp>
      <p:sp>
        <p:nvSpPr>
          <p:cNvPr id="4" name="Text Placeholder 2"/>
          <p:cNvSpPr txBox="1">
            <a:spLocks/>
          </p:cNvSpPr>
          <p:nvPr/>
        </p:nvSpPr>
        <p:spPr bwMode="auto">
          <a:xfrm>
            <a:off x="628650" y="914400"/>
            <a:ext cx="813435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Font typeface="Arial" panose="020B0604020202020204" pitchFamily="34" charset="0"/>
              <a:buNone/>
              <a:defRPr/>
            </a:pPr>
            <a:endParaRPr lang="it-IT" altLang="it-IT" sz="2200" dirty="0">
              <a:solidFill>
                <a:srgbClr val="000000"/>
              </a:solidFill>
              <a:latin typeface="Times New Roman" panose="02020603050405020304" pitchFamily="18" charset="0"/>
            </a:endParaRPr>
          </a:p>
          <a:p>
            <a:pPr marL="0" indent="0" eaLnBrk="1" hangingPunct="1">
              <a:buNone/>
              <a:defRPr/>
            </a:pPr>
            <a:r>
              <a:rPr lang="it-IT" altLang="it-IT" sz="2200" dirty="0">
                <a:solidFill>
                  <a:srgbClr val="000000"/>
                </a:solidFill>
                <a:latin typeface="Times New Roman" panose="02020603050405020304" pitchFamily="18" charset="0"/>
              </a:rPr>
              <a:t>Le funzioni facilitano la progettazione, l’implementazione, l’utilizzo e la manutenzione di programmi di grosse dimensioni.</a:t>
            </a:r>
          </a:p>
          <a:p>
            <a:pPr eaLnBrk="1" hangingPunct="1">
              <a:defRPr/>
            </a:pPr>
            <a:r>
              <a:rPr lang="it-IT" altLang="it-IT" sz="2200" b="1" dirty="0">
                <a:solidFill>
                  <a:srgbClr val="000000"/>
                </a:solidFill>
                <a:latin typeface="Times New Roman" panose="02020603050405020304" pitchFamily="18" charset="0"/>
              </a:rPr>
              <a:t>Modularità</a:t>
            </a:r>
            <a:r>
              <a:rPr lang="it-IT" altLang="it-IT" sz="2200" dirty="0">
                <a:solidFill>
                  <a:srgbClr val="000000"/>
                </a:solidFill>
                <a:latin typeface="Times New Roman" panose="02020603050405020304" pitchFamily="18" charset="0"/>
              </a:rPr>
              <a:t>: una funzione generalmente è un’unità di calcolo indipendente dal contesto o ambiente (programma) in cui viene utilizzata.  </a:t>
            </a:r>
          </a:p>
          <a:p>
            <a:pPr eaLnBrk="1" hangingPunct="1">
              <a:defRPr/>
            </a:pPr>
            <a:r>
              <a:rPr lang="it-IT" altLang="it-IT" sz="2200" b="1" dirty="0">
                <a:solidFill>
                  <a:srgbClr val="000000"/>
                </a:solidFill>
                <a:latin typeface="Times New Roman" panose="02020603050405020304" pitchFamily="18" charset="0"/>
              </a:rPr>
              <a:t>Riusabilità del software</a:t>
            </a:r>
            <a:r>
              <a:rPr lang="it-IT" altLang="it-IT" sz="2200" dirty="0">
                <a:solidFill>
                  <a:srgbClr val="000000"/>
                </a:solidFill>
                <a:latin typeface="Times New Roman" panose="02020603050405020304" pitchFamily="18" charset="0"/>
              </a:rPr>
              <a:t>: data la caratteristica di indipendenza, ogni funzione può essere implementata in modo tale da poter essere riutilizzata in programmi differenti. Si possono usare funzioni esistenti come </a:t>
            </a:r>
            <a:r>
              <a:rPr lang="it-IT" altLang="it-IT" sz="2200" b="1" dirty="0">
                <a:solidFill>
                  <a:srgbClr val="000000"/>
                </a:solidFill>
                <a:latin typeface="Times New Roman" panose="02020603050405020304" pitchFamily="18" charset="0"/>
              </a:rPr>
              <a:t>blocchi costituenti </a:t>
            </a:r>
            <a:r>
              <a:rPr lang="it-IT" altLang="it-IT" sz="2200" dirty="0">
                <a:solidFill>
                  <a:srgbClr val="000000"/>
                </a:solidFill>
                <a:latin typeface="Times New Roman" panose="02020603050405020304" pitchFamily="18" charset="0"/>
              </a:rPr>
              <a:t>per creare nuovi programmi.</a:t>
            </a:r>
          </a:p>
          <a:p>
            <a:pPr marL="0" indent="0" eaLnBrk="1" hangingPunct="1">
              <a:buNone/>
              <a:defRPr/>
            </a:pPr>
            <a:endParaRPr lang="it-IT" altLang="it-IT" sz="20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433812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txBox="1">
            <a:spLocks/>
          </p:cNvSpPr>
          <p:nvPr/>
        </p:nvSpPr>
        <p:spPr bwMode="auto">
          <a:xfrm>
            <a:off x="628650" y="365125"/>
            <a:ext cx="78867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spcBef>
                <a:spcPct val="0"/>
              </a:spcBef>
              <a:buFontTx/>
              <a:buNone/>
            </a:pPr>
            <a:r>
              <a:rPr lang="en-US" altLang="it-IT" sz="3300" dirty="0">
                <a:solidFill>
                  <a:srgbClr val="000000"/>
                </a:solidFill>
                <a:latin typeface="Arial" panose="020B0604020202020204" pitchFamily="34" charset="0"/>
              </a:rPr>
              <a:t> </a:t>
            </a:r>
            <a:r>
              <a:rPr lang="en-US" altLang="it-IT" sz="3300" dirty="0" err="1">
                <a:solidFill>
                  <a:srgbClr val="3380E6"/>
                </a:solidFill>
                <a:latin typeface="Arial" panose="020B0604020202020204" pitchFamily="34" charset="0"/>
              </a:rPr>
              <a:t>Costrutti</a:t>
            </a:r>
            <a:r>
              <a:rPr lang="en-US" altLang="it-IT" sz="3300" dirty="0">
                <a:solidFill>
                  <a:srgbClr val="3380E6"/>
                </a:solidFill>
                <a:latin typeface="Arial" panose="020B0604020202020204" pitchFamily="34" charset="0"/>
              </a:rPr>
              <a:t> per le </a:t>
            </a:r>
            <a:r>
              <a:rPr lang="en-US" altLang="it-IT" sz="3300" dirty="0" err="1">
                <a:solidFill>
                  <a:srgbClr val="3380E6"/>
                </a:solidFill>
                <a:latin typeface="Arial" panose="020B0604020202020204" pitchFamily="34" charset="0"/>
              </a:rPr>
              <a:t>funzioni</a:t>
            </a:r>
            <a:r>
              <a:rPr lang="en-US" altLang="it-IT" sz="3300" dirty="0">
                <a:solidFill>
                  <a:srgbClr val="3380E6"/>
                </a:solidFill>
                <a:latin typeface="Arial" panose="020B0604020202020204" pitchFamily="34" charset="0"/>
              </a:rPr>
              <a:t> in C</a:t>
            </a:r>
          </a:p>
        </p:txBody>
      </p:sp>
      <p:sp>
        <p:nvSpPr>
          <p:cNvPr id="4" name="Text Placeholder 2"/>
          <p:cNvSpPr txBox="1">
            <a:spLocks/>
          </p:cNvSpPr>
          <p:nvPr/>
        </p:nvSpPr>
        <p:spPr bwMode="auto">
          <a:xfrm>
            <a:off x="628650" y="914400"/>
            <a:ext cx="813435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indent="0" eaLnBrk="1" hangingPunct="1">
              <a:buNone/>
              <a:defRPr/>
            </a:pPr>
            <a:endParaRPr lang="it-IT" altLang="it-IT" sz="2200" dirty="0">
              <a:solidFill>
                <a:srgbClr val="000000"/>
              </a:solidFill>
              <a:latin typeface="Times New Roman" panose="02020603050405020304" pitchFamily="18" charset="0"/>
            </a:endParaRPr>
          </a:p>
          <a:p>
            <a:pPr eaLnBrk="1" hangingPunct="1">
              <a:defRPr/>
            </a:pPr>
            <a:r>
              <a:rPr lang="it-IT" altLang="it-IT" sz="2200" b="1" dirty="0">
                <a:solidFill>
                  <a:srgbClr val="000000"/>
                </a:solidFill>
                <a:latin typeface="Times New Roman" panose="02020603050405020304" pitchFamily="18" charset="0"/>
              </a:rPr>
              <a:t>Definizione di funzione</a:t>
            </a:r>
            <a:r>
              <a:rPr lang="it-IT" altLang="it-IT" sz="2200" dirty="0">
                <a:solidFill>
                  <a:srgbClr val="000000"/>
                </a:solidFill>
                <a:latin typeface="Times New Roman" panose="02020603050405020304" pitchFamily="18" charset="0"/>
              </a:rPr>
              <a:t>: realizzazione di una specifica funzione. Ad ogni funzione di un programma è associata un’unica definizione, scritta in qualche file sorgente del programma.  </a:t>
            </a:r>
          </a:p>
          <a:p>
            <a:pPr eaLnBrk="1" hangingPunct="1">
              <a:defRPr/>
            </a:pPr>
            <a:r>
              <a:rPr lang="it-IT" altLang="it-IT" sz="2200" b="1" dirty="0">
                <a:solidFill>
                  <a:srgbClr val="000000"/>
                </a:solidFill>
                <a:latin typeface="Times New Roman" panose="02020603050405020304" pitchFamily="18" charset="0"/>
              </a:rPr>
              <a:t>Dichiarazione o prototipo di funzione</a:t>
            </a:r>
            <a:r>
              <a:rPr lang="it-IT" altLang="it-IT" sz="2200" dirty="0">
                <a:solidFill>
                  <a:srgbClr val="000000"/>
                </a:solidFill>
                <a:latin typeface="Times New Roman" panose="02020603050405020304" pitchFamily="18" charset="0"/>
              </a:rPr>
              <a:t>: rappresenta l’interfaccia di una funzione, l’informazione che una funzione mette a disposizione all’ambiente (programma) per consentirne l’utilizzo. Una dichiarazione di funzione include il nome della funzione, il tipo di dato restituito, e l’elenco dei parametri formali d’input.</a:t>
            </a:r>
          </a:p>
          <a:p>
            <a:pPr eaLnBrk="1" hangingPunct="1">
              <a:defRPr/>
            </a:pPr>
            <a:r>
              <a:rPr lang="it-IT" altLang="it-IT" sz="2200" b="1" dirty="0">
                <a:solidFill>
                  <a:srgbClr val="000000"/>
                </a:solidFill>
                <a:latin typeface="Times New Roman" panose="02020603050405020304" pitchFamily="18" charset="0"/>
              </a:rPr>
              <a:t>Chiamata di funzione</a:t>
            </a:r>
            <a:r>
              <a:rPr lang="it-IT" altLang="it-IT" sz="2200" dirty="0">
                <a:solidFill>
                  <a:srgbClr val="000000"/>
                </a:solidFill>
                <a:latin typeface="Times New Roman" panose="02020603050405020304" pitchFamily="18" charset="0"/>
              </a:rPr>
              <a:t>: meccanismo attraverso il quale una funzione può essere utilizzata nel corpo di istruzioni di un’altra funzione specificando il nome della funzione e i dati per i parametri d’input (</a:t>
            </a:r>
            <a:r>
              <a:rPr lang="it-IT" altLang="it-IT" sz="2200" b="1" dirty="0">
                <a:solidFill>
                  <a:srgbClr val="000000"/>
                </a:solidFill>
                <a:latin typeface="Times New Roman" panose="02020603050405020304" pitchFamily="18" charset="0"/>
              </a:rPr>
              <a:t>argomenti o parametri attuali nella chiamata di funzione</a:t>
            </a:r>
            <a:r>
              <a:rPr lang="it-IT" altLang="it-IT" sz="2200" dirty="0">
                <a:solidFill>
                  <a:srgbClr val="000000"/>
                </a:solidFill>
                <a:latin typeface="Times New Roman" panose="02020603050405020304" pitchFamily="18" charset="0"/>
              </a:rPr>
              <a:t>).  </a:t>
            </a:r>
          </a:p>
          <a:p>
            <a:pPr marL="0" indent="0" eaLnBrk="1" hangingPunct="1">
              <a:buNone/>
              <a:defRPr/>
            </a:pPr>
            <a:endParaRPr lang="it-IT" altLang="it-IT" sz="20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45507519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0BEF27CE9C6CB54FBC532333785CA0B8" ma:contentTypeVersion="2" ma:contentTypeDescription="Creare un nuovo documento." ma:contentTypeScope="" ma:versionID="2ae4189922e14794c139e2334cc8ecce">
  <xsd:schema xmlns:xsd="http://www.w3.org/2001/XMLSchema" xmlns:xs="http://www.w3.org/2001/XMLSchema" xmlns:p="http://schemas.microsoft.com/office/2006/metadata/properties" xmlns:ns2="45de72ef-f428-4943-a1ae-891d86b21460" targetNamespace="http://schemas.microsoft.com/office/2006/metadata/properties" ma:root="true" ma:fieldsID="4987f69cc55d65d7baba6ef5d57e639e" ns2:_="">
    <xsd:import namespace="45de72ef-f428-4943-a1ae-891d86b2146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de72ef-f428-4943-a1ae-891d86b2146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0A7261A-3653-4017-B69B-34D644F2E149}"/>
</file>

<file path=customXml/itemProps2.xml><?xml version="1.0" encoding="utf-8"?>
<ds:datastoreItem xmlns:ds="http://schemas.openxmlformats.org/officeDocument/2006/customXml" ds:itemID="{3A85F33F-EA6E-4BFD-8EB1-614314D75105}"/>
</file>

<file path=customXml/itemProps3.xml><?xml version="1.0" encoding="utf-8"?>
<ds:datastoreItem xmlns:ds="http://schemas.openxmlformats.org/officeDocument/2006/customXml" ds:itemID="{E6B66720-C840-4D27-BBA5-FD14C0819643}"/>
</file>

<file path=docProps/app.xml><?xml version="1.0" encoding="utf-8"?>
<Properties xmlns="http://schemas.openxmlformats.org/officeDocument/2006/extended-properties" xmlns:vt="http://schemas.openxmlformats.org/officeDocument/2006/docPropsVTypes">
  <Template/>
  <TotalTime>66</TotalTime>
  <Words>6052</Words>
  <Application>Microsoft Office PowerPoint</Application>
  <PresentationFormat>Presentazione su schermo (4:3)</PresentationFormat>
  <Paragraphs>636</Paragraphs>
  <Slides>55</Slides>
  <Notes>4</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55</vt:i4>
      </vt:variant>
    </vt:vector>
  </HeadingPairs>
  <TitlesOfParts>
    <vt:vector size="61" baseType="lpstr">
      <vt:lpstr>Arial</vt:lpstr>
      <vt:lpstr>Calibri</vt:lpstr>
      <vt:lpstr>Calibri Light</vt:lpstr>
      <vt:lpstr>Liberation Serif</vt:lpstr>
      <vt:lpstr>Times New Roman</vt:lpstr>
      <vt:lpstr>Tema di Office</vt:lpstr>
      <vt:lpstr>Lezione 9</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Computers and the Internet</dc:title>
  <dc:creator>Windows User</dc:creator>
  <cp:lastModifiedBy>Antonio Origlia</cp:lastModifiedBy>
  <cp:revision>615</cp:revision>
  <dcterms:created xsi:type="dcterms:W3CDTF">2011-11-25T19:48:07Z</dcterms:created>
  <dcterms:modified xsi:type="dcterms:W3CDTF">2022-04-06T07:51:32Z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0x0101000BEF27CE9C6CB54FBC532333785CA0B8</vt:lpwstr>
  </property>
</Properties>
</file>