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9"/>
  </p:notesMasterIdLst>
  <p:sldIdLst>
    <p:sldId id="680" r:id="rId2"/>
    <p:sldId id="784" r:id="rId3"/>
    <p:sldId id="552" r:id="rId4"/>
    <p:sldId id="624" r:id="rId5"/>
    <p:sldId id="735" r:id="rId6"/>
    <p:sldId id="736" r:id="rId7"/>
    <p:sldId id="737" r:id="rId8"/>
    <p:sldId id="738" r:id="rId9"/>
    <p:sldId id="740" r:id="rId10"/>
    <p:sldId id="741" r:id="rId11"/>
    <p:sldId id="742" r:id="rId12"/>
    <p:sldId id="743" r:id="rId13"/>
    <p:sldId id="739" r:id="rId14"/>
    <p:sldId id="745" r:id="rId15"/>
    <p:sldId id="744" r:id="rId16"/>
    <p:sldId id="746" r:id="rId17"/>
    <p:sldId id="747" r:id="rId18"/>
    <p:sldId id="748" r:id="rId19"/>
    <p:sldId id="749" r:id="rId20"/>
    <p:sldId id="750" r:id="rId21"/>
    <p:sldId id="751" r:id="rId22"/>
    <p:sldId id="752" r:id="rId23"/>
    <p:sldId id="753" r:id="rId24"/>
    <p:sldId id="754" r:id="rId25"/>
    <p:sldId id="755" r:id="rId26"/>
    <p:sldId id="760" r:id="rId27"/>
    <p:sldId id="761" r:id="rId28"/>
    <p:sldId id="762" r:id="rId29"/>
    <p:sldId id="763" r:id="rId30"/>
    <p:sldId id="764" r:id="rId31"/>
    <p:sldId id="766" r:id="rId32"/>
    <p:sldId id="765" r:id="rId33"/>
    <p:sldId id="767" r:id="rId34"/>
    <p:sldId id="770" r:id="rId35"/>
    <p:sldId id="773" r:id="rId36"/>
    <p:sldId id="771" r:id="rId37"/>
    <p:sldId id="772" r:id="rId38"/>
    <p:sldId id="774" r:id="rId39"/>
    <p:sldId id="775" r:id="rId40"/>
    <p:sldId id="776" r:id="rId41"/>
    <p:sldId id="778" r:id="rId42"/>
    <p:sldId id="777" r:id="rId43"/>
    <p:sldId id="779" r:id="rId44"/>
    <p:sldId id="780" r:id="rId45"/>
    <p:sldId id="781" r:id="rId46"/>
    <p:sldId id="782" r:id="rId47"/>
    <p:sldId id="783" r:id="rId48"/>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initials="L" lastIdx="1" clrIdx="0">
    <p:extLst>
      <p:ext uri="{19B8F6BF-5375-455C-9EA6-DF929625EA0E}">
        <p15:presenceInfo xmlns:p15="http://schemas.microsoft.com/office/powerpoint/2012/main" userId="La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01" autoAdjust="0"/>
    <p:restoredTop sz="94660"/>
  </p:normalViewPr>
  <p:slideViewPr>
    <p:cSldViewPr>
      <p:cViewPr varScale="1">
        <p:scale>
          <a:sx n="104" d="100"/>
          <a:sy n="104" d="100"/>
        </p:scale>
        <p:origin x="13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24D43B15-7561-4141-98DB-DFC0F82CA196}" type="datetimeFigureOut">
              <a:rPr lang="en-US"/>
              <a:pPr>
                <a:defRPr/>
              </a:pPr>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4542C3C-F5BA-4AFC-8EFE-E3367BB52438}"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a:t>
            </a:fld>
            <a:endParaRPr lang="en-US" altLang="it-IT"/>
          </a:p>
        </p:txBody>
      </p:sp>
    </p:spTree>
    <p:extLst>
      <p:ext uri="{BB962C8B-B14F-4D97-AF65-F5344CB8AC3E}">
        <p14:creationId xmlns:p14="http://schemas.microsoft.com/office/powerpoint/2010/main" val="180506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20</a:t>
            </a:fld>
            <a:endParaRPr lang="en-US" altLang="it-IT"/>
          </a:p>
        </p:txBody>
      </p:sp>
    </p:spTree>
    <p:extLst>
      <p:ext uri="{BB962C8B-B14F-4D97-AF65-F5344CB8AC3E}">
        <p14:creationId xmlns:p14="http://schemas.microsoft.com/office/powerpoint/2010/main" val="332820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21</a:t>
            </a:fld>
            <a:endParaRPr lang="en-US" altLang="it-IT"/>
          </a:p>
        </p:txBody>
      </p:sp>
    </p:spTree>
    <p:extLst>
      <p:ext uri="{BB962C8B-B14F-4D97-AF65-F5344CB8AC3E}">
        <p14:creationId xmlns:p14="http://schemas.microsoft.com/office/powerpoint/2010/main" val="4291687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24</a:t>
            </a:fld>
            <a:endParaRPr lang="en-US" altLang="it-IT"/>
          </a:p>
        </p:txBody>
      </p:sp>
    </p:spTree>
    <p:extLst>
      <p:ext uri="{BB962C8B-B14F-4D97-AF65-F5344CB8AC3E}">
        <p14:creationId xmlns:p14="http://schemas.microsoft.com/office/powerpoint/2010/main" val="360946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31</a:t>
            </a:fld>
            <a:endParaRPr lang="en-US" altLang="it-IT"/>
          </a:p>
        </p:txBody>
      </p:sp>
    </p:spTree>
    <p:extLst>
      <p:ext uri="{BB962C8B-B14F-4D97-AF65-F5344CB8AC3E}">
        <p14:creationId xmlns:p14="http://schemas.microsoft.com/office/powerpoint/2010/main" val="2521733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32</a:t>
            </a:fld>
            <a:endParaRPr lang="en-US" altLang="it-IT"/>
          </a:p>
        </p:txBody>
      </p:sp>
    </p:spTree>
    <p:extLst>
      <p:ext uri="{BB962C8B-B14F-4D97-AF65-F5344CB8AC3E}">
        <p14:creationId xmlns:p14="http://schemas.microsoft.com/office/powerpoint/2010/main" val="353928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460E89F2-F524-4C17-B330-E5C1F1AE16DC}" type="datetime1">
              <a:rPr lang="en-US"/>
              <a:pPr>
                <a:defRPr/>
              </a:pPr>
              <a:t>4/13/2022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2649FE95-3661-4E32-9DBD-5B0F3473A069}" type="slidenum">
              <a:rPr lang="en-US" altLang="it-IT"/>
              <a:pPr>
                <a:defRPr/>
              </a:pPr>
              <a:t>‹N›</a:t>
            </a:fld>
            <a:endParaRPr lang="en-US" altLang="it-IT"/>
          </a:p>
        </p:txBody>
      </p:sp>
    </p:spTree>
    <p:extLst>
      <p:ext uri="{BB962C8B-B14F-4D97-AF65-F5344CB8AC3E}">
        <p14:creationId xmlns:p14="http://schemas.microsoft.com/office/powerpoint/2010/main" val="11454962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0C837524-5FC6-4252-B72F-F1A2B894C000}" type="datetime1">
              <a:rPr lang="en-US"/>
              <a:pPr>
                <a:defRPr/>
              </a:pPr>
              <a:t>4/13/2022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ED8EC8E-289F-4FCF-B928-7865ED47F94A}" type="slidenum">
              <a:rPr lang="en-US" altLang="it-IT"/>
              <a:pPr>
                <a:defRPr/>
              </a:pPr>
              <a:t>‹N›</a:t>
            </a:fld>
            <a:endParaRPr lang="en-US" altLang="it-IT"/>
          </a:p>
        </p:txBody>
      </p:sp>
    </p:spTree>
    <p:extLst>
      <p:ext uri="{BB962C8B-B14F-4D97-AF65-F5344CB8AC3E}">
        <p14:creationId xmlns:p14="http://schemas.microsoft.com/office/powerpoint/2010/main" val="20177130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C6236A95-07F4-4AFA-BBD3-0AAF8487DE7D}" type="datetime1">
              <a:rPr lang="en-US"/>
              <a:pPr>
                <a:defRPr/>
              </a:pPr>
              <a:t>4/13/2022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F354C518-5F56-4323-9950-64E12C19CFDB}" type="slidenum">
              <a:rPr lang="en-US" altLang="it-IT"/>
              <a:pPr>
                <a:defRPr/>
              </a:pPr>
              <a:t>‹N›</a:t>
            </a:fld>
            <a:endParaRPr lang="en-US" altLang="it-IT"/>
          </a:p>
        </p:txBody>
      </p:sp>
    </p:spTree>
    <p:extLst>
      <p:ext uri="{BB962C8B-B14F-4D97-AF65-F5344CB8AC3E}">
        <p14:creationId xmlns:p14="http://schemas.microsoft.com/office/powerpoint/2010/main" val="42415224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52C49C8-06EB-470E-A2E0-92D95BD7CC7F}" type="datetime1">
              <a:rPr lang="en-US"/>
              <a:pPr>
                <a:defRPr/>
              </a:pPr>
              <a:t>4/13/2022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BB3AD1A-69FB-40FC-A151-4CDCC68304B0}" type="slidenum">
              <a:rPr lang="en-US" altLang="it-IT"/>
              <a:pPr>
                <a:defRPr/>
              </a:pPr>
              <a:t>‹N›</a:t>
            </a:fld>
            <a:endParaRPr lang="en-US" altLang="it-IT"/>
          </a:p>
        </p:txBody>
      </p:sp>
    </p:spTree>
    <p:extLst>
      <p:ext uri="{BB962C8B-B14F-4D97-AF65-F5344CB8AC3E}">
        <p14:creationId xmlns:p14="http://schemas.microsoft.com/office/powerpoint/2010/main" val="25718507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86CF7BEA-B052-4A47-BDC1-443EBDE1E305}" type="datetime1">
              <a:rPr lang="en-US"/>
              <a:pPr>
                <a:defRPr/>
              </a:pPr>
              <a:t>4/13/2022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FBA7B94-5F68-4FBD-A9EE-EF0F6F9681EA}" type="slidenum">
              <a:rPr lang="en-US" altLang="it-IT"/>
              <a:pPr>
                <a:defRPr/>
              </a:pPr>
              <a:t>‹N›</a:t>
            </a:fld>
            <a:endParaRPr lang="en-US" altLang="it-IT"/>
          </a:p>
        </p:txBody>
      </p:sp>
    </p:spTree>
    <p:extLst>
      <p:ext uri="{BB962C8B-B14F-4D97-AF65-F5344CB8AC3E}">
        <p14:creationId xmlns:p14="http://schemas.microsoft.com/office/powerpoint/2010/main" val="124212060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9393AA0E-0EB5-48DB-B09B-425DA670DC22}" type="datetime1">
              <a:rPr lang="en-US"/>
              <a:pPr>
                <a:defRPr/>
              </a:pPr>
              <a:t>4/13/2022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1C53E13-BA90-479A-9D85-5120CF664A5E}" type="slidenum">
              <a:rPr lang="en-US" altLang="it-IT"/>
              <a:pPr>
                <a:defRPr/>
              </a:pPr>
              <a:t>‹N›</a:t>
            </a:fld>
            <a:endParaRPr lang="en-US" altLang="it-IT"/>
          </a:p>
        </p:txBody>
      </p:sp>
    </p:spTree>
    <p:extLst>
      <p:ext uri="{BB962C8B-B14F-4D97-AF65-F5344CB8AC3E}">
        <p14:creationId xmlns:p14="http://schemas.microsoft.com/office/powerpoint/2010/main" val="242992817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D01C57C9-BED8-4543-BACD-A42B842D7CB0}" type="datetime1">
              <a:rPr lang="en-US"/>
              <a:pPr>
                <a:defRPr/>
              </a:pPr>
              <a:t>4/13/2022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038B769E-A968-4A7A-BFEA-1C5B969B9278}" type="slidenum">
              <a:rPr lang="en-US" altLang="it-IT"/>
              <a:pPr>
                <a:defRPr/>
              </a:pPr>
              <a:t>‹N›</a:t>
            </a:fld>
            <a:endParaRPr lang="en-US" altLang="it-IT"/>
          </a:p>
        </p:txBody>
      </p:sp>
    </p:spTree>
    <p:extLst>
      <p:ext uri="{BB962C8B-B14F-4D97-AF65-F5344CB8AC3E}">
        <p14:creationId xmlns:p14="http://schemas.microsoft.com/office/powerpoint/2010/main" val="2140920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C6E5F9A0-0C68-4565-A88E-1D7A739D8DD2}" type="datetime1">
              <a:rPr lang="en-US"/>
              <a:pPr>
                <a:defRPr/>
              </a:pPr>
              <a:t>4/13/2022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4C52F9F0-D087-4741-BC8C-53A26FFEFE62}" type="slidenum">
              <a:rPr lang="en-US" altLang="it-IT"/>
              <a:pPr>
                <a:defRPr/>
              </a:pPr>
              <a:t>‹N›</a:t>
            </a:fld>
            <a:endParaRPr lang="en-US" altLang="it-IT"/>
          </a:p>
        </p:txBody>
      </p:sp>
    </p:spTree>
    <p:extLst>
      <p:ext uri="{BB962C8B-B14F-4D97-AF65-F5344CB8AC3E}">
        <p14:creationId xmlns:p14="http://schemas.microsoft.com/office/powerpoint/2010/main" val="314216623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C820CA0E-042A-49B9-9C4B-96DD94A5293D}" type="datetime1">
              <a:rPr lang="en-US"/>
              <a:pPr>
                <a:defRPr/>
              </a:pPr>
              <a:t>4/13/2022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21E75BF2-1D8C-4EBC-A883-D095E7660F90}" type="slidenum">
              <a:rPr lang="en-US" altLang="it-IT"/>
              <a:pPr>
                <a:defRPr/>
              </a:pPr>
              <a:t>‹N›</a:t>
            </a:fld>
            <a:endParaRPr lang="en-US" altLang="it-IT"/>
          </a:p>
        </p:txBody>
      </p:sp>
    </p:spTree>
    <p:extLst>
      <p:ext uri="{BB962C8B-B14F-4D97-AF65-F5344CB8AC3E}">
        <p14:creationId xmlns:p14="http://schemas.microsoft.com/office/powerpoint/2010/main" val="144456950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61FEF027-4E8D-47AE-9221-C2B958E983AE}" type="datetime1">
              <a:rPr lang="en-US"/>
              <a:pPr>
                <a:defRPr/>
              </a:pPr>
              <a:t>4/13/2022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F04EE592-4E51-4D9D-99EF-C29B7D2E98CC}" type="slidenum">
              <a:rPr lang="en-US" altLang="it-IT"/>
              <a:pPr>
                <a:defRPr/>
              </a:pPr>
              <a:t>‹N›</a:t>
            </a:fld>
            <a:endParaRPr lang="en-US" altLang="it-IT"/>
          </a:p>
        </p:txBody>
      </p:sp>
    </p:spTree>
    <p:extLst>
      <p:ext uri="{BB962C8B-B14F-4D97-AF65-F5344CB8AC3E}">
        <p14:creationId xmlns:p14="http://schemas.microsoft.com/office/powerpoint/2010/main" val="18208991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F6AECEF-082C-4745-AE5B-EC112E29F84F}" type="datetime1">
              <a:rPr lang="en-US"/>
              <a:pPr>
                <a:defRPr/>
              </a:pPr>
              <a:t>4/13/2022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3F63DB5-6FA8-4BC5-973A-768DBA6B1A42}" type="slidenum">
              <a:rPr lang="en-US" altLang="it-IT"/>
              <a:pPr>
                <a:defRPr/>
              </a:pPr>
              <a:t>‹N›</a:t>
            </a:fld>
            <a:endParaRPr lang="en-US" altLang="it-IT"/>
          </a:p>
        </p:txBody>
      </p:sp>
    </p:spTree>
    <p:extLst>
      <p:ext uri="{BB962C8B-B14F-4D97-AF65-F5344CB8AC3E}">
        <p14:creationId xmlns:p14="http://schemas.microsoft.com/office/powerpoint/2010/main" val="21656726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52DCC2-E4FB-4561-963A-A38CE6CD0E2C}" type="datetime1">
              <a:rPr lang="en-US"/>
              <a:pPr>
                <a:defRPr/>
              </a:pPr>
              <a:t>4/13/2022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D383D93E-00A9-42EB-A6CB-858FB44246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11</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per tipi di struttura con identificatore di tipo:</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struct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struttura</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1&gt;, …,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N&gt;;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struttura</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identificatore della definizione di tipo struttura.</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a:t>
            </a:r>
            <a:r>
              <a:rPr lang="en-US" sz="2000" b="1" dirty="0">
                <a:solidFill>
                  <a:srgbClr val="3380E6"/>
                </a:solidFill>
                <a:ea typeface="Noto Sans CJK SC Regular" pitchFamily="2"/>
                <a:cs typeface="Times New Roman" panose="02020603050405020304" pitchFamily="18" charset="0"/>
              </a:rPr>
              <a:t> 1&gt;</a:t>
            </a:r>
            <a:r>
              <a:rPr lang="it-IT" altLang="it-IT" sz="2000" dirty="0">
                <a:solidFill>
                  <a:srgbClr val="000000"/>
                </a:solidFill>
                <a:latin typeface="Times New Roman" panose="02020603050405020304" pitchFamily="18" charset="0"/>
              </a:rPr>
              <a:t>, ..,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a:t>
            </a:r>
            <a:r>
              <a:rPr lang="en-US" sz="2000" b="1" dirty="0">
                <a:solidFill>
                  <a:srgbClr val="3380E6"/>
                </a:solidFill>
                <a:ea typeface="Noto Sans CJK SC Regular" pitchFamily="2"/>
                <a:cs typeface="Times New Roman" panose="02020603050405020304" pitchFamily="18" charset="0"/>
              </a:rPr>
              <a:t> N&gt;</a:t>
            </a:r>
            <a:r>
              <a:rPr lang="it-IT" altLang="it-IT" sz="2000" dirty="0">
                <a:solidFill>
                  <a:srgbClr val="000000"/>
                </a:solidFill>
                <a:latin typeface="Times New Roman" panose="02020603050405020304" pitchFamily="18" charset="0"/>
              </a:rPr>
              <a:t>: nomi di variabili (qualsiasi identificatore valido). </a:t>
            </a:r>
          </a:p>
          <a:p>
            <a:pPr marL="0" indent="0" eaLnBrk="1" hangingPunct="1">
              <a:buNone/>
              <a:defRPr/>
            </a:pPr>
            <a:r>
              <a:rPr lang="it-IT" altLang="it-IT" sz="2000" dirty="0">
                <a:solidFill>
                  <a:srgbClr val="000000"/>
                </a:solidFill>
                <a:latin typeface="Times New Roman" panose="02020603050405020304" pitchFamily="18" charset="0"/>
              </a:rPr>
              <a:t>La dichiarazione di variabile alloca una area contigua di memoria per contenere tutti i </a:t>
            </a:r>
            <a:r>
              <a:rPr lang="it-IT" altLang="it-IT" sz="2000" b="1" dirty="0">
                <a:solidFill>
                  <a:srgbClr val="000000"/>
                </a:solidFill>
                <a:latin typeface="Times New Roman" panose="02020603050405020304" pitchFamily="18" charset="0"/>
              </a:rPr>
              <a:t>membri</a:t>
            </a:r>
            <a:r>
              <a:rPr lang="it-IT" altLang="it-IT" sz="2000" dirty="0">
                <a:solidFill>
                  <a:srgbClr val="000000"/>
                </a:solidFill>
                <a:latin typeface="Times New Roman" panose="02020603050405020304" pitchFamily="18" charset="0"/>
              </a:rPr>
              <a:t> di quella variabile.</a:t>
            </a:r>
          </a:p>
          <a:p>
            <a:pPr marL="0" indent="0" eaLnBrk="1" hangingPunct="1">
              <a:buNone/>
              <a:defRPr/>
            </a:pPr>
            <a:r>
              <a:rPr lang="it-IT" altLang="it-IT" sz="2000" b="1" dirty="0">
                <a:solidFill>
                  <a:srgbClr val="000000"/>
                </a:solidFill>
                <a:latin typeface="Times New Roman" panose="02020603050405020304" pitchFamily="18" charset="0"/>
              </a:rPr>
              <a:t>Esempio:</a:t>
            </a:r>
            <a:r>
              <a:rPr lang="it-IT" altLang="it-IT" sz="20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962400"/>
            <a:ext cx="5429479" cy="2595409"/>
          </a:xfrm>
          <a:prstGeom prst="rect">
            <a:avLst/>
          </a:prstGeom>
        </p:spPr>
      </p:pic>
      <p:sp>
        <p:nvSpPr>
          <p:cNvPr id="3" name="Rettangolo 2"/>
          <p:cNvSpPr/>
          <p:nvPr/>
        </p:nvSpPr>
        <p:spPr>
          <a:xfrm>
            <a:off x="1981200" y="5638800"/>
            <a:ext cx="4495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0385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210923"/>
            <a:ext cx="812915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Variabili di tipo struttura possono essere anche dichiarate immediatamente dopo la definizione dell’associato tipo struttura e prima del terminatore punto e virgola.</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880541"/>
            <a:ext cx="5670370" cy="1578025"/>
          </a:xfrm>
          <a:prstGeom prst="rect">
            <a:avLst/>
          </a:prstGeom>
        </p:spPr>
      </p:pic>
      <p:sp>
        <p:nvSpPr>
          <p:cNvPr id="3" name="Rettangolo 2"/>
          <p:cNvSpPr/>
          <p:nvPr/>
        </p:nvSpPr>
        <p:spPr>
          <a:xfrm>
            <a:off x="1905000" y="4031384"/>
            <a:ext cx="2438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4159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210923"/>
            <a:ext cx="812915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Una definizione di tipo struttura può essere anche </a:t>
            </a:r>
            <a:r>
              <a:rPr lang="it-IT" altLang="it-IT" sz="2400" b="1" dirty="0">
                <a:solidFill>
                  <a:srgbClr val="000000"/>
                </a:solidFill>
                <a:latin typeface="Times New Roman" panose="02020603050405020304" pitchFamily="18" charset="0"/>
              </a:rPr>
              <a:t>anonima</a:t>
            </a:r>
            <a:r>
              <a:rPr lang="it-IT" altLang="it-IT" sz="2400" dirty="0">
                <a:solidFill>
                  <a:srgbClr val="000000"/>
                </a:solidFill>
                <a:latin typeface="Times New Roman" panose="02020603050405020304" pitchFamily="18" charset="0"/>
              </a:rPr>
              <a:t> e, cioè, non contenere alcun identificatore di tipo. In questo caso, le variabili di quel tipo possono essere dichiarate solo immediatamente dopo la definizione di tipo struttura. </a:t>
            </a:r>
          </a:p>
          <a:p>
            <a:pPr marL="0" indent="0" eaLnBrk="1" hangingPunct="1">
              <a:buNone/>
              <a:defRPr/>
            </a:pPr>
            <a:r>
              <a:rPr lang="it-IT" altLang="it-IT" sz="2400" b="1" dirty="0">
                <a:solidFill>
                  <a:srgbClr val="000000"/>
                </a:solidFill>
                <a:latin typeface="Times New Roman" panose="02020603050405020304" pitchFamily="18" charset="0"/>
              </a:rPr>
              <a:t>Esempio:</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131178"/>
            <a:ext cx="6526692" cy="2030787"/>
          </a:xfrm>
          <a:prstGeom prst="rect">
            <a:avLst/>
          </a:prstGeom>
        </p:spPr>
      </p:pic>
      <p:sp>
        <p:nvSpPr>
          <p:cNvPr id="8" name="Text Placeholder 2"/>
          <p:cNvSpPr txBox="1">
            <a:spLocks/>
          </p:cNvSpPr>
          <p:nvPr/>
        </p:nvSpPr>
        <p:spPr bwMode="auto">
          <a:xfrm>
            <a:off x="533399" y="5171201"/>
            <a:ext cx="812915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NOTA: una definizione di tipo struttura </a:t>
            </a:r>
            <a:r>
              <a:rPr lang="it-IT" altLang="it-IT" sz="2400" b="1" dirty="0">
                <a:solidFill>
                  <a:srgbClr val="000000"/>
                </a:solidFill>
                <a:latin typeface="Times New Roman" panose="02020603050405020304" pitchFamily="18" charset="0"/>
              </a:rPr>
              <a:t>anonima</a:t>
            </a:r>
            <a:r>
              <a:rPr lang="it-IT" altLang="it-IT" sz="2400" dirty="0">
                <a:solidFill>
                  <a:srgbClr val="000000"/>
                </a:solidFill>
                <a:latin typeface="Times New Roman" panose="02020603050405020304" pitchFamily="18" charset="0"/>
              </a:rPr>
              <a:t> può essere parte di una definizione di struttura con identificativo per dichiarare campi di tipo struttura con tipo anonimo.  </a:t>
            </a:r>
          </a:p>
        </p:txBody>
      </p:sp>
    </p:spTree>
    <p:extLst>
      <p:ext uri="{BB962C8B-B14F-4D97-AF65-F5344CB8AC3E}">
        <p14:creationId xmlns:p14="http://schemas.microsoft.com/office/powerpoint/2010/main" val="247386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362200"/>
            <a:ext cx="3365092" cy="2091635"/>
          </a:xfrm>
          <a:prstGeom prst="rect">
            <a:avLst/>
          </a:prstGeom>
        </p:spPr>
      </p:pic>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Strutture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annidate</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000" dirty="0">
                <a:solidFill>
                  <a:srgbClr val="000000"/>
                </a:solidFill>
                <a:latin typeface="Times New Roman" panose="02020603050405020304" pitchFamily="18" charset="0"/>
              </a:rPr>
              <a:t>Membri di una struttura possono essere a loro volta variabili di tipo struttura (e, cioè, le strutture possono essere arbitrariamente annidate).  </a:t>
            </a:r>
            <a:r>
              <a:rPr lang="it-IT" altLang="it-IT" sz="2000" u="sng" dirty="0">
                <a:solidFill>
                  <a:srgbClr val="000000"/>
                </a:solidFill>
                <a:latin typeface="Times New Roman" panose="02020603050405020304" pitchFamily="18" charset="0"/>
              </a:rPr>
              <a:t> </a:t>
            </a:r>
          </a:p>
          <a:p>
            <a:pPr marL="0" indent="0" eaLnBrk="1" hangingPunct="1">
              <a:buNone/>
              <a:defRPr/>
            </a:pPr>
            <a:r>
              <a:rPr lang="it-IT" altLang="it-IT" sz="2000" b="1" dirty="0">
                <a:solidFill>
                  <a:srgbClr val="000000"/>
                </a:solidFill>
                <a:latin typeface="Times New Roman" panose="02020603050405020304" pitchFamily="18" charset="0"/>
              </a:rPr>
              <a:t>Esempio 2: </a:t>
            </a:r>
            <a:r>
              <a:rPr lang="it-IT" altLang="it-IT" sz="2000" dirty="0">
                <a:solidFill>
                  <a:srgbClr val="000000"/>
                </a:solidFill>
                <a:latin typeface="Times New Roman" panose="02020603050405020304" pitchFamily="18" charset="0"/>
              </a:rPr>
              <a:t>un rettangolo nel piano cartesiano può essere identificato da due punti, il punto corrispondente all’angolo superiore-destro ed il punto corrispondente all’angolo inferiore-sinistro. </a:t>
            </a:r>
          </a:p>
          <a:p>
            <a:pPr marL="0" indent="0" eaLnBrk="1" hangingPunct="1">
              <a:buNone/>
              <a:defRPr/>
            </a:pPr>
            <a:endParaRPr lang="it-IT" altLang="it-IT" sz="2000" b="1" u="sng"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
        <p:nvSpPr>
          <p:cNvPr id="7" name="Text Placeholder 2"/>
          <p:cNvSpPr txBox="1">
            <a:spLocks/>
          </p:cNvSpPr>
          <p:nvPr/>
        </p:nvSpPr>
        <p:spPr bwMode="auto">
          <a:xfrm>
            <a:off x="630382" y="4343400"/>
            <a:ext cx="8129155" cy="65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000" dirty="0">
                <a:solidFill>
                  <a:srgbClr val="000000"/>
                </a:solidFill>
                <a:latin typeface="Times New Roman" panose="02020603050405020304" pitchFamily="18" charset="0"/>
              </a:rPr>
              <a:t>Possiamo utilizzare il seguente tipo di struttura per rappresentare rettangoli nel piano.</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it-IT" sz="2200" b="1" dirty="0">
                <a:solidFill>
                  <a:srgbClr val="3380E6"/>
                </a:solidFill>
                <a:ea typeface="Noto Sans CJK SC Regular" pitchFamily="2"/>
                <a:cs typeface="Times New Roman" panose="02020603050405020304" pitchFamily="18" charset="0"/>
              </a:rPr>
              <a:t> </a:t>
            </a:r>
            <a:endParaRPr lang="it-IT" altLang="it-IT" sz="20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000" dirty="0">
                <a:solidFill>
                  <a:srgbClr val="000000"/>
                </a:solidFill>
                <a:latin typeface="Times New Roman" panose="02020603050405020304" pitchFamily="18" charset="0"/>
              </a:rPr>
              <a:t> </a:t>
            </a:r>
          </a:p>
          <a:p>
            <a:pPr marL="0" indent="0" eaLnBrk="1" hangingPunct="1">
              <a:buNone/>
              <a:defRPr/>
            </a:pPr>
            <a:endParaRPr lang="it-IT" altLang="it-IT" sz="2000" b="1" u="sng"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993635"/>
            <a:ext cx="5885613" cy="1515569"/>
          </a:xfrm>
          <a:prstGeom prst="rect">
            <a:avLst/>
          </a:prstGeom>
        </p:spPr>
      </p:pic>
    </p:spTree>
    <p:extLst>
      <p:ext uri="{BB962C8B-B14F-4D97-AF65-F5344CB8AC3E}">
        <p14:creationId xmlns:p14="http://schemas.microsoft.com/office/powerpoint/2010/main" val="369068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Inizializzazione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Dichiarazione variabile di tipo struttura con inizializzazione:</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struct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struttura</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 </a:t>
            </a:r>
          </a:p>
          <a:p>
            <a:pPr marL="0" indent="0" eaLnBrk="1" hangingPunct="1">
              <a:buNone/>
              <a:defRPr/>
            </a:pPr>
            <a:r>
              <a:rPr lang="it-IT" altLang="it-IT" sz="2200" b="1" dirty="0">
                <a:solidFill>
                  <a:srgbClr val="000000"/>
                </a:solidFill>
                <a:latin typeface="Times New Roman" panose="02020603050405020304" pitchFamily="18" charset="0"/>
              </a:rPr>
              <a:t>Sintassi </a:t>
            </a: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rappresenta la parte di inizializzazione.   </a:t>
            </a:r>
          </a:p>
          <a:p>
            <a:pPr marL="0" indent="0" eaLnBrk="1" hangingPunct="1">
              <a:buNone/>
              <a:defRPr/>
            </a:pPr>
            <a:r>
              <a:rPr lang="it-IT" altLang="it-IT" sz="2200" dirty="0">
                <a:solidFill>
                  <a:srgbClr val="000000"/>
                </a:solidFill>
                <a:latin typeface="Times New Roman" panose="02020603050405020304" pitchFamily="18" charset="0"/>
              </a:rPr>
              <a:t>    </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1&gt;,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N&gt;}</a:t>
            </a:r>
          </a:p>
          <a:p>
            <a:pPr eaLnBrk="1" hangingPunct="1">
              <a:defRPr/>
            </a:pPr>
            <a:r>
              <a:rPr lang="it-IT" altLang="it-IT" sz="2200" dirty="0">
                <a:solidFill>
                  <a:srgbClr val="000000"/>
                </a:solidFill>
                <a:latin typeface="Times New Roman" panose="02020603050405020304" pitchFamily="18" charset="0"/>
              </a:rPr>
              <a:t>N deve essere non superiore al numero dei membri della struttura. </a:t>
            </a:r>
          </a:p>
          <a:p>
            <a:pPr eaLnBrk="1" hangingPunct="1">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i</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inizializza l’i-esimo membro (1≤ </a:t>
            </a:r>
            <a:r>
              <a:rPr lang="it-IT" altLang="it-IT" sz="2200" dirty="0" err="1">
                <a:solidFill>
                  <a:srgbClr val="000000"/>
                </a:solidFill>
                <a:latin typeface="Times New Roman" panose="02020603050405020304" pitchFamily="18" charset="0"/>
              </a:rPr>
              <a:t>i≤N</a:t>
            </a:r>
            <a:r>
              <a:rPr lang="it-IT" altLang="it-IT" sz="2200" dirty="0">
                <a:solidFill>
                  <a:srgbClr val="000000"/>
                </a:solidFill>
                <a:latin typeface="Times New Roman" panose="02020603050405020304" pitchFamily="18" charset="0"/>
              </a:rPr>
              <a:t>): per un membro di tipo numerico (semplice), è </a:t>
            </a:r>
            <a:r>
              <a:rPr lang="it-IT" altLang="it-IT" sz="2200" u="sng" dirty="0">
                <a:solidFill>
                  <a:srgbClr val="000000"/>
                </a:solidFill>
                <a:latin typeface="Times New Roman" panose="02020603050405020304" pitchFamily="18" charset="0"/>
              </a:rPr>
              <a:t>un’espressione numerica generica</a:t>
            </a:r>
            <a:r>
              <a:rPr lang="it-IT" altLang="it-IT" sz="2200" dirty="0">
                <a:solidFill>
                  <a:srgbClr val="000000"/>
                </a:solidFill>
                <a:latin typeface="Times New Roman" panose="02020603050405020304" pitchFamily="18" charset="0"/>
              </a:rPr>
              <a:t>. Per un membro di tipo struttura è a sua volta </a:t>
            </a:r>
            <a:r>
              <a:rPr lang="it-IT" altLang="it-IT" sz="2200" u="sng" dirty="0">
                <a:solidFill>
                  <a:srgbClr val="000000"/>
                </a:solidFill>
                <a:latin typeface="Times New Roman" panose="02020603050405020304" pitchFamily="18" charset="0"/>
              </a:rPr>
              <a:t>un’espressione di inizializzazione</a:t>
            </a:r>
            <a:r>
              <a:rPr lang="it-IT" altLang="it-IT" sz="2200" dirty="0">
                <a:solidFill>
                  <a:srgbClr val="000000"/>
                </a:solidFill>
                <a:latin typeface="Times New Roman" panose="02020603050405020304" pitchFamily="18" charset="0"/>
              </a:rPr>
              <a:t> oppure  il nome di una variabile dello stesso tipo, oppure una chiamata a funzione restituente un dato di quel tipo.</a:t>
            </a:r>
          </a:p>
          <a:p>
            <a:pPr eaLnBrk="1" hangingPunct="1">
              <a:defRPr/>
            </a:pPr>
            <a:r>
              <a:rPr lang="it-IT" altLang="it-IT" sz="2200" dirty="0">
                <a:solidFill>
                  <a:srgbClr val="000000"/>
                </a:solidFill>
                <a:latin typeface="Times New Roman" panose="02020603050405020304" pitchFamily="18" charset="0"/>
              </a:rPr>
              <a:t>Se N è inferiore al numero di membri della struttura, i restanti membri sono inizializzati a zero (per membri di tipo numerico).</a:t>
            </a:r>
          </a:p>
          <a:p>
            <a:pPr eaLnBrk="1" hangingPunct="1">
              <a:defRPr/>
            </a:pPr>
            <a:r>
              <a:rPr lang="it-IT" altLang="it-IT" sz="2200" dirty="0">
                <a:solidFill>
                  <a:srgbClr val="000000"/>
                </a:solidFill>
                <a:latin typeface="Times New Roman" panose="02020603050405020304" pitchFamily="18" charset="0"/>
              </a:rPr>
              <a:t>Per </a:t>
            </a:r>
            <a:r>
              <a:rPr lang="it-IT" altLang="it-IT" sz="2200" b="1" dirty="0">
                <a:solidFill>
                  <a:srgbClr val="000000"/>
                </a:solidFill>
                <a:latin typeface="Times New Roman" panose="02020603050405020304" pitchFamily="18" charset="0"/>
              </a:rPr>
              <a:t>dichiarazioni di variabili globali o statiche</a:t>
            </a:r>
            <a:r>
              <a:rPr lang="it-IT" altLang="it-IT" sz="2200" dirty="0">
                <a:solidFill>
                  <a:srgbClr val="000000"/>
                </a:solidFill>
                <a:latin typeface="Times New Roman" panose="02020603050405020304" pitchFamily="18" charset="0"/>
              </a:rPr>
              <a:t>, le espressioni numeriche utilizzate devono essere costanti (i valori di </a:t>
            </a:r>
            <a:r>
              <a:rPr lang="it-IT" altLang="it-IT" sz="2200" dirty="0" err="1">
                <a:solidFill>
                  <a:srgbClr val="000000"/>
                </a:solidFill>
                <a:latin typeface="Times New Roman" panose="02020603050405020304" pitchFamily="18" charset="0"/>
              </a:rPr>
              <a:t>inzializzazione</a:t>
            </a:r>
            <a:r>
              <a:rPr lang="it-IT" altLang="it-IT" sz="2200" dirty="0">
                <a:solidFill>
                  <a:srgbClr val="000000"/>
                </a:solidFill>
                <a:latin typeface="Times New Roman" panose="02020603050405020304" pitchFamily="18" charset="0"/>
              </a:rPr>
              <a:t> devono essere noti a tempo di compilazione).  </a:t>
            </a: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3532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Inizializzazione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07498"/>
            <a:ext cx="6713775" cy="5292786"/>
          </a:xfrm>
          <a:prstGeom prst="rect">
            <a:avLst/>
          </a:prstGeom>
        </p:spPr>
      </p:pic>
    </p:spTree>
    <p:extLst>
      <p:ext uri="{BB962C8B-B14F-4D97-AF65-F5344CB8AC3E}">
        <p14:creationId xmlns:p14="http://schemas.microsoft.com/office/powerpoint/2010/main" val="3962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dirty="0">
                <a:solidFill>
                  <a:srgbClr val="000000"/>
                </a:solidFill>
                <a:latin typeface="Times New Roman" panose="02020603050405020304" pitchFamily="18" charset="0"/>
              </a:rPr>
              <a:t>Le sole operazioni valide eseguibili su strutture sono le seguenti:</a:t>
            </a:r>
          </a:p>
          <a:p>
            <a:pPr eaLnBrk="1" hangingPunct="1">
              <a:defRPr/>
            </a:pPr>
            <a:r>
              <a:rPr lang="it-IT" altLang="it-IT" sz="2200" dirty="0">
                <a:solidFill>
                  <a:srgbClr val="000000"/>
                </a:solidFill>
                <a:latin typeface="Times New Roman" panose="02020603050405020304" pitchFamily="18" charset="0"/>
              </a:rPr>
              <a:t>Assegnazione a variabili di tipo struttura.</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 = &lt;</a:t>
            </a:r>
            <a:r>
              <a:rPr lang="en-US" sz="2200" b="1" dirty="0" err="1">
                <a:solidFill>
                  <a:srgbClr val="3380E6"/>
                </a:solidFill>
                <a:ea typeface="Noto Sans CJK SC Regular" pitchFamily="2"/>
                <a:cs typeface="Times New Roman" panose="02020603050405020304" pitchFamily="18" charset="0"/>
              </a:rPr>
              <a:t>espressione</a:t>
            </a:r>
            <a:r>
              <a:rPr lang="en-US" sz="2200" b="1" dirty="0">
                <a:solidFill>
                  <a:srgbClr val="3380E6"/>
                </a:solidFill>
                <a:ea typeface="Noto Sans CJK SC Regular" pitchFamily="2"/>
                <a:cs typeface="Times New Roman" panose="02020603050405020304" pitchFamily="18" charset="0"/>
              </a:rPr>
              <a:t>&gt;; </a:t>
            </a:r>
            <a:endParaRPr lang="it-IT" altLang="it-IT" sz="2200" dirty="0">
              <a:solidFill>
                <a:srgbClr val="000000"/>
              </a:solidFill>
              <a:latin typeface="Times New Roman" panose="02020603050405020304" pitchFamily="18" charset="0"/>
            </a:endParaRPr>
          </a:p>
          <a:p>
            <a:pPr lvl="1" eaLnBrk="1" hangingPunct="1">
              <a:defRPr/>
            </a:pPr>
            <a:endParaRPr lang="it-IT" altLang="it-IT" sz="1900" dirty="0">
              <a:solidFill>
                <a:srgbClr val="000000"/>
              </a:solidFill>
              <a:latin typeface="Times New Roman" panose="02020603050405020304" pitchFamily="18" charset="0"/>
            </a:endParaRPr>
          </a:p>
          <a:p>
            <a:pPr lvl="1" eaLnBrk="1" hangingPunct="1">
              <a:defRPr/>
            </a:pPr>
            <a:r>
              <a:rPr lang="it-IT" altLang="it-IT" sz="2000" dirty="0">
                <a:solidFill>
                  <a:srgbClr val="000000"/>
                </a:solidFill>
                <a:latin typeface="Times New Roman" panose="02020603050405020304" pitchFamily="18" charset="0"/>
              </a:rPr>
              <a:t>dove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espressione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può essere </a:t>
            </a:r>
            <a:r>
              <a:rPr lang="it-IT" altLang="it-IT" sz="2000" b="1" dirty="0">
                <a:solidFill>
                  <a:srgbClr val="000000"/>
                </a:solidFill>
                <a:latin typeface="Times New Roman" panose="02020603050405020304" pitchFamily="18" charset="0"/>
              </a:rPr>
              <a:t>o</a:t>
            </a:r>
            <a:r>
              <a:rPr lang="it-IT" altLang="it-IT" sz="2000" dirty="0">
                <a:solidFill>
                  <a:srgbClr val="000000"/>
                </a:solidFill>
                <a:latin typeface="Times New Roman" panose="02020603050405020304" pitchFamily="18" charset="0"/>
              </a:rPr>
              <a:t> un nome di variabile struttura dello stesso di tipo di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variabile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oppure</a:t>
            </a:r>
            <a:r>
              <a:rPr lang="it-IT" altLang="it-IT" sz="2000" dirty="0">
                <a:solidFill>
                  <a:srgbClr val="000000"/>
                </a:solidFill>
                <a:latin typeface="Times New Roman" panose="02020603050405020304" pitchFamily="18" charset="0"/>
              </a:rPr>
              <a:t> una chiamata di funzione che restituisce come risultato una struttura dello stesso tipo di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variabile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a:t>
            </a:r>
          </a:p>
          <a:p>
            <a:pPr lvl="1" eaLnBrk="1" hangingPunct="1">
              <a:defRPr/>
            </a:pPr>
            <a:r>
              <a:rPr lang="it-IT" altLang="it-IT" sz="2000" dirty="0">
                <a:solidFill>
                  <a:srgbClr val="000000"/>
                </a:solidFill>
                <a:latin typeface="Times New Roman" panose="02020603050405020304" pitchFamily="18" charset="0"/>
              </a:rPr>
              <a:t>Il ‘valore aggregato’ dell’espressione viene assegnato alla variabile struttura a sinistra dell’istruzione di assegnazione.  </a:t>
            </a:r>
          </a:p>
          <a:p>
            <a:pPr marL="0" indent="0" eaLnBrk="1" hangingPunct="1">
              <a:buNone/>
              <a:defRPr/>
            </a:pP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389747"/>
            <a:ext cx="7140486" cy="2201721"/>
          </a:xfrm>
          <a:prstGeom prst="rect">
            <a:avLst/>
          </a:prstGeom>
        </p:spPr>
      </p:pic>
    </p:spTree>
    <p:extLst>
      <p:ext uri="{BB962C8B-B14F-4D97-AF65-F5344CB8AC3E}">
        <p14:creationId xmlns:p14="http://schemas.microsoft.com/office/powerpoint/2010/main" val="32945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98055" y="867007"/>
            <a:ext cx="8129155" cy="286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Passaggio di argomenti di tipo struttura alle funzioni e la restituzione di valori struttura dalle funzioni. Le funzioni possono avere come parametri formali variabili sia di tipo predefinito che di tipo definito dall’utente e restituire valori di tipo arbitrario. Il passaggio degli argomenti è sempre per valore: il valore dell’argomento di tipo struttura viene copiato nel parametro formale di tipo struttura. </a:t>
            </a:r>
          </a:p>
          <a:p>
            <a:pPr marL="342900" lvl="1" indent="0" eaLnBrk="1" hangingPunct="1">
              <a:buNone/>
              <a:defRPr/>
            </a:pPr>
            <a:endParaRPr lang="it-IT" altLang="it-IT" sz="2200" b="1" dirty="0">
              <a:solidFill>
                <a:srgbClr val="000000"/>
              </a:solidFill>
              <a:latin typeface="Times New Roman" panose="02020603050405020304" pitchFamily="18" charset="0"/>
            </a:endParaRPr>
          </a:p>
          <a:p>
            <a:pPr marL="342900" lvl="1" indent="0" eaLnBrk="1" hangingPunct="1">
              <a:buNone/>
              <a:defRPr/>
            </a:pPr>
            <a:r>
              <a:rPr lang="it-IT" altLang="it-IT" sz="2200" b="1" dirty="0">
                <a:solidFill>
                  <a:srgbClr val="000000"/>
                </a:solidFill>
                <a:latin typeface="Times New Roman" panose="02020603050405020304" pitchFamily="18" charset="0"/>
              </a:rPr>
              <a:t>Esempio:</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a:t>
            </a:r>
            <a:endParaRPr lang="it-IT" altLang="it-IT" sz="2200" dirty="0">
              <a:solidFill>
                <a:srgbClr val="000000"/>
              </a:solidFill>
              <a:latin typeface="Times New Roman" panose="02020603050405020304" pitchFamily="18" charset="0"/>
            </a:endParaRPr>
          </a:p>
        </p:txBody>
      </p:sp>
      <p:sp>
        <p:nvSpPr>
          <p:cNvPr id="4" name="Rettangolo 3"/>
          <p:cNvSpPr/>
          <p:nvPr/>
        </p:nvSpPr>
        <p:spPr>
          <a:xfrm>
            <a:off x="660400" y="5334000"/>
            <a:ext cx="8092210" cy="430887"/>
          </a:xfrm>
          <a:prstGeom prst="rect">
            <a:avLst/>
          </a:prstGeom>
        </p:spPr>
        <p:txBody>
          <a:bodyPr wrap="square">
            <a:spAutoFit/>
          </a:bodyPr>
          <a:lstStyle/>
          <a:p>
            <a:pPr marL="342900" indent="-342900">
              <a:buFont typeface="Arial" panose="020B0604020202020204" pitchFamily="34" charset="0"/>
              <a:buChar char="•"/>
            </a:pPr>
            <a:r>
              <a:rPr lang="it-IT" altLang="it-IT" sz="2200" dirty="0">
                <a:solidFill>
                  <a:srgbClr val="000000"/>
                </a:solidFill>
                <a:latin typeface="Times New Roman" panose="02020603050405020304" pitchFamily="18" charset="0"/>
              </a:rPr>
              <a:t>Puntatori a strutture (lo vedremo nel seguito). </a:t>
            </a:r>
            <a:endParaRPr lang="it-IT" sz="220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098393"/>
            <a:ext cx="7584018" cy="1007006"/>
          </a:xfrm>
          <a:prstGeom prst="rect">
            <a:avLst/>
          </a:prstGeom>
        </p:spPr>
      </p:pic>
    </p:spTree>
    <p:extLst>
      <p:ext uri="{BB962C8B-B14F-4D97-AF65-F5344CB8AC3E}">
        <p14:creationId xmlns:p14="http://schemas.microsoft.com/office/powerpoint/2010/main" val="481814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693737"/>
            <a:ext cx="8129155" cy="286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Accesso ai campi (membri) di una variabile di tipo struttura tramite l’</a:t>
            </a:r>
            <a:r>
              <a:rPr lang="it-IT" altLang="it-IT" sz="2200" b="1" dirty="0">
                <a:solidFill>
                  <a:srgbClr val="000000"/>
                </a:solidFill>
                <a:latin typeface="Times New Roman" panose="02020603050405020304" pitchFamily="18" charset="0"/>
              </a:rPr>
              <a:t>operatore di campo di struttura ‘.’</a:t>
            </a:r>
            <a:r>
              <a:rPr lang="it-IT" altLang="it-IT" sz="2200" dirty="0">
                <a:solidFill>
                  <a:srgbClr val="000000"/>
                </a:solidFill>
                <a:latin typeface="Times New Roman" panose="02020603050405020304" pitchFamily="18" charset="0"/>
              </a:rPr>
              <a:t>.</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campo&gt;  </a:t>
            </a:r>
            <a:endParaRPr lang="it-IT" altLang="it-IT" sz="2200" dirty="0">
              <a:solidFill>
                <a:srgbClr val="000000"/>
              </a:solidFill>
              <a:latin typeface="Times New Roman" panose="02020603050405020304" pitchFamily="18" charset="0"/>
            </a:endParaRPr>
          </a:p>
          <a:p>
            <a:pPr lvl="1" eaLnBrk="1" hangingPunct="1">
              <a:defRPr/>
            </a:pPr>
            <a:endParaRPr lang="it-IT" altLang="it-IT" sz="1900" dirty="0">
              <a:solidFill>
                <a:srgbClr val="000000"/>
              </a:solidFill>
              <a:latin typeface="Times New Roman" panose="02020603050405020304" pitchFamily="18" charset="0"/>
            </a:endParaRPr>
          </a:p>
          <a:p>
            <a:pPr lvl="1" eaLnBrk="1" hangingPunct="1">
              <a:defRPr/>
            </a:pPr>
            <a:r>
              <a:rPr lang="it-IT" altLang="it-IT" sz="2000" dirty="0">
                <a:solidFill>
                  <a:srgbClr val="000000"/>
                </a:solidFill>
                <a:latin typeface="Times New Roman" panose="02020603050405020304" pitchFamily="18" charset="0"/>
              </a:rPr>
              <a:t> identifica la locazione di memoria dell’associato campo della variabile struttura. Se tale campo è a sua volta una struttura, si può far seguire all’espressione precedente l’operatore </a:t>
            </a:r>
            <a:r>
              <a:rPr lang="it-IT" altLang="it-IT" sz="2000" b="1" dirty="0">
                <a:solidFill>
                  <a:srgbClr val="000000"/>
                </a:solidFill>
                <a:latin typeface="Times New Roman" panose="02020603050405020304" pitchFamily="18" charset="0"/>
              </a:rPr>
              <a:t>‘.’</a:t>
            </a:r>
            <a:r>
              <a:rPr lang="it-IT" altLang="it-IT" sz="2000" dirty="0">
                <a:solidFill>
                  <a:srgbClr val="000000"/>
                </a:solidFill>
                <a:latin typeface="Times New Roman" panose="02020603050405020304" pitchFamily="18" charset="0"/>
              </a:rPr>
              <a:t> per accedere in modo annidato ai suoi membri. </a:t>
            </a: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828484"/>
            <a:ext cx="6884830" cy="2419916"/>
          </a:xfrm>
          <a:prstGeom prst="rect">
            <a:avLst/>
          </a:prstGeom>
        </p:spPr>
      </p:pic>
    </p:spTree>
    <p:extLst>
      <p:ext uri="{BB962C8B-B14F-4D97-AF65-F5344CB8AC3E}">
        <p14:creationId xmlns:p14="http://schemas.microsoft.com/office/powerpoint/2010/main" val="144286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0999"/>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98550"/>
            <a:ext cx="6782388" cy="5471634"/>
          </a:xfrm>
          <a:prstGeom prst="rect">
            <a:avLst/>
          </a:prstGeom>
        </p:spPr>
      </p:pic>
    </p:spTree>
    <p:extLst>
      <p:ext uri="{BB962C8B-B14F-4D97-AF65-F5344CB8AC3E}">
        <p14:creationId xmlns:p14="http://schemas.microsoft.com/office/powerpoint/2010/main" val="8040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E40CDEA-EA4C-45AA-AF53-E045AE812A5B}"/>
              </a:ext>
            </a:extLst>
          </p:cNvPr>
          <p:cNvSpPr>
            <a:spLocks noGrp="1"/>
          </p:cNvSpPr>
          <p:nvPr>
            <p:ph type="ftr" sz="quarter" idx="11"/>
          </p:nvPr>
        </p:nvSpPr>
        <p:spPr/>
        <p:txBody>
          <a:bodyPr/>
          <a:lstStyle/>
          <a:p>
            <a:pPr>
              <a:defRPr/>
            </a:pPr>
            <a:r>
              <a:rPr lang="en-US"/>
              <a:t>Copyright © Pearson, Inc. 2013. All Rights Reserved.</a:t>
            </a:r>
          </a:p>
        </p:txBody>
      </p:sp>
      <p:pic>
        <p:nvPicPr>
          <p:cNvPr id="6" name="Immagine 5">
            <a:extLst>
              <a:ext uri="{FF2B5EF4-FFF2-40B4-BE49-F238E27FC236}">
                <a16:creationId xmlns:a16="http://schemas.microsoft.com/office/drawing/2014/main" id="{9A578709-A106-4EC7-871F-B7A7BF8AA09E}"/>
              </a:ext>
            </a:extLst>
          </p:cNvPr>
          <p:cNvPicPr>
            <a:picLocks noChangeAspect="1"/>
          </p:cNvPicPr>
          <p:nvPr/>
        </p:nvPicPr>
        <p:blipFill>
          <a:blip r:embed="rId2"/>
          <a:stretch>
            <a:fillRect/>
          </a:stretch>
        </p:blipFill>
        <p:spPr>
          <a:xfrm>
            <a:off x="533400" y="533400"/>
            <a:ext cx="7744906" cy="1648055"/>
          </a:xfrm>
          <a:prstGeom prst="rect">
            <a:avLst/>
          </a:prstGeom>
        </p:spPr>
      </p:pic>
      <p:pic>
        <p:nvPicPr>
          <p:cNvPr id="8" name="Immagine 7">
            <a:extLst>
              <a:ext uri="{FF2B5EF4-FFF2-40B4-BE49-F238E27FC236}">
                <a16:creationId xmlns:a16="http://schemas.microsoft.com/office/drawing/2014/main" id="{ADC3B56F-9105-4119-8BCB-99F67A4D61DC}"/>
              </a:ext>
            </a:extLst>
          </p:cNvPr>
          <p:cNvPicPr>
            <a:picLocks noChangeAspect="1"/>
          </p:cNvPicPr>
          <p:nvPr/>
        </p:nvPicPr>
        <p:blipFill rotWithShape="1">
          <a:blip r:embed="rId3"/>
          <a:srcRect t="5648"/>
          <a:stretch/>
        </p:blipFill>
        <p:spPr>
          <a:xfrm>
            <a:off x="533400" y="2971800"/>
            <a:ext cx="4982270" cy="2759394"/>
          </a:xfrm>
          <a:prstGeom prst="rect">
            <a:avLst/>
          </a:prstGeom>
        </p:spPr>
      </p:pic>
    </p:spTree>
    <p:extLst>
      <p:ext uri="{BB962C8B-B14F-4D97-AF65-F5344CB8AC3E}">
        <p14:creationId xmlns:p14="http://schemas.microsoft.com/office/powerpoint/2010/main" val="2656541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Tipi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unioni</a:t>
            </a:r>
            <a:r>
              <a:rPr lang="en-US" altLang="it-IT" sz="3300" dirty="0">
                <a:solidFill>
                  <a:srgbClr val="3380E6"/>
                </a:solidFill>
                <a:latin typeface="Arial" panose="020B0604020202020204" pitchFamily="34" charset="0"/>
              </a:rPr>
              <a:t>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5369632"/>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Nel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a:t>
            </a:r>
            <a:r>
              <a:rPr lang="en-US" sz="2400" dirty="0" err="1">
                <a:latin typeface="Times New Roman" panose="02020603050405020304" pitchFamily="18" charset="0"/>
                <a:ea typeface="Noto Sans CJK SC Regular" pitchFamily="2"/>
                <a:cs typeface="Times New Roman" panose="02020603050405020304" pitchFamily="18" charset="0"/>
              </a:rPr>
              <a:t>un’</a:t>
            </a:r>
            <a:r>
              <a:rPr lang="en-US" sz="2400" b="1" dirty="0" err="1">
                <a:latin typeface="Times New Roman" panose="02020603050405020304" pitchFamily="18" charset="0"/>
                <a:ea typeface="Noto Sans CJK SC Regular" pitchFamily="2"/>
                <a:cs typeface="Times New Roman" panose="02020603050405020304" pitchFamily="18" charset="0"/>
              </a:rPr>
              <a:t>unione</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collezione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membri</a:t>
            </a:r>
            <a:r>
              <a:rPr lang="en-US" sz="2400" dirty="0">
                <a:latin typeface="Times New Roman" panose="02020603050405020304" pitchFamily="18" charset="0"/>
                <a:ea typeface="Noto Sans CJK SC Regular" pitchFamily="2"/>
                <a:cs typeface="Times New Roman" panose="02020603050405020304" pitchFamily="18" charset="0"/>
              </a:rPr>
              <a:t> o </a:t>
            </a:r>
            <a:r>
              <a:rPr lang="en-US" sz="2400" b="1" dirty="0" err="1">
                <a:latin typeface="Times New Roman" panose="02020603050405020304" pitchFamily="18" charset="0"/>
                <a:ea typeface="Noto Sans CJK SC Regular" pitchFamily="2"/>
                <a:cs typeface="Times New Roman" panose="02020603050405020304" pitchFamily="18" charset="0"/>
              </a:rPr>
              <a:t>campi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i="1" dirty="0" err="1">
                <a:latin typeface="Times New Roman" panose="02020603050405020304" pitchFamily="18" charset="0"/>
                <a:ea typeface="Noto Sans CJK SC Regular" pitchFamily="2"/>
                <a:cs typeface="Times New Roman" panose="02020603050405020304" pitchFamily="18" charset="0"/>
              </a:rPr>
              <a:t>condividono</a:t>
            </a:r>
            <a:r>
              <a:rPr lang="en-US" sz="2400" i="1" dirty="0">
                <a:latin typeface="Times New Roman" panose="02020603050405020304" pitchFamily="18" charset="0"/>
                <a:ea typeface="Noto Sans CJK SC Regular" pitchFamily="2"/>
                <a:cs typeface="Times New Roman" panose="02020603050405020304" pitchFamily="18" charset="0"/>
              </a:rPr>
              <a:t> lo </a:t>
            </a:r>
            <a:r>
              <a:rPr lang="en-US" sz="2400" i="1" dirty="0" err="1">
                <a:latin typeface="Times New Roman" panose="02020603050405020304" pitchFamily="18" charset="0"/>
                <a:ea typeface="Noto Sans CJK SC Regular" pitchFamily="2"/>
                <a:cs typeface="Times New Roman" panose="02020603050405020304" pitchFamily="18" charset="0"/>
              </a:rPr>
              <a:t>stesso</a:t>
            </a:r>
            <a:r>
              <a:rPr lang="en-US" sz="2400" i="1" dirty="0">
                <a:latin typeface="Times New Roman" panose="02020603050405020304" pitchFamily="18" charset="0"/>
                <a:ea typeface="Noto Sans CJK SC Regular" pitchFamily="2"/>
                <a:cs typeface="Times New Roman" panose="02020603050405020304" pitchFamily="18" charset="0"/>
              </a:rPr>
              <a:t> </a:t>
            </a:r>
            <a:r>
              <a:rPr lang="en-US" sz="2400" i="1" dirty="0" err="1">
                <a:latin typeface="Times New Roman" panose="02020603050405020304" pitchFamily="18" charset="0"/>
                <a:ea typeface="Noto Sans CJK SC Regular" pitchFamily="2"/>
                <a:cs typeface="Times New Roman" panose="02020603050405020304" pitchFamily="18" charset="0"/>
              </a:rPr>
              <a:t>spazio</a:t>
            </a:r>
            <a:r>
              <a:rPr lang="en-US" sz="2400" i="1" dirty="0">
                <a:latin typeface="Times New Roman" panose="02020603050405020304" pitchFamily="18" charset="0"/>
                <a:ea typeface="Noto Sans CJK SC Regular" pitchFamily="2"/>
                <a:cs typeface="Times New Roman" panose="02020603050405020304" pitchFamily="18" charset="0"/>
              </a:rPr>
              <a:t> di </a:t>
            </a:r>
            <a:r>
              <a:rPr lang="en-US" sz="2400" i="1"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Per diverse </a:t>
            </a:r>
            <a:r>
              <a:rPr lang="en-US" sz="2400" dirty="0" err="1">
                <a:latin typeface="Times New Roman" panose="02020603050405020304" pitchFamily="18" charset="0"/>
                <a:ea typeface="Noto Sans CJK SC Regular" pitchFamily="2"/>
                <a:cs typeface="Times New Roman" panose="02020603050405020304" pitchFamily="18" charset="0"/>
              </a:rPr>
              <a:t>situazioni</a:t>
            </a:r>
            <a:r>
              <a:rPr lang="en-US" sz="2400" dirty="0">
                <a:latin typeface="Times New Roman" panose="02020603050405020304" pitchFamily="18" charset="0"/>
                <a:ea typeface="Noto Sans CJK SC Regular" pitchFamily="2"/>
                <a:cs typeface="Times New Roman" panose="02020603050405020304" pitchFamily="18" charset="0"/>
              </a:rPr>
              <a:t> in un </a:t>
            </a:r>
            <a:r>
              <a:rPr lang="en-US" sz="2400" dirty="0" err="1">
                <a:latin typeface="Times New Roman" panose="02020603050405020304" pitchFamily="18" charset="0"/>
                <a:ea typeface="Noto Sans CJK SC Regular" pitchFamily="2"/>
                <a:cs typeface="Times New Roman" panose="02020603050405020304" pitchFamily="18" charset="0"/>
              </a:rPr>
              <a:t>programma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alcune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non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rilevanti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mentre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altre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esserlo</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così</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un’unione</a:t>
            </a:r>
            <a:r>
              <a:rPr lang="en-US" sz="2400" dirty="0">
                <a:latin typeface="Times New Roman" panose="02020603050405020304" pitchFamily="18" charset="0"/>
                <a:ea typeface="Noto Sans CJK SC Regular" pitchFamily="2"/>
                <a:cs typeface="Times New Roman" panose="02020603050405020304" pitchFamily="18" charset="0"/>
              </a:rPr>
              <a:t> fa </a:t>
            </a:r>
            <a:r>
              <a:rPr lang="en-US" sz="2400" dirty="0" err="1">
                <a:latin typeface="Times New Roman" panose="02020603050405020304" pitchFamily="18" charset="0"/>
                <a:ea typeface="Noto Sans CJK SC Regular" pitchFamily="2"/>
                <a:cs typeface="Times New Roman" panose="02020603050405020304" pitchFamily="18" charset="0"/>
              </a:rPr>
              <a:t>condividere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spazio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 Come le </a:t>
            </a:r>
            <a:r>
              <a:rPr lang="en-US" sz="2400" dirty="0" err="1">
                <a:latin typeface="Times New Roman" panose="02020603050405020304" pitchFamily="18" charset="0"/>
                <a:ea typeface="Noto Sans CJK SC Regular" pitchFamily="2"/>
                <a:cs typeface="Times New Roman" panose="02020603050405020304" pitchFamily="18" charset="0"/>
              </a:rPr>
              <a:t>strutture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campi</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un’unione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diverso</a:t>
            </a:r>
            <a:r>
              <a:rPr lang="en-US" sz="2400" dirty="0">
                <a:latin typeface="Times New Roman" panose="02020603050405020304" pitchFamily="18" charset="0"/>
                <a:ea typeface="Noto Sans CJK SC Regular" pitchFamily="2"/>
                <a:cs typeface="Times New Roman" panose="02020603050405020304" pitchFamily="18" charset="0"/>
              </a:rPr>
              <a:t>. Il </a:t>
            </a:r>
            <a:r>
              <a:rPr lang="en-US" sz="2400" dirty="0" err="1">
                <a:latin typeface="Times New Roman" panose="02020603050405020304" pitchFamily="18" charset="0"/>
                <a:ea typeface="Noto Sans CJK SC Regular" pitchFamily="2"/>
                <a:cs typeface="Times New Roman" panose="02020603050405020304" pitchFamily="18" charset="0"/>
              </a:rPr>
              <a:t>numero</a:t>
            </a:r>
            <a:r>
              <a:rPr lang="en-US" sz="2400" dirty="0">
                <a:latin typeface="Times New Roman" panose="02020603050405020304" pitchFamily="18" charset="0"/>
                <a:ea typeface="Noto Sans CJK SC Regular" pitchFamily="2"/>
                <a:cs typeface="Times New Roman" panose="02020603050405020304" pitchFamily="18" charset="0"/>
              </a:rPr>
              <a:t> di byte </a:t>
            </a:r>
            <a:r>
              <a:rPr lang="en-US" sz="2400" dirty="0" err="1">
                <a:latin typeface="Times New Roman" panose="02020603050405020304" pitchFamily="18" charset="0"/>
                <a:ea typeface="Noto Sans CJK SC Regular" pitchFamily="2"/>
                <a:cs typeface="Times New Roman" panose="02020603050405020304" pitchFamily="18" charset="0"/>
              </a:rPr>
              <a:t>necessario</a:t>
            </a:r>
            <a:r>
              <a:rPr lang="en-US" sz="2400" dirty="0">
                <a:latin typeface="Times New Roman" panose="02020603050405020304" pitchFamily="18" charset="0"/>
                <a:ea typeface="Noto Sans CJK SC Regular" pitchFamily="2"/>
                <a:cs typeface="Times New Roman" panose="02020603050405020304" pitchFamily="18" charset="0"/>
              </a:rPr>
              <a:t> per </a:t>
            </a:r>
            <a:r>
              <a:rPr lang="en-US" sz="2400" dirty="0" err="1">
                <a:latin typeface="Times New Roman" panose="02020603050405020304" pitchFamily="18" charset="0"/>
                <a:ea typeface="Noto Sans CJK SC Regular" pitchFamily="2"/>
                <a:cs typeface="Times New Roman" panose="02020603050405020304" pitchFamily="18" charset="0"/>
              </a:rPr>
              <a:t>memorizzare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un’unione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deve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sufficiente</a:t>
            </a:r>
            <a:r>
              <a:rPr lang="en-US" sz="2400" dirty="0">
                <a:latin typeface="Times New Roman" panose="02020603050405020304" pitchFamily="18" charset="0"/>
                <a:ea typeface="Noto Sans CJK SC Regular" pitchFamily="2"/>
                <a:cs typeface="Times New Roman" panose="02020603050405020304" pitchFamily="18" charset="0"/>
              </a:rPr>
              <a:t> a </a:t>
            </a:r>
            <a:r>
              <a:rPr lang="en-US" sz="2400" dirty="0" err="1">
                <a:latin typeface="Times New Roman" panose="02020603050405020304" pitchFamily="18" charset="0"/>
                <a:ea typeface="Noto Sans CJK SC Regular" pitchFamily="2"/>
                <a:cs typeface="Times New Roman" panose="02020603050405020304" pitchFamily="18" charset="0"/>
              </a:rPr>
              <a:t>contenere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campo </a:t>
            </a:r>
            <a:r>
              <a:rPr lang="en-US" sz="2400" dirty="0" err="1">
                <a:latin typeface="Times New Roman" panose="02020603050405020304" pitchFamily="18" charset="0"/>
                <a:ea typeface="Noto Sans CJK SC Regular" pitchFamily="2"/>
                <a:cs typeface="Times New Roman" panose="02020603050405020304" pitchFamily="18" charset="0"/>
              </a:rPr>
              <a:t>più</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grande</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Si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far </a:t>
            </a:r>
            <a:r>
              <a:rPr lang="en-US" sz="2400" dirty="0" err="1">
                <a:latin typeface="Times New Roman" panose="02020603050405020304" pitchFamily="18" charset="0"/>
                <a:ea typeface="Noto Sans CJK SC Regular" pitchFamily="2"/>
                <a:cs typeface="Times New Roman" panose="02020603050405020304" pitchFamily="18" charset="0"/>
              </a:rPr>
              <a:t>riferimento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soltanto</a:t>
            </a:r>
            <a:r>
              <a:rPr lang="en-US" sz="2400" dirty="0">
                <a:latin typeface="Times New Roman" panose="02020603050405020304" pitchFamily="18" charset="0"/>
                <a:ea typeface="Noto Sans CJK SC Regular" pitchFamily="2"/>
                <a:cs typeface="Times New Roman" panose="02020603050405020304" pitchFamily="18" charset="0"/>
              </a:rPr>
              <a:t> ad un campo </a:t>
            </a:r>
            <a:r>
              <a:rPr lang="en-US" sz="2400" dirty="0" err="1">
                <a:latin typeface="Times New Roman" panose="02020603050405020304" pitchFamily="18" charset="0"/>
                <a:ea typeface="Noto Sans CJK SC Regular" pitchFamily="2"/>
                <a:cs typeface="Times New Roman" panose="02020603050405020304" pitchFamily="18" charset="0"/>
              </a:rPr>
              <a:t>alla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volta</a:t>
            </a:r>
            <a:r>
              <a:rPr lang="en-US" sz="2400" dirty="0">
                <a:latin typeface="Times New Roman" panose="02020603050405020304" pitchFamily="18" charset="0"/>
                <a:ea typeface="Noto Sans CJK SC Regular" pitchFamily="2"/>
                <a:cs typeface="Times New Roman" panose="02020603050405020304" pitchFamily="18" charset="0"/>
              </a:rPr>
              <a:t> e di </a:t>
            </a:r>
            <a:r>
              <a:rPr lang="en-US" sz="2400" dirty="0" err="1">
                <a:latin typeface="Times New Roman" panose="02020603050405020304" pitchFamily="18" charset="0"/>
                <a:ea typeface="Noto Sans CJK SC Regular" pitchFamily="2"/>
                <a:cs typeface="Times New Roman" panose="02020603050405020304" pitchFamily="18" charset="0"/>
              </a:rPr>
              <a:t>conseguenza</a:t>
            </a:r>
            <a:r>
              <a:rPr lang="en-US" sz="2400" dirty="0">
                <a:latin typeface="Times New Roman" panose="02020603050405020304" pitchFamily="18" charset="0"/>
                <a:ea typeface="Noto Sans CJK SC Regular" pitchFamily="2"/>
                <a:cs typeface="Times New Roman" panose="02020603050405020304" pitchFamily="18" charset="0"/>
              </a:rPr>
              <a:t> ad un solo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volta</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responsabilità</a:t>
            </a:r>
            <a:r>
              <a:rPr lang="en-US" sz="2400" dirty="0">
                <a:latin typeface="Times New Roman" panose="02020603050405020304" pitchFamily="18" charset="0"/>
                <a:ea typeface="Noto Sans CJK SC Regular" pitchFamily="2"/>
                <a:cs typeface="Times New Roman" panose="02020603050405020304" pitchFamily="18" charset="0"/>
              </a:rPr>
              <a:t> del </a:t>
            </a:r>
            <a:r>
              <a:rPr lang="en-US" sz="2400" dirty="0" err="1">
                <a:latin typeface="Times New Roman" panose="02020603050405020304" pitchFamily="18" charset="0"/>
                <a:ea typeface="Noto Sans CJK SC Regular" pitchFamily="2"/>
                <a:cs typeface="Times New Roman" panose="02020603050405020304" pitchFamily="18" charset="0"/>
              </a:rPr>
              <a:t>programmatore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tenere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traccia</a:t>
            </a:r>
            <a:r>
              <a:rPr lang="en-US" sz="2400" dirty="0">
                <a:latin typeface="Times New Roman" panose="02020603050405020304" pitchFamily="18" charset="0"/>
                <a:ea typeface="Noto Sans CJK SC Regular" pitchFamily="2"/>
                <a:cs typeface="Times New Roman" panose="02020603050405020304" pitchFamily="18" charset="0"/>
              </a:rPr>
              <a:t> del campo </a:t>
            </a:r>
            <a:r>
              <a:rPr lang="en-US" sz="2400" dirty="0" err="1">
                <a:latin typeface="Times New Roman" panose="02020603050405020304" pitchFamily="18" charset="0"/>
                <a:ea typeface="Noto Sans CJK SC Regular" pitchFamily="2"/>
                <a:cs typeface="Times New Roman" panose="02020603050405020304" pitchFamily="18" charset="0"/>
              </a:rPr>
              <a:t>attualmente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utilizzato</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99253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di tipi </a:t>
            </a:r>
            <a:r>
              <a:rPr lang="en-US" altLang="it-IT" sz="3300" dirty="0" err="1">
                <a:solidFill>
                  <a:srgbClr val="3380E6"/>
                </a:solidFill>
                <a:latin typeface="Arial" panose="020B0604020202020204" pitchFamily="34" charset="0"/>
              </a:rPr>
              <a:t>unione</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228600" y="706293"/>
            <a:ext cx="8610600" cy="5960371"/>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200" dirty="0">
                <a:latin typeface="Times New Roman" panose="02020603050405020304" pitchFamily="18" charset="0"/>
                <a:ea typeface="Noto Sans CJK SC Regular" pitchFamily="2"/>
                <a:cs typeface="Times New Roman" panose="02020603050405020304" pitchFamily="18" charset="0"/>
              </a:rPr>
              <a:t>La </a:t>
            </a:r>
            <a:r>
              <a:rPr lang="en-US" sz="2200" dirty="0" err="1">
                <a:latin typeface="Times New Roman" panose="02020603050405020304" pitchFamily="18" charset="0"/>
                <a:ea typeface="Noto Sans CJK SC Regular" pitchFamily="2"/>
                <a:cs typeface="Times New Roman" panose="02020603050405020304" pitchFamily="18" charset="0"/>
              </a:rPr>
              <a:t>definizione</a:t>
            </a:r>
            <a:r>
              <a:rPr lang="en-US" sz="2200" dirty="0">
                <a:latin typeface="Times New Roman" panose="02020603050405020304" pitchFamily="18" charset="0"/>
                <a:ea typeface="Noto Sans CJK SC Regular" pitchFamily="2"/>
                <a:cs typeface="Times New Roman" panose="02020603050405020304" pitchFamily="18" charset="0"/>
              </a:rPr>
              <a:t> di un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unione</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dirty="0" err="1">
                <a:latin typeface="Times New Roman" panose="02020603050405020304" pitchFamily="18" charset="0"/>
                <a:ea typeface="Noto Sans CJK SC Regular" pitchFamily="2"/>
                <a:cs typeface="Times New Roman" panose="02020603050405020304" pitchFamily="18" charset="0"/>
              </a:rPr>
              <a:t>analoga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alla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definizione</a:t>
            </a:r>
            <a:r>
              <a:rPr lang="en-US" sz="2200" dirty="0">
                <a:latin typeface="Times New Roman" panose="02020603050405020304" pitchFamily="18" charset="0"/>
                <a:ea typeface="Noto Sans CJK SC Regular" pitchFamily="2"/>
                <a:cs typeface="Times New Roman" panose="02020603050405020304" pitchFamily="18" charset="0"/>
              </a:rPr>
              <a:t> di un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struttura</a:t>
            </a:r>
            <a:r>
              <a:rPr lang="en-US" sz="2200" dirty="0">
                <a:latin typeface="Times New Roman" panose="02020603050405020304" pitchFamily="18" charset="0"/>
                <a:ea typeface="Noto Sans CJK SC Regular" pitchFamily="2"/>
                <a:cs typeface="Times New Roman" panose="02020603050405020304" pitchFamily="18" charset="0"/>
              </a:rPr>
              <a:t> con </a:t>
            </a:r>
            <a:r>
              <a:rPr lang="en-US" sz="2200" dirty="0" err="1">
                <a:latin typeface="Times New Roman" panose="02020603050405020304" pitchFamily="18" charset="0"/>
                <a:ea typeface="Noto Sans CJK SC Regular" pitchFamily="2"/>
                <a:cs typeface="Times New Roman" panose="02020603050405020304" pitchFamily="18" charset="0"/>
              </a:rPr>
              <a:t>l’unica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differenza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viene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utilizzata</a:t>
            </a:r>
            <a:r>
              <a:rPr lang="en-US" sz="2200" dirty="0">
                <a:latin typeface="Times New Roman" panose="02020603050405020304" pitchFamily="18" charset="0"/>
                <a:ea typeface="Noto Sans CJK SC Regular" pitchFamily="2"/>
                <a:cs typeface="Times New Roman" panose="02020603050405020304" pitchFamily="18" charset="0"/>
              </a:rPr>
              <a:t> la </a:t>
            </a:r>
            <a:r>
              <a:rPr lang="en-US" sz="2200" dirty="0" err="1">
                <a:latin typeface="Times New Roman" panose="02020603050405020304" pitchFamily="18" charset="0"/>
                <a:ea typeface="Noto Sans CJK SC Regular" pitchFamily="2"/>
                <a:cs typeface="Times New Roman" panose="02020603050405020304" pitchFamily="18" charset="0"/>
              </a:rPr>
              <a:t>parola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chiave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union</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invece</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b="1" dirty="0">
                <a:latin typeface="Times New Roman" panose="02020603050405020304" pitchFamily="18" charset="0"/>
                <a:ea typeface="Noto Sans CJK SC Regular" pitchFamily="2"/>
                <a:cs typeface="Times New Roman" panose="02020603050405020304" pitchFamily="18" charset="0"/>
              </a:rPr>
              <a:t>struct</a:t>
            </a:r>
            <a:r>
              <a:rPr lang="en-US" sz="22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200" dirty="0" err="1">
                <a:latin typeface="Times New Roman" panose="02020603050405020304" pitchFamily="18" charset="0"/>
                <a:ea typeface="Noto Sans CJK SC Regular" pitchFamily="2"/>
                <a:cs typeface="Times New Roman" panose="02020603050405020304" pitchFamily="18" charset="0"/>
              </a:rPr>
              <a:t>Stesso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discorso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applica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alle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dichiarazioni</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variabili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C’è</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comunque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un’importante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differenza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nelle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dichiarazioni</a:t>
            </a:r>
            <a:r>
              <a:rPr lang="en-US" sz="2200" dirty="0">
                <a:latin typeface="Times New Roman" panose="02020603050405020304" pitchFamily="18" charset="0"/>
                <a:ea typeface="Noto Sans CJK SC Regular" pitchFamily="2"/>
                <a:cs typeface="Times New Roman" panose="02020603050405020304" pitchFamily="18" charset="0"/>
              </a:rPr>
              <a:t> di </a:t>
            </a:r>
            <a:r>
              <a:rPr lang="en-US" sz="2200" dirty="0" err="1">
                <a:latin typeface="Times New Roman" panose="02020603050405020304" pitchFamily="18" charset="0"/>
                <a:ea typeface="Noto Sans CJK SC Regular" pitchFamily="2"/>
                <a:cs typeface="Times New Roman" panose="02020603050405020304" pitchFamily="18" charset="0"/>
              </a:rPr>
              <a:t>variabili</a:t>
            </a:r>
            <a:r>
              <a:rPr lang="en-US" sz="2200" dirty="0">
                <a:latin typeface="Times New Roman" panose="02020603050405020304" pitchFamily="18" charset="0"/>
                <a:ea typeface="Noto Sans CJK SC Regular" pitchFamily="2"/>
                <a:cs typeface="Times New Roman" panose="02020603050405020304" pitchFamily="18" charset="0"/>
              </a:rPr>
              <a:t> con </a:t>
            </a:r>
            <a:r>
              <a:rPr lang="en-US" sz="2200" dirty="0" err="1">
                <a:latin typeface="Times New Roman" panose="02020603050405020304" pitchFamily="18" charset="0"/>
                <a:ea typeface="Noto Sans CJK SC Regular" pitchFamily="2"/>
                <a:cs typeface="Times New Roman" panose="02020603050405020304" pitchFamily="18" charset="0"/>
              </a:rPr>
              <a:t>inizializzazione</a:t>
            </a:r>
            <a:r>
              <a:rPr lang="en-US" sz="2200" dirty="0">
                <a:latin typeface="Times New Roman" panose="02020603050405020304" pitchFamily="18" charset="0"/>
                <a:ea typeface="Noto Sans CJK SC Regular" pitchFamily="2"/>
                <a:cs typeface="Times New Roman" panose="02020603050405020304" pitchFamily="18" charset="0"/>
              </a:rPr>
              <a:t>. Per le </a:t>
            </a:r>
            <a:r>
              <a:rPr lang="en-US" sz="2200" dirty="0" err="1">
                <a:latin typeface="Times New Roman" panose="02020603050405020304" pitchFamily="18" charset="0"/>
                <a:ea typeface="Noto Sans CJK SC Regular" pitchFamily="2"/>
                <a:cs typeface="Times New Roman" panose="02020603050405020304" pitchFamily="18" charset="0"/>
              </a:rPr>
              <a:t>unioni</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b="1" dirty="0" err="1">
                <a:latin typeface="Times New Roman" panose="02020603050405020304" pitchFamily="18" charset="0"/>
                <a:ea typeface="Noto Sans CJK SC Regular" pitchFamily="2"/>
                <a:cs typeface="Times New Roman" panose="02020603050405020304" pitchFamily="18" charset="0"/>
              </a:rPr>
              <a:t>possibile</a:t>
            </a:r>
            <a:r>
              <a:rPr lang="en-US" sz="2200" b="1" dirty="0">
                <a:latin typeface="Times New Roman" panose="02020603050405020304" pitchFamily="18" charset="0"/>
                <a:ea typeface="Noto Sans CJK SC Regular" pitchFamily="2"/>
                <a:cs typeface="Times New Roman" panose="02020603050405020304" pitchFamily="18" charset="0"/>
              </a:rPr>
              <a:t> </a:t>
            </a:r>
            <a:r>
              <a:rPr lang="en-US" sz="2200" b="1" dirty="0" err="1">
                <a:latin typeface="Times New Roman" panose="02020603050405020304" pitchFamily="18" charset="0"/>
                <a:ea typeface="Noto Sans CJK SC Regular" pitchFamily="2"/>
                <a:cs typeface="Times New Roman" panose="02020603050405020304" pitchFamily="18" charset="0"/>
              </a:rPr>
              <a:t>inizializzare</a:t>
            </a:r>
            <a:r>
              <a:rPr lang="en-US" sz="2200" b="1" dirty="0">
                <a:latin typeface="Times New Roman" panose="02020603050405020304" pitchFamily="18" charset="0"/>
                <a:ea typeface="Noto Sans CJK SC Regular" pitchFamily="2"/>
                <a:cs typeface="Times New Roman" panose="02020603050405020304" pitchFamily="18" charset="0"/>
              </a:rPr>
              <a:t> solo </a:t>
            </a:r>
            <a:r>
              <a:rPr lang="en-US" sz="2200" b="1" dirty="0" err="1">
                <a:latin typeface="Times New Roman" panose="02020603050405020304" pitchFamily="18" charset="0"/>
                <a:ea typeface="Noto Sans CJK SC Regular" pitchFamily="2"/>
                <a:cs typeface="Times New Roman" panose="02020603050405020304" pitchFamily="18" charset="0"/>
              </a:rPr>
              <a:t>il</a:t>
            </a:r>
            <a:r>
              <a:rPr lang="en-US" sz="2200" b="1" dirty="0">
                <a:latin typeface="Times New Roman" panose="02020603050405020304" pitchFamily="18" charset="0"/>
                <a:ea typeface="Noto Sans CJK SC Regular" pitchFamily="2"/>
                <a:cs typeface="Times New Roman" panose="02020603050405020304" pitchFamily="18" charset="0"/>
              </a:rPr>
              <a:t> primo campo</a:t>
            </a:r>
            <a:r>
              <a:rPr lang="en-US" sz="22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200" dirty="0" err="1">
                <a:latin typeface="Times New Roman" panose="02020603050405020304" pitchFamily="18" charset="0"/>
                <a:ea typeface="Noto Sans CJK SC Regular" pitchFamily="2"/>
                <a:cs typeface="Times New Roman" panose="02020603050405020304" pitchFamily="18" charset="0"/>
              </a:rPr>
              <a:t>Similmente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alle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strutture</a:t>
            </a:r>
            <a:r>
              <a:rPr lang="en-US" sz="2200" dirty="0">
                <a:latin typeface="Times New Roman" panose="02020603050405020304" pitchFamily="18" charset="0"/>
                <a:ea typeface="Noto Sans CJK SC Regular" pitchFamily="2"/>
                <a:cs typeface="Times New Roman" panose="02020603050405020304" pitchFamily="18" charset="0"/>
              </a:rPr>
              <a:t>, le </a:t>
            </a:r>
            <a:r>
              <a:rPr lang="en-US" sz="2200" dirty="0" err="1">
                <a:latin typeface="Times New Roman" panose="02020603050405020304" pitchFamily="18" charset="0"/>
                <a:ea typeface="Noto Sans CJK SC Regular" pitchFamily="2"/>
                <a:cs typeface="Times New Roman" panose="02020603050405020304" pitchFamily="18" charset="0"/>
              </a:rPr>
              <a:t>operazioni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è </a:t>
            </a:r>
            <a:r>
              <a:rPr lang="en-US" sz="2200" dirty="0" err="1">
                <a:latin typeface="Times New Roman" panose="02020603050405020304" pitchFamily="18" charset="0"/>
                <a:ea typeface="Noto Sans CJK SC Regular" pitchFamily="2"/>
                <a:cs typeface="Times New Roman" panose="02020603050405020304" pitchFamily="18" charset="0"/>
              </a:rPr>
              <a:t>possibile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effettuare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sulle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unioni</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sono</a:t>
            </a:r>
            <a:r>
              <a:rPr lang="en-US" sz="2200" dirty="0">
                <a:latin typeface="Times New Roman" panose="02020603050405020304" pitchFamily="18" charset="0"/>
                <a:ea typeface="Noto Sans CJK SC Regular" pitchFamily="2"/>
                <a:cs typeface="Times New Roman" panose="02020603050405020304" pitchFamily="18" charset="0"/>
              </a:rPr>
              <a:t>:  </a:t>
            </a:r>
          </a:p>
          <a:p>
            <a:pPr marL="800100" lvl="1" indent="-342900">
              <a:spcBef>
                <a:spcPts val="0"/>
              </a:spcBef>
              <a:spcAft>
                <a:spcPts val="0"/>
              </a:spcAft>
              <a:buFont typeface="Arial" panose="020B0604020202020204" pitchFamily="34" charset="0"/>
              <a:buChar char="•"/>
              <a:defRPr/>
            </a:pPr>
            <a:r>
              <a:rPr lang="it-IT" altLang="it-IT" sz="2200" dirty="0">
                <a:solidFill>
                  <a:srgbClr val="000000"/>
                </a:solidFill>
                <a:latin typeface="Times New Roman" panose="02020603050405020304" pitchFamily="18" charset="0"/>
              </a:rPr>
              <a:t>Assegnazione a variabili di tipo unione.</a:t>
            </a:r>
          </a:p>
          <a:p>
            <a:pPr marL="800100" lvl="1" indent="-342900">
              <a:spcBef>
                <a:spcPts val="0"/>
              </a:spcBef>
              <a:spcAft>
                <a:spcPts val="0"/>
              </a:spcAft>
              <a:buFont typeface="Arial" panose="020B0604020202020204" pitchFamily="34" charset="0"/>
              <a:buChar char="•"/>
              <a:defRPr/>
            </a:pPr>
            <a:r>
              <a:rPr lang="it-IT" altLang="it-IT" sz="2200" dirty="0">
                <a:solidFill>
                  <a:srgbClr val="000000"/>
                </a:solidFill>
                <a:latin typeface="Times New Roman" panose="02020603050405020304" pitchFamily="18" charset="0"/>
              </a:rPr>
              <a:t>Passaggio di argomenti di tipo unione alle funzioni e la restituzione di valori unione dalle funzioni.</a:t>
            </a:r>
          </a:p>
          <a:p>
            <a:pPr marL="800100" lvl="1" indent="-342900">
              <a:spcBef>
                <a:spcPts val="0"/>
              </a:spcBef>
              <a:spcAft>
                <a:spcPts val="0"/>
              </a:spcAft>
              <a:buFont typeface="Arial" panose="020B0604020202020204" pitchFamily="34" charset="0"/>
              <a:buChar char="•"/>
              <a:defRPr/>
            </a:pPr>
            <a:r>
              <a:rPr lang="it-IT" altLang="it-IT" sz="2200" dirty="0">
                <a:solidFill>
                  <a:srgbClr val="000000"/>
                </a:solidFill>
                <a:latin typeface="Times New Roman" panose="02020603050405020304" pitchFamily="18" charset="0"/>
              </a:rPr>
              <a:t>Puntatori a unione (lo vedremo nel seguito).</a:t>
            </a:r>
          </a:p>
          <a:p>
            <a:pPr marL="800100" lvl="1" indent="-342900">
              <a:spcBef>
                <a:spcPts val="0"/>
              </a:spcBef>
              <a:spcAft>
                <a:spcPts val="0"/>
              </a:spcAft>
              <a:buFont typeface="Arial" panose="020B0604020202020204" pitchFamily="34" charset="0"/>
              <a:buChar char="•"/>
              <a:defRPr/>
            </a:pPr>
            <a:r>
              <a:rPr lang="it-IT" altLang="it-IT" sz="2200" dirty="0">
                <a:solidFill>
                  <a:srgbClr val="000000"/>
                </a:solidFill>
                <a:latin typeface="Times New Roman" panose="02020603050405020304" pitchFamily="18" charset="0"/>
              </a:rPr>
              <a:t>Accesso ai campi (membri) di una variabile di tipo unione tramite l’</a:t>
            </a:r>
            <a:r>
              <a:rPr lang="it-IT" altLang="it-IT" sz="2200" b="1" dirty="0">
                <a:solidFill>
                  <a:srgbClr val="000000"/>
                </a:solidFill>
                <a:latin typeface="Times New Roman" panose="02020603050405020304" pitchFamily="18" charset="0"/>
              </a:rPr>
              <a:t>operatore di campo ‘.’</a:t>
            </a:r>
            <a:r>
              <a:rPr lang="it-IT" altLang="it-IT" sz="220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70096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0999"/>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unione</a:t>
            </a:r>
            <a:r>
              <a:rPr lang="en-US" altLang="it-IT" sz="33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2" name="Rettangolo 1"/>
          <p:cNvSpPr/>
          <p:nvPr/>
        </p:nvSpPr>
        <p:spPr>
          <a:xfrm>
            <a:off x="533400" y="1006474"/>
            <a:ext cx="7924800" cy="2123658"/>
          </a:xfrm>
          <a:prstGeom prst="rect">
            <a:avLst/>
          </a:prstGeom>
        </p:spPr>
        <p:txBody>
          <a:bodyPr wrap="square">
            <a:spAutoFit/>
          </a:bodyPr>
          <a:lstStyle/>
          <a:p>
            <a:pPr>
              <a:spcBef>
                <a:spcPts val="0"/>
              </a:spcBef>
              <a:spcAft>
                <a:spcPts val="0"/>
              </a:spcAft>
              <a:defRPr/>
            </a:pPr>
            <a:r>
              <a:rPr lang="en-US" sz="2200" dirty="0" err="1">
                <a:latin typeface="Times New Roman" panose="02020603050405020304" pitchFamily="18" charset="0"/>
                <a:ea typeface="Noto Sans CJK SC Regular" pitchFamily="2"/>
                <a:cs typeface="Times New Roman" panose="02020603050405020304" pitchFamily="18" charset="0"/>
              </a:rPr>
              <a:t>Assumiamo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che</a:t>
            </a:r>
            <a:r>
              <a:rPr lang="en-US" sz="2200" dirty="0">
                <a:latin typeface="Times New Roman" panose="02020603050405020304" pitchFamily="18" charset="0"/>
                <a:ea typeface="Noto Sans CJK SC Regular" pitchFamily="2"/>
                <a:cs typeface="Times New Roman" panose="02020603050405020304" pitchFamily="18" charset="0"/>
              </a:rPr>
              <a:t> un </a:t>
            </a:r>
            <a:r>
              <a:rPr lang="en-US" sz="2200" dirty="0" err="1">
                <a:latin typeface="Times New Roman" panose="02020603050405020304" pitchFamily="18" charset="0"/>
                <a:ea typeface="Noto Sans CJK SC Regular" pitchFamily="2"/>
                <a:cs typeface="Times New Roman" panose="02020603050405020304" pitchFamily="18" charset="0"/>
              </a:rPr>
              <a:t>oggetto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grafico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possa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essere</a:t>
            </a:r>
            <a:r>
              <a:rPr lang="en-US" sz="2200" dirty="0">
                <a:latin typeface="Times New Roman" panose="02020603050405020304" pitchFamily="18" charset="0"/>
                <a:ea typeface="Noto Sans CJK SC Regular" pitchFamily="2"/>
                <a:cs typeface="Times New Roman" panose="02020603050405020304" pitchFamily="18" charset="0"/>
              </a:rPr>
              <a:t> o un </a:t>
            </a:r>
            <a:r>
              <a:rPr lang="en-US" sz="2200" dirty="0" err="1">
                <a:latin typeface="Times New Roman" panose="02020603050405020304" pitchFamily="18" charset="0"/>
                <a:ea typeface="Noto Sans CJK SC Regular" pitchFamily="2"/>
                <a:cs typeface="Times New Roman" panose="02020603050405020304" pitchFamily="18" charset="0"/>
              </a:rPr>
              <a:t>punto</a:t>
            </a:r>
            <a:r>
              <a:rPr lang="en-US" sz="2200" dirty="0">
                <a:latin typeface="Times New Roman" panose="02020603050405020304" pitchFamily="18" charset="0"/>
                <a:ea typeface="Noto Sans CJK SC Regular" pitchFamily="2"/>
                <a:cs typeface="Times New Roman" panose="02020603050405020304" pitchFamily="18" charset="0"/>
              </a:rPr>
              <a:t> o un </a:t>
            </a:r>
            <a:r>
              <a:rPr lang="en-US" sz="2200" dirty="0" err="1">
                <a:latin typeface="Times New Roman" panose="02020603050405020304" pitchFamily="18" charset="0"/>
                <a:ea typeface="Noto Sans CJK SC Regular" pitchFamily="2"/>
                <a:cs typeface="Times New Roman" panose="02020603050405020304" pitchFamily="18" charset="0"/>
              </a:rPr>
              <a:t>rettangolo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Utilizziamo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una</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struttura</a:t>
            </a:r>
            <a:r>
              <a:rPr lang="en-US" sz="2200" dirty="0">
                <a:latin typeface="Times New Roman" panose="02020603050405020304" pitchFamily="18" charset="0"/>
                <a:ea typeface="Noto Sans CJK SC Regular" pitchFamily="2"/>
                <a:cs typeface="Times New Roman" panose="02020603050405020304" pitchFamily="18" charset="0"/>
              </a:rPr>
              <a:t> con due </a:t>
            </a:r>
            <a:r>
              <a:rPr lang="en-US" sz="2200" dirty="0" err="1">
                <a:latin typeface="Times New Roman" panose="02020603050405020304" pitchFamily="18" charset="0"/>
                <a:ea typeface="Noto Sans CJK SC Regular" pitchFamily="2"/>
                <a:cs typeface="Times New Roman" panose="02020603050405020304" pitchFamily="18" charset="0"/>
              </a:rPr>
              <a:t>campi</a:t>
            </a:r>
            <a:r>
              <a:rPr lang="en-US" sz="2200" dirty="0">
                <a:latin typeface="Times New Roman" panose="02020603050405020304" pitchFamily="18" charset="0"/>
                <a:ea typeface="Noto Sans CJK SC Regular" pitchFamily="2"/>
                <a:cs typeface="Times New Roman" panose="02020603050405020304" pitchFamily="18" charset="0"/>
              </a:rPr>
              <a:t> per </a:t>
            </a:r>
            <a:r>
              <a:rPr lang="en-US" sz="2200" dirty="0" err="1">
                <a:latin typeface="Times New Roman" panose="02020603050405020304" pitchFamily="18" charset="0"/>
                <a:ea typeface="Noto Sans CJK SC Regular" pitchFamily="2"/>
                <a:cs typeface="Times New Roman" panose="02020603050405020304" pitchFamily="18" charset="0"/>
              </a:rPr>
              <a:t>rappresentare</a:t>
            </a:r>
            <a:r>
              <a:rPr lang="en-US" sz="2200" dirty="0">
                <a:latin typeface="Times New Roman" panose="02020603050405020304" pitchFamily="18" charset="0"/>
                <a:ea typeface="Noto Sans CJK SC Regular" pitchFamily="2"/>
                <a:cs typeface="Times New Roman" panose="02020603050405020304" pitchFamily="18" charset="0"/>
              </a:rPr>
              <a:t> un </a:t>
            </a:r>
            <a:r>
              <a:rPr lang="en-US" sz="2200" dirty="0" err="1">
                <a:latin typeface="Times New Roman" panose="02020603050405020304" pitchFamily="18" charset="0"/>
                <a:ea typeface="Noto Sans CJK SC Regular" pitchFamily="2"/>
                <a:cs typeface="Times New Roman" panose="02020603050405020304" pitchFamily="18" charset="0"/>
              </a:rPr>
              <a:t>oggetto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grafico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il</a:t>
            </a:r>
            <a:r>
              <a:rPr lang="en-US" sz="2200" dirty="0">
                <a:latin typeface="Times New Roman" panose="02020603050405020304" pitchFamily="18" charset="0"/>
                <a:ea typeface="Noto Sans CJK SC Regular" pitchFamily="2"/>
                <a:cs typeface="Times New Roman" panose="02020603050405020304" pitchFamily="18" charset="0"/>
              </a:rPr>
              <a:t> primo è un flag </a:t>
            </a:r>
            <a:r>
              <a:rPr lang="en-US" sz="2200" dirty="0" err="1">
                <a:latin typeface="Times New Roman" panose="02020603050405020304" pitchFamily="18" charset="0"/>
                <a:ea typeface="Noto Sans CJK SC Regular" pitchFamily="2"/>
                <a:cs typeface="Times New Roman" panose="02020603050405020304" pitchFamily="18" charset="0"/>
              </a:rPr>
              <a:t>indicante</a:t>
            </a:r>
            <a:r>
              <a:rPr lang="en-US" sz="2200" dirty="0">
                <a:latin typeface="Times New Roman" panose="02020603050405020304" pitchFamily="18" charset="0"/>
                <a:ea typeface="Noto Sans CJK SC Regular" pitchFamily="2"/>
                <a:cs typeface="Times New Roman" panose="02020603050405020304" pitchFamily="18" charset="0"/>
              </a:rPr>
              <a:t> se </a:t>
            </a:r>
            <a:r>
              <a:rPr lang="en-US" sz="2200" dirty="0" err="1">
                <a:latin typeface="Times New Roman" panose="02020603050405020304" pitchFamily="18" charset="0"/>
                <a:ea typeface="Noto Sans CJK SC Regular" pitchFamily="2"/>
                <a:cs typeface="Times New Roman" panose="02020603050405020304" pitchFamily="18" charset="0"/>
              </a:rPr>
              <a:t>l’oggetto</a:t>
            </a:r>
            <a:r>
              <a:rPr lang="en-US" sz="2200" dirty="0">
                <a:latin typeface="Times New Roman" panose="02020603050405020304" pitchFamily="18" charset="0"/>
                <a:ea typeface="Noto Sans CJK SC Regular" pitchFamily="2"/>
                <a:cs typeface="Times New Roman" panose="02020603050405020304" pitchFamily="18" charset="0"/>
              </a:rPr>
              <a:t> è un </a:t>
            </a:r>
            <a:r>
              <a:rPr lang="en-US" sz="2200" dirty="0" err="1">
                <a:latin typeface="Times New Roman" panose="02020603050405020304" pitchFamily="18" charset="0"/>
                <a:ea typeface="Noto Sans CJK SC Regular" pitchFamily="2"/>
                <a:cs typeface="Times New Roman" panose="02020603050405020304" pitchFamily="18" charset="0"/>
              </a:rPr>
              <a:t>punto</a:t>
            </a:r>
            <a:r>
              <a:rPr lang="en-US" sz="2200" dirty="0">
                <a:latin typeface="Times New Roman" panose="02020603050405020304" pitchFamily="18" charset="0"/>
                <a:ea typeface="Noto Sans CJK SC Regular" pitchFamily="2"/>
                <a:cs typeface="Times New Roman" panose="02020603050405020304" pitchFamily="18" charset="0"/>
              </a:rPr>
              <a:t> o un </a:t>
            </a:r>
            <a:r>
              <a:rPr lang="en-US" sz="2200" dirty="0" err="1">
                <a:latin typeface="Times New Roman" panose="02020603050405020304" pitchFamily="18" charset="0"/>
                <a:ea typeface="Noto Sans CJK SC Regular" pitchFamily="2"/>
                <a:cs typeface="Times New Roman" panose="02020603050405020304" pitchFamily="18" charset="0"/>
              </a:rPr>
              <a:t>rettangolo</a:t>
            </a:r>
            <a:r>
              <a:rPr lang="en-US" sz="2200" dirty="0">
                <a:latin typeface="Times New Roman" panose="02020603050405020304" pitchFamily="18" charset="0"/>
                <a:ea typeface="Noto Sans CJK SC Regular" pitchFamily="2"/>
                <a:cs typeface="Times New Roman" panose="02020603050405020304" pitchFamily="18" charset="0"/>
              </a:rPr>
              <a:t>. Il secondo campo è </a:t>
            </a:r>
            <a:r>
              <a:rPr lang="en-US" sz="2200" dirty="0" err="1">
                <a:latin typeface="Times New Roman" panose="02020603050405020304" pitchFamily="18" charset="0"/>
                <a:ea typeface="Noto Sans CJK SC Regular" pitchFamily="2"/>
                <a:cs typeface="Times New Roman" panose="02020603050405020304" pitchFamily="18" charset="0"/>
              </a:rPr>
              <a:t>un’unione</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dirty="0" err="1">
                <a:latin typeface="Times New Roman" panose="02020603050405020304" pitchFamily="18" charset="0"/>
                <a:ea typeface="Noto Sans CJK SC Regular" pitchFamily="2"/>
                <a:cs typeface="Times New Roman" panose="02020603050405020304" pitchFamily="18" charset="0"/>
              </a:rPr>
              <a:t>avente</a:t>
            </a:r>
            <a:r>
              <a:rPr lang="en-US" sz="2200" dirty="0">
                <a:latin typeface="Times New Roman" panose="02020603050405020304" pitchFamily="18" charset="0"/>
                <a:ea typeface="Noto Sans CJK SC Regular" pitchFamily="2"/>
                <a:cs typeface="Times New Roman" panose="02020603050405020304" pitchFamily="18" charset="0"/>
              </a:rPr>
              <a:t> due </a:t>
            </a:r>
            <a:r>
              <a:rPr lang="en-US" sz="2200" dirty="0" err="1">
                <a:latin typeface="Times New Roman" panose="02020603050405020304" pitchFamily="18" charset="0"/>
                <a:ea typeface="Noto Sans CJK SC Regular" pitchFamily="2"/>
                <a:cs typeface="Times New Roman" panose="02020603050405020304" pitchFamily="18" charset="0"/>
              </a:rPr>
              <a:t>campi</a:t>
            </a:r>
            <a:r>
              <a:rPr lang="en-US" sz="2200" dirty="0">
                <a:latin typeface="Times New Roman" panose="02020603050405020304" pitchFamily="18" charset="0"/>
                <a:ea typeface="Noto Sans CJK SC Regular" pitchFamily="2"/>
                <a:cs typeface="Times New Roman" panose="02020603050405020304" pitchFamily="18" charset="0"/>
              </a:rPr>
              <a:t>: un campo di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err="1">
                <a:latin typeface="Times New Roman" panose="02020603050405020304" pitchFamily="18" charset="0"/>
                <a:ea typeface="Noto Sans CJK SC Regular" pitchFamily="2"/>
                <a:cs typeface="Times New Roman" panose="02020603050405020304" pitchFamily="18" charset="0"/>
              </a:rPr>
              <a:t>Rettangolo</a:t>
            </a:r>
            <a:r>
              <a:rPr lang="en-US" sz="2200" dirty="0">
                <a:latin typeface="Times New Roman" panose="02020603050405020304" pitchFamily="18" charset="0"/>
                <a:ea typeface="Noto Sans CJK SC Regular" pitchFamily="2"/>
                <a:cs typeface="Times New Roman" panose="02020603050405020304" pitchFamily="18" charset="0"/>
              </a:rPr>
              <a:t> e un campo di </a:t>
            </a:r>
            <a:r>
              <a:rPr lang="en-US" sz="2200" dirty="0" err="1">
                <a:latin typeface="Times New Roman" panose="02020603050405020304" pitchFamily="18" charset="0"/>
                <a:ea typeface="Noto Sans CJK SC Regular" pitchFamily="2"/>
                <a:cs typeface="Times New Roman" panose="02020603050405020304" pitchFamily="18" charset="0"/>
              </a:rPr>
              <a:t>tipo</a:t>
            </a:r>
            <a:r>
              <a:rPr lang="en-US" sz="2200" dirty="0">
                <a:latin typeface="Times New Roman" panose="02020603050405020304" pitchFamily="18" charset="0"/>
                <a:ea typeface="Noto Sans CJK SC Regular" pitchFamily="2"/>
                <a:cs typeface="Times New Roman" panose="02020603050405020304" pitchFamily="18" charset="0"/>
              </a:rPr>
              <a:t> </a:t>
            </a:r>
            <a:r>
              <a:rPr lang="en-US" sz="2200" b="1" dirty="0">
                <a:latin typeface="Times New Roman" panose="02020603050405020304" pitchFamily="18" charset="0"/>
                <a:ea typeface="Noto Sans CJK SC Regular" pitchFamily="2"/>
                <a:cs typeface="Times New Roman" panose="02020603050405020304" pitchFamily="18" charset="0"/>
              </a:rPr>
              <a:t>Punto</a:t>
            </a:r>
            <a:r>
              <a:rPr lang="en-US" sz="2200" dirty="0">
                <a:latin typeface="Times New Roman" panose="02020603050405020304" pitchFamily="18" charset="0"/>
                <a:ea typeface="Noto Sans CJK SC Regular" pitchFamily="2"/>
                <a:cs typeface="Times New Roman" panose="02020603050405020304" pitchFamily="18" charset="0"/>
              </a:rPr>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937400"/>
            <a:ext cx="4770487" cy="3715146"/>
          </a:xfrm>
          <a:prstGeom prst="rect">
            <a:avLst/>
          </a:prstGeom>
        </p:spPr>
      </p:pic>
    </p:spTree>
    <p:extLst>
      <p:ext uri="{BB962C8B-B14F-4D97-AF65-F5344CB8AC3E}">
        <p14:creationId xmlns:p14="http://schemas.microsoft.com/office/powerpoint/2010/main" val="3652367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0999"/>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unione</a:t>
            </a:r>
            <a:r>
              <a:rPr lang="en-US" altLang="it-IT" sz="33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20754"/>
            <a:ext cx="5532593" cy="5648499"/>
          </a:xfrm>
          <a:prstGeom prst="rect">
            <a:avLst/>
          </a:prstGeom>
        </p:spPr>
      </p:pic>
    </p:spTree>
    <p:extLst>
      <p:ext uri="{BB962C8B-B14F-4D97-AF65-F5344CB8AC3E}">
        <p14:creationId xmlns:p14="http://schemas.microsoft.com/office/powerpoint/2010/main" val="2458417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Tipi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enumerazione</a:t>
            </a:r>
            <a:endParaRPr lang="en-US" altLang="it-IT" sz="3300" dirty="0">
              <a:solidFill>
                <a:srgbClr val="3380E6"/>
              </a:solidFill>
              <a:latin typeface="Arial" panose="020B0604020202020204" pitchFamily="34" charset="0"/>
            </a:endParaRP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3246358"/>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Nel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a:t>
            </a:r>
            <a:r>
              <a:rPr lang="en-US" sz="2400" dirty="0" err="1">
                <a:latin typeface="Times New Roman" panose="02020603050405020304" pitchFamily="18" charset="0"/>
                <a:ea typeface="Noto Sans CJK SC Regular" pitchFamily="2"/>
                <a:cs typeface="Times New Roman" panose="02020603050405020304" pitchFamily="18" charset="0"/>
              </a:rPr>
              <a:t>un’</a:t>
            </a:r>
            <a:r>
              <a:rPr lang="en-US" sz="2400" b="1" dirty="0" err="1">
                <a:latin typeface="Times New Roman" panose="02020603050405020304" pitchFamily="18" charset="0"/>
                <a:ea typeface="Noto Sans CJK SC Regular" pitchFamily="2"/>
                <a:cs typeface="Times New Roman" panose="02020603050405020304" pitchFamily="18" charset="0"/>
              </a:rPr>
              <a:t>enumerazione</a:t>
            </a:r>
            <a:r>
              <a:rPr lang="en-US" sz="2400" dirty="0">
                <a:latin typeface="Times New Roman" panose="02020603050405020304" pitchFamily="18" charset="0"/>
                <a:ea typeface="Noto Sans CJK SC Regular" pitchFamily="2"/>
                <a:cs typeface="Times New Roman" panose="02020603050405020304" pitchFamily="18" charset="0"/>
              </a:rPr>
              <a:t>, è  un </a:t>
            </a:r>
            <a:r>
              <a:rPr lang="en-US" sz="2400" dirty="0" err="1">
                <a:latin typeface="Times New Roman" panose="02020603050405020304" pitchFamily="18" charset="0"/>
                <a:ea typeface="Noto Sans CJK SC Regular" pitchFamily="2"/>
                <a:cs typeface="Times New Roman" panose="02020603050405020304" pitchFamily="18" charset="0"/>
              </a:rPr>
              <a:t>insieme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finito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valori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interi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costanti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intere</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enumerazione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rappresentati</a:t>
            </a:r>
            <a:r>
              <a:rPr lang="en-US" sz="2400" dirty="0">
                <a:latin typeface="Times New Roman" panose="02020603050405020304" pitchFamily="18" charset="0"/>
                <a:ea typeface="Noto Sans CJK SC Regular" pitchFamily="2"/>
                <a:cs typeface="Times New Roman" panose="02020603050405020304" pitchFamily="18" charset="0"/>
              </a:rPr>
              <a:t> da </a:t>
            </a:r>
            <a:r>
              <a:rPr lang="en-US" sz="2400" dirty="0" err="1">
                <a:latin typeface="Times New Roman" panose="02020603050405020304" pitchFamily="18" charset="0"/>
                <a:ea typeface="Noto Sans CJK SC Regular" pitchFamily="2"/>
                <a:cs typeface="Times New Roman" panose="02020603050405020304" pitchFamily="18" charset="0"/>
              </a:rPr>
              <a:t>nomi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simbolici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identificatori</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Le </a:t>
            </a:r>
            <a:r>
              <a:rPr lang="en-US" sz="2400" dirty="0" err="1">
                <a:latin typeface="Times New Roman" panose="02020603050405020304" pitchFamily="18" charset="0"/>
                <a:ea typeface="Noto Sans CJK SC Regular" pitchFamily="2"/>
                <a:cs typeface="Times New Roman" panose="02020603050405020304" pitchFamily="18" charset="0"/>
              </a:rPr>
              <a:t>enumerazioni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sono</a:t>
            </a:r>
            <a:r>
              <a:rPr lang="en-US" sz="2400" dirty="0">
                <a:latin typeface="Times New Roman" panose="02020603050405020304" pitchFamily="18" charset="0"/>
                <a:ea typeface="Noto Sans CJK SC Regular" pitchFamily="2"/>
                <a:cs typeface="Times New Roman" panose="02020603050405020304" pitchFamily="18" charset="0"/>
              </a:rPr>
              <a:t> un mezzo </a:t>
            </a:r>
            <a:r>
              <a:rPr lang="en-US" sz="2400" dirty="0" err="1">
                <a:latin typeface="Times New Roman" panose="02020603050405020304" pitchFamily="18" charset="0"/>
                <a:ea typeface="Noto Sans CJK SC Regular" pitchFamily="2"/>
                <a:cs typeface="Times New Roman" panose="02020603050405020304" pitchFamily="18" charset="0"/>
              </a:rPr>
              <a:t>efficiente</a:t>
            </a:r>
            <a:r>
              <a:rPr lang="en-US" sz="2400" dirty="0">
                <a:latin typeface="Times New Roman" panose="02020603050405020304" pitchFamily="18" charset="0"/>
                <a:ea typeface="Noto Sans CJK SC Regular" pitchFamily="2"/>
                <a:cs typeface="Times New Roman" panose="02020603050405020304" pitchFamily="18" charset="0"/>
              </a:rPr>
              <a:t> per </a:t>
            </a:r>
            <a:r>
              <a:rPr lang="en-US" sz="2400" dirty="0" err="1">
                <a:latin typeface="Times New Roman" panose="02020603050405020304" pitchFamily="18" charset="0"/>
                <a:ea typeface="Noto Sans CJK SC Regular" pitchFamily="2"/>
                <a:cs typeface="Times New Roman" panose="02020603050405020304" pitchFamily="18" charset="0"/>
              </a:rPr>
              <a:t>associare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valori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interi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costanti</a:t>
            </a:r>
            <a:r>
              <a:rPr lang="en-US" sz="2400" dirty="0">
                <a:latin typeface="Times New Roman" panose="02020603050405020304" pitchFamily="18" charset="0"/>
                <a:ea typeface="Noto Sans CJK SC Regular" pitchFamily="2"/>
                <a:cs typeface="Times New Roman" panose="02020603050405020304" pitchFamily="18" charset="0"/>
              </a:rPr>
              <a:t> a </a:t>
            </a:r>
            <a:r>
              <a:rPr lang="en-US" sz="2400" dirty="0" err="1">
                <a:latin typeface="Times New Roman" panose="02020603050405020304" pitchFamily="18" charset="0"/>
                <a:ea typeface="Noto Sans CJK SC Regular" pitchFamily="2"/>
                <a:cs typeface="Times New Roman" panose="02020603050405020304" pitchFamily="18" charset="0"/>
              </a:rPr>
              <a:t>dei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nomi</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2629173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enumerativo</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err="1">
                <a:solidFill>
                  <a:srgbClr val="3380E6"/>
                </a:solidFill>
                <a:ea typeface="Noto Sans CJK SC Regular" pitchFamily="2"/>
                <a:cs typeface="Times New Roman" panose="02020603050405020304" pitchFamily="18" charset="0"/>
              </a:rPr>
              <a:t>enum</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1&gt;,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2&gt;,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buNone/>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dichiarazione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i</a:t>
            </a:r>
            <a:r>
              <a:rPr lang="en-US" sz="2000" b="1" dirty="0">
                <a:solidFill>
                  <a:srgbClr val="3380E6"/>
                </a:solidFill>
                <a:ea typeface="Noto Sans CJK SC Regular" pitchFamily="2"/>
                <a:cs typeface="Times New Roman" panose="02020603050405020304" pitchFamily="18" charset="0"/>
              </a:rPr>
              <a:t>&gt;  </a:t>
            </a:r>
            <a:r>
              <a:rPr lang="it-IT" altLang="it-IT" sz="2000" dirty="0">
                <a:solidFill>
                  <a:srgbClr val="000000"/>
                </a:solidFill>
                <a:latin typeface="Times New Roman" panose="02020603050405020304" pitchFamily="18" charset="0"/>
              </a:rPr>
              <a:t>(1 ≤ </a:t>
            </a:r>
            <a:r>
              <a:rPr lang="it-IT" altLang="it-IT" sz="2000" dirty="0" err="1">
                <a:solidFill>
                  <a:srgbClr val="000000"/>
                </a:solidFill>
                <a:latin typeface="Times New Roman" panose="02020603050405020304" pitchFamily="18" charset="0"/>
              </a:rPr>
              <a:t>i≤N</a:t>
            </a:r>
            <a:r>
              <a:rPr lang="it-IT" altLang="it-IT" sz="2000" dirty="0">
                <a:solidFill>
                  <a:srgbClr val="000000"/>
                </a:solidFill>
                <a:latin typeface="Times New Roman" panose="02020603050405020304" pitchFamily="18" charset="0"/>
              </a:rPr>
              <a:t>): è </a:t>
            </a:r>
          </a:p>
          <a:p>
            <a:pPr eaLnBrk="1" hangingPunct="1">
              <a:defRPr/>
            </a:pPr>
            <a:r>
              <a:rPr lang="it-IT" altLang="it-IT" sz="2000" dirty="0">
                <a:solidFill>
                  <a:srgbClr val="000000"/>
                </a:solidFill>
                <a:latin typeface="Times New Roman" panose="02020603050405020304" pitchFamily="18" charset="0"/>
              </a:rPr>
              <a:t>o un identificatore valido, </a:t>
            </a:r>
          </a:p>
          <a:p>
            <a:pPr eaLnBrk="1" hangingPunct="1">
              <a:defRPr/>
            </a:pPr>
            <a:r>
              <a:rPr lang="it-IT" altLang="it-IT" sz="2000" dirty="0">
                <a:solidFill>
                  <a:srgbClr val="000000"/>
                </a:solidFill>
                <a:latin typeface="Times New Roman" panose="02020603050405020304" pitchFamily="18" charset="0"/>
              </a:rPr>
              <a:t>oppure un’espressione della forma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&gt; = &lt;</a:t>
            </a:r>
            <a:r>
              <a:rPr lang="en-US" sz="2000" b="1" dirty="0" err="1">
                <a:solidFill>
                  <a:srgbClr val="3380E6"/>
                </a:solidFill>
                <a:ea typeface="Noto Sans CJK SC Regular" pitchFamily="2"/>
                <a:cs typeface="Times New Roman" panose="02020603050405020304" pitchFamily="18" charset="0"/>
              </a:rPr>
              <a:t>costante</a:t>
            </a:r>
            <a:r>
              <a:rPr lang="en-US" sz="2000" b="1" dirty="0">
                <a:solidFill>
                  <a:srgbClr val="3380E6"/>
                </a:solidFill>
                <a:ea typeface="Noto Sans CJK SC Regular" pitchFamily="2"/>
                <a:cs typeface="Times New Roman" panose="02020603050405020304" pitchFamily="18" charset="0"/>
              </a:rPr>
              <a:t>&gt;  </a:t>
            </a:r>
            <a:r>
              <a:rPr lang="it-IT" altLang="it-IT" sz="2000" dirty="0">
                <a:solidFill>
                  <a:srgbClr val="000000"/>
                </a:solidFill>
                <a:latin typeface="Times New Roman" panose="02020603050405020304" pitchFamily="18" charset="0"/>
              </a:rPr>
              <a:t>dove nome è un identificatore valido e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costante</a:t>
            </a:r>
            <a:r>
              <a:rPr lang="en-US" sz="2000" b="1" dirty="0">
                <a:solidFill>
                  <a:srgbClr val="3380E6"/>
                </a:solidFill>
                <a:ea typeface="Noto Sans CJK SC Regular" pitchFamily="2"/>
                <a:cs typeface="Times New Roman" panose="02020603050405020304" pitchFamily="18" charset="0"/>
              </a:rPr>
              <a:t>&gt; </a:t>
            </a:r>
            <a:r>
              <a:rPr lang="it-IT" altLang="it-IT" sz="2000" dirty="0">
                <a:solidFill>
                  <a:srgbClr val="000000"/>
                </a:solidFill>
                <a:latin typeface="Times New Roman" panose="02020603050405020304" pitchFamily="18" charset="0"/>
              </a:rPr>
              <a:t> è una costante intera (valore costante dell’identificatore).    </a:t>
            </a:r>
          </a:p>
        </p:txBody>
      </p:sp>
      <p:sp>
        <p:nvSpPr>
          <p:cNvPr id="2" name="Rettangolo 1"/>
          <p:cNvSpPr/>
          <p:nvPr/>
        </p:nvSpPr>
        <p:spPr>
          <a:xfrm>
            <a:off x="4491182" y="1347210"/>
            <a:ext cx="3581401" cy="2031325"/>
          </a:xfrm>
          <a:prstGeom prst="rect">
            <a:avLst/>
          </a:prstGeom>
        </p:spPr>
        <p:txBody>
          <a:bodyPr wrap="square">
            <a:spAutoFit/>
          </a:bodyPr>
          <a:lstStyle/>
          <a:p>
            <a:pPr marL="0" indent="0" eaLnBrk="1" hangingPunct="1">
              <a:lnSpc>
                <a:spcPct val="100000"/>
              </a:lnSpc>
              <a:spcBef>
                <a:spcPts val="0"/>
              </a:spcBef>
              <a:buNone/>
              <a:defRPr/>
            </a:pPr>
            <a:r>
              <a:rPr lang="it-IT" altLang="it-IT" dirty="0">
                <a:solidFill>
                  <a:srgbClr val="000000"/>
                </a:solidFill>
                <a:latin typeface="Times New Roman" panose="02020603050405020304" pitchFamily="18" charset="0"/>
              </a:rPr>
              <a:t>Dichiarazione di identificatori (nomi simbolici per costanti intere) racchiuse tra parentesi graffe, terminante con un punto e virgola, e avente come intestazione la parola chiave </a:t>
            </a:r>
            <a:r>
              <a:rPr lang="en-US" b="1" dirty="0" err="1">
                <a:solidFill>
                  <a:srgbClr val="3380E6"/>
                </a:solidFill>
                <a:ea typeface="Noto Sans CJK SC Regular" pitchFamily="2"/>
                <a:cs typeface="Times New Roman" panose="02020603050405020304" pitchFamily="18" charset="0"/>
              </a:rPr>
              <a:t>enum</a:t>
            </a:r>
            <a:r>
              <a:rPr lang="it-IT" altLang="it-IT" dirty="0">
                <a:solidFill>
                  <a:srgbClr val="000000"/>
                </a:solidFill>
                <a:latin typeface="Times New Roman" panose="02020603050405020304" pitchFamily="18" charset="0"/>
              </a:rPr>
              <a:t> seguita da un </a:t>
            </a:r>
            <a:r>
              <a:rPr lang="it-IT" altLang="it-IT" b="1" dirty="0">
                <a:solidFill>
                  <a:srgbClr val="000000"/>
                </a:solidFill>
                <a:latin typeface="Times New Roman" panose="02020603050405020304" pitchFamily="18" charset="0"/>
              </a:rPr>
              <a:t>identificatore di tipo</a:t>
            </a:r>
            <a:r>
              <a:rPr lang="it-IT" altLang="it-IT"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5407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enumerativo</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err="1">
                <a:solidFill>
                  <a:srgbClr val="3380E6"/>
                </a:solidFill>
                <a:ea typeface="Noto Sans CJK SC Regular" pitchFamily="2"/>
                <a:cs typeface="Times New Roman" panose="02020603050405020304" pitchFamily="18" charset="0"/>
              </a:rPr>
              <a:t>enum</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1&gt;,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2&gt;,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endParaRPr lang="it-IT" altLang="it-IT" sz="2000" dirty="0">
              <a:solidFill>
                <a:srgbClr val="000000"/>
              </a:solidFill>
              <a:latin typeface="Times New Roman" panose="02020603050405020304" pitchFamily="18" charset="0"/>
            </a:endParaRPr>
          </a:p>
          <a:p>
            <a:pPr eaLnBrk="1" hangingPunct="1">
              <a:defRPr/>
            </a:pPr>
            <a:r>
              <a:rPr lang="it-IT" altLang="it-IT" sz="2000" dirty="0">
                <a:solidFill>
                  <a:srgbClr val="000000"/>
                </a:solidFill>
                <a:latin typeface="Times New Roman" panose="02020603050405020304" pitchFamily="18" charset="0"/>
              </a:rPr>
              <a:t>Gli identificatori nelle varie dichiarazioni devono essere distinti e devono essere unici all’interno del programma.</a:t>
            </a:r>
          </a:p>
          <a:p>
            <a:pPr eaLnBrk="1" hangingPunct="1">
              <a:defRPr/>
            </a:pPr>
            <a:r>
              <a:rPr lang="it-IT" altLang="it-IT" sz="2000" dirty="0">
                <a:solidFill>
                  <a:srgbClr val="000000"/>
                </a:solidFill>
                <a:latin typeface="Times New Roman" panose="02020603050405020304" pitchFamily="18" charset="0"/>
              </a:rPr>
              <a:t>Ad identificatori distinti può essere associata la stessa costante intera.  </a:t>
            </a:r>
          </a:p>
          <a:p>
            <a:pPr eaLnBrk="1" hangingPunct="1">
              <a:defRPr/>
            </a:pPr>
            <a:r>
              <a:rPr lang="it-IT" altLang="it-IT" sz="2000" dirty="0">
                <a:solidFill>
                  <a:srgbClr val="000000"/>
                </a:solidFill>
                <a:latin typeface="Times New Roman" panose="02020603050405020304" pitchFamily="18" charset="0"/>
              </a:rPr>
              <a:t>Se la prima dichiarazione non ha un valore esplicito, al primo identificatore viene assegnato un valore 0.  </a:t>
            </a:r>
          </a:p>
          <a:p>
            <a:pPr eaLnBrk="1" hangingPunct="1">
              <a:defRPr/>
            </a:pPr>
            <a:r>
              <a:rPr lang="it-IT" altLang="it-IT" sz="2000" dirty="0">
                <a:solidFill>
                  <a:srgbClr val="000000"/>
                </a:solidFill>
                <a:latin typeface="Times New Roman" panose="02020603050405020304" pitchFamily="18" charset="0"/>
              </a:rPr>
              <a:t>Per una dichiarazione distinta dalla prima il cui valore non è esplicitamente assegnato, il valore del nome è ottenuto incrementando di 1 il valore del nome precedente.  </a:t>
            </a:r>
          </a:p>
        </p:txBody>
      </p:sp>
    </p:spTree>
    <p:extLst>
      <p:ext uri="{BB962C8B-B14F-4D97-AF65-F5344CB8AC3E}">
        <p14:creationId xmlns:p14="http://schemas.microsoft.com/office/powerpoint/2010/main" val="133913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enumerativo</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Esempi:</a:t>
            </a: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07" y="1558925"/>
            <a:ext cx="6911939" cy="1806097"/>
          </a:xfrm>
          <a:prstGeom prst="rect">
            <a:avLst/>
          </a:prstGeom>
        </p:spPr>
      </p:pic>
      <p:sp>
        <p:nvSpPr>
          <p:cNvPr id="7" name="Text Placeholder 2"/>
          <p:cNvSpPr txBox="1">
            <a:spLocks/>
          </p:cNvSpPr>
          <p:nvPr/>
        </p:nvSpPr>
        <p:spPr bwMode="auto">
          <a:xfrm>
            <a:off x="533400" y="3810000"/>
            <a:ext cx="8039100" cy="22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Per il campo d’azione o scope di una definizione di un tipo enumerativo valgono le stesse regole viste per le definizioni di tipo struttura.   </a:t>
            </a:r>
          </a:p>
          <a:p>
            <a:pPr eaLnBrk="1" hangingPunct="1">
              <a:defRPr/>
            </a:pPr>
            <a:r>
              <a:rPr lang="it-IT" altLang="it-IT" sz="2200" dirty="0">
                <a:solidFill>
                  <a:srgbClr val="000000"/>
                </a:solidFill>
                <a:latin typeface="Times New Roman" panose="02020603050405020304" pitchFamily="18" charset="0"/>
              </a:rPr>
              <a:t>Per consentire l’accesso in  più file sorgenti di una definizione di tipo, conviene porre la definizione in un file </a:t>
            </a:r>
            <a:r>
              <a:rPr lang="it-IT" altLang="it-IT" sz="2200" dirty="0" err="1">
                <a:solidFill>
                  <a:srgbClr val="000000"/>
                </a:solidFill>
                <a:latin typeface="Times New Roman" panose="02020603050405020304" pitchFamily="18" charset="0"/>
              </a:rPr>
              <a:t>header</a:t>
            </a:r>
            <a:r>
              <a:rPr lang="it-IT" altLang="it-IT" sz="2200" dirty="0">
                <a:solidFill>
                  <a:srgbClr val="000000"/>
                </a:solidFill>
                <a:latin typeface="Times New Roman" panose="02020603050405020304" pitchFamily="18" charset="0"/>
              </a:rPr>
              <a:t> ed includere il file tramite la direttiva </a:t>
            </a:r>
            <a:r>
              <a:rPr lang="it-IT" altLang="it-IT" sz="2200" b="1" dirty="0">
                <a:solidFill>
                  <a:srgbClr val="000000"/>
                </a:solidFill>
                <a:latin typeface="Times New Roman" panose="02020603050405020304" pitchFamily="18" charset="0"/>
              </a:rPr>
              <a:t>#include</a:t>
            </a:r>
            <a:r>
              <a:rPr lang="it-IT" altLang="it-IT" sz="2200" dirty="0">
                <a:solidFill>
                  <a:srgbClr val="000000"/>
                </a:solidFill>
                <a:latin typeface="Times New Roman" panose="02020603050405020304" pitchFamily="18" charset="0"/>
              </a:rPr>
              <a:t> del preprocessore. </a:t>
            </a: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0799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Dichiarazione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variabili</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tipo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enumerativo</a:t>
            </a:r>
            <a:r>
              <a:rPr lang="en-US" altLang="it-IT" sz="3000" dirty="0">
                <a:solidFill>
                  <a:srgbClr val="3380E6"/>
                </a:solidFill>
                <a:latin typeface="Arial" panose="020B0604020202020204" pitchFamily="34" charset="0"/>
              </a:rPr>
              <a:t>  </a:t>
            </a:r>
            <a:r>
              <a:rPr lang="en-US" altLang="it-IT" sz="3300" dirty="0">
                <a:solidFill>
                  <a:srgbClr val="3380E6"/>
                </a:solidFill>
                <a:latin typeface="Arial" panose="020B0604020202020204" pitchFamily="34" charset="0"/>
              </a:rPr>
              <a:t>(1/2)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senza inizializzazione:</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err="1">
                <a:solidFill>
                  <a:srgbClr val="3380E6"/>
                </a:solidFill>
                <a:ea typeface="Noto Sans CJK SC Regular" pitchFamily="2"/>
                <a:cs typeface="Times New Roman" panose="02020603050405020304" pitchFamily="18" charset="0"/>
              </a:rPr>
              <a:t>enum</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1&gt;, …, &lt;</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N&gt;; </a:t>
            </a:r>
          </a:p>
          <a:p>
            <a:pPr marL="0" indent="0" eaLnBrk="1" hangingPunct="1">
              <a:lnSpc>
                <a:spcPct val="100000"/>
              </a:lnSpc>
              <a:spcBef>
                <a:spcPts val="0"/>
              </a:spcBef>
              <a:buNone/>
              <a:defRPr/>
            </a:pPr>
            <a:r>
              <a:rPr lang="it-IT" altLang="it-IT" sz="2200" b="1" dirty="0">
                <a:solidFill>
                  <a:srgbClr val="000000"/>
                </a:solidFill>
                <a:latin typeface="Times New Roman" panose="02020603050405020304" pitchFamily="18" charset="0"/>
              </a:rPr>
              <a:t>Sintassi con inizializzazione:</a:t>
            </a:r>
          </a:p>
          <a:p>
            <a:pPr marL="0" indent="0" eaLnBrk="1" hangingPunct="1">
              <a:lnSpc>
                <a:spcPct val="100000"/>
              </a:lnSpc>
              <a:spcBef>
                <a:spcPts val="0"/>
              </a:spcBef>
              <a:buNone/>
              <a:defRPr/>
            </a:pPr>
            <a:r>
              <a:rPr lang="en-US" sz="2200" b="1" dirty="0" err="1">
                <a:solidFill>
                  <a:srgbClr val="3380E6"/>
                </a:solidFill>
                <a:ea typeface="Noto Sans CJK SC Regular" pitchFamily="2"/>
                <a:cs typeface="Times New Roman" panose="02020603050405020304" pitchFamily="18" charset="0"/>
              </a:rPr>
              <a:t>enum</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1&gt; = &lt;id 1&gt;, …, &lt;</a:t>
            </a:r>
            <a:r>
              <a:rPr lang="en-US" sz="2200" b="1" dirty="0" err="1">
                <a:solidFill>
                  <a:srgbClr val="3380E6"/>
                </a:solidFill>
                <a:ea typeface="Noto Sans CJK SC Regular" pitchFamily="2"/>
                <a:cs typeface="Times New Roman" panose="02020603050405020304" pitchFamily="18" charset="0"/>
              </a:rPr>
              <a:t>var</a:t>
            </a:r>
            <a:r>
              <a:rPr lang="en-US" sz="2200" b="1" dirty="0">
                <a:solidFill>
                  <a:srgbClr val="3380E6"/>
                </a:solidFill>
                <a:ea typeface="Noto Sans CJK SC Regular" pitchFamily="2"/>
                <a:cs typeface="Times New Roman" panose="02020603050405020304" pitchFamily="18" charset="0"/>
              </a:rPr>
              <a:t> N&gt; =&lt;id N&gt;;</a:t>
            </a:r>
          </a:p>
          <a:p>
            <a:pPr marL="0" indent="0" eaLnBrk="1" hangingPunct="1">
              <a:lnSpc>
                <a:spcPct val="100000"/>
              </a:lnSpc>
              <a:spcBef>
                <a:spcPts val="0"/>
              </a:spcBef>
              <a:buNone/>
              <a:defRPr/>
            </a:pPr>
            <a:endParaRPr lang="en-US" sz="2200" b="1" dirty="0">
              <a:solidFill>
                <a:srgbClr val="3380E6"/>
              </a:solidFill>
              <a:ea typeface="Noto Sans CJK SC Regular" pitchFamily="2"/>
              <a:cs typeface="Times New Roman" panose="02020603050405020304" pitchFamily="18" charset="0"/>
            </a:endParaRP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 &gt;</a:t>
            </a:r>
            <a:r>
              <a:rPr lang="it-IT" altLang="it-IT" sz="2000" dirty="0">
                <a:solidFill>
                  <a:srgbClr val="000000"/>
                </a:solidFill>
                <a:latin typeface="Times New Roman" panose="02020603050405020304" pitchFamily="18" charset="0"/>
              </a:rPr>
              <a:t>: identificatore della definizione di tipo enumerativo.</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var</a:t>
            </a:r>
            <a:r>
              <a:rPr lang="en-US" sz="2000" b="1" dirty="0">
                <a:solidFill>
                  <a:srgbClr val="3380E6"/>
                </a:solidFill>
                <a:ea typeface="Noto Sans CJK SC Regular" pitchFamily="2"/>
                <a:cs typeface="Times New Roman" panose="02020603050405020304" pitchFamily="18" charset="0"/>
              </a:rPr>
              <a:t> 1&gt;</a:t>
            </a:r>
            <a:r>
              <a:rPr lang="it-IT" altLang="it-IT" sz="2000" dirty="0">
                <a:solidFill>
                  <a:srgbClr val="000000"/>
                </a:solidFill>
                <a:latin typeface="Times New Roman" panose="02020603050405020304" pitchFamily="18" charset="0"/>
              </a:rPr>
              <a:t>, ..,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var</a:t>
            </a:r>
            <a:r>
              <a:rPr lang="en-US" sz="2000" b="1" dirty="0">
                <a:solidFill>
                  <a:srgbClr val="3380E6"/>
                </a:solidFill>
                <a:ea typeface="Noto Sans CJK SC Regular" pitchFamily="2"/>
                <a:cs typeface="Times New Roman" panose="02020603050405020304" pitchFamily="18" charset="0"/>
              </a:rPr>
              <a:t> N&gt;</a:t>
            </a:r>
            <a:r>
              <a:rPr lang="it-IT" altLang="it-IT" sz="2000" dirty="0">
                <a:solidFill>
                  <a:srgbClr val="000000"/>
                </a:solidFill>
                <a:latin typeface="Times New Roman" panose="02020603050405020304" pitchFamily="18" charset="0"/>
              </a:rPr>
              <a:t>: nomi di variabili (qualsiasi identificatore valido). </a:t>
            </a:r>
          </a:p>
          <a:p>
            <a:pPr eaLnBrk="1" hangingPunct="1">
              <a:defRPr/>
            </a:pPr>
            <a:r>
              <a:rPr lang="en-US" sz="2000" b="1" dirty="0">
                <a:solidFill>
                  <a:srgbClr val="3380E6"/>
                </a:solidFill>
                <a:ea typeface="Noto Sans CJK SC Regular" pitchFamily="2"/>
                <a:cs typeface="Times New Roman" panose="02020603050405020304" pitchFamily="18" charset="0"/>
              </a:rPr>
              <a:t>&lt;id 1&gt;</a:t>
            </a:r>
            <a:r>
              <a:rPr lang="it-IT" altLang="it-IT" sz="2000" dirty="0">
                <a:solidFill>
                  <a:srgbClr val="000000"/>
                </a:solidFill>
                <a:latin typeface="Times New Roman" panose="02020603050405020304" pitchFamily="18" charset="0"/>
              </a:rPr>
              <a:t>, .., </a:t>
            </a:r>
            <a:r>
              <a:rPr lang="en-US" sz="2000" b="1" dirty="0">
                <a:solidFill>
                  <a:srgbClr val="3380E6"/>
                </a:solidFill>
                <a:ea typeface="Noto Sans CJK SC Regular" pitchFamily="2"/>
                <a:cs typeface="Times New Roman" panose="02020603050405020304" pitchFamily="18" charset="0"/>
              </a:rPr>
              <a:t>&lt;id N&gt;</a:t>
            </a:r>
            <a:r>
              <a:rPr lang="it-IT" altLang="it-IT" sz="2000" dirty="0">
                <a:solidFill>
                  <a:srgbClr val="000000"/>
                </a:solidFill>
                <a:latin typeface="Times New Roman" panose="02020603050405020304" pitchFamily="18" charset="0"/>
              </a:rPr>
              <a:t>: nomi simbolici per le costanti enumerative utilizzate nella definizione di tipo.</a:t>
            </a:r>
          </a:p>
          <a:p>
            <a:pPr marL="0" indent="0" eaLnBrk="1" hangingPunct="1">
              <a:buNone/>
              <a:defRPr/>
            </a:pPr>
            <a:r>
              <a:rPr lang="it-IT" altLang="it-IT" sz="2000" b="1" dirty="0">
                <a:solidFill>
                  <a:srgbClr val="000000"/>
                </a:solidFill>
                <a:latin typeface="Times New Roman" panose="02020603050405020304" pitchFamily="18" charset="0"/>
              </a:rPr>
              <a:t>Esempio:</a:t>
            </a:r>
            <a:r>
              <a:rPr lang="it-IT" altLang="it-IT" sz="2000" dirty="0">
                <a:solidFill>
                  <a:srgbClr val="000000"/>
                </a:solidFill>
                <a:latin typeface="Times New Roman" panose="02020603050405020304" pitchFamily="18" charset="0"/>
              </a:rPr>
              <a:t>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85227"/>
            <a:ext cx="7442051" cy="1501395"/>
          </a:xfrm>
          <a:prstGeom prst="rect">
            <a:avLst/>
          </a:prstGeom>
        </p:spPr>
      </p:pic>
    </p:spTree>
    <p:extLst>
      <p:ext uri="{BB962C8B-B14F-4D97-AF65-F5344CB8AC3E}">
        <p14:creationId xmlns:p14="http://schemas.microsoft.com/office/powerpoint/2010/main" val="1951378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8763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Dichiarazione</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variabili</a:t>
            </a:r>
            <a:r>
              <a:rPr lang="en-US" altLang="it-IT" sz="3000" dirty="0">
                <a:solidFill>
                  <a:srgbClr val="3380E6"/>
                </a:solidFill>
                <a:latin typeface="Arial" panose="020B0604020202020204" pitchFamily="34" charset="0"/>
              </a:rPr>
              <a:t> di </a:t>
            </a:r>
            <a:r>
              <a:rPr lang="en-US" altLang="it-IT" sz="3000" dirty="0" err="1">
                <a:solidFill>
                  <a:srgbClr val="3380E6"/>
                </a:solidFill>
                <a:latin typeface="Arial" panose="020B0604020202020204" pitchFamily="34" charset="0"/>
              </a:rPr>
              <a:t>tipo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enumerativo</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210923"/>
            <a:ext cx="812915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Variabili di tipo enumerativo (come per i tipi struttura e unione) possono essere anche dichiarate immediatamente dopo la definizione dell’associato tipo enumerativo e prima del terminatore punto e virgola.</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95600"/>
            <a:ext cx="7062025" cy="1314498"/>
          </a:xfrm>
          <a:prstGeom prst="rect">
            <a:avLst/>
          </a:prstGeom>
        </p:spPr>
      </p:pic>
      <p:sp>
        <p:nvSpPr>
          <p:cNvPr id="8" name="Text Placeholder 2"/>
          <p:cNvSpPr txBox="1">
            <a:spLocks/>
          </p:cNvSpPr>
          <p:nvPr/>
        </p:nvSpPr>
        <p:spPr bwMode="auto">
          <a:xfrm>
            <a:off x="533400" y="4572000"/>
            <a:ext cx="812915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Variabili di tipo enumerativo sono variabili numeriche e dunque possono essere utilizzate per comporre espressioni numeriche.</a:t>
            </a:r>
          </a:p>
        </p:txBody>
      </p:sp>
    </p:spTree>
    <p:extLst>
      <p:ext uri="{BB962C8B-B14F-4D97-AF65-F5344CB8AC3E}">
        <p14:creationId xmlns:p14="http://schemas.microsoft.com/office/powerpoint/2010/main" val="94284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Sommario</a:t>
            </a:r>
            <a:r>
              <a:rPr lang="en-US" altLang="it-IT" sz="3300" dirty="0">
                <a:solidFill>
                  <a:srgbClr val="3380E6"/>
                </a:solidFill>
                <a:latin typeface="Arial" panose="020B0604020202020204" pitchFamily="34" charset="0"/>
              </a:rPr>
              <a:t> - </a:t>
            </a:r>
            <a:r>
              <a:rPr lang="en-US" altLang="it-IT" sz="3300" dirty="0" err="1">
                <a:solidFill>
                  <a:srgbClr val="3380E6"/>
                </a:solidFill>
                <a:latin typeface="Arial" panose="020B0604020202020204" pitchFamily="34" charset="0"/>
              </a:rPr>
              <a:t>Lezione</a:t>
            </a:r>
            <a:r>
              <a:rPr lang="en-US" altLang="it-IT" sz="3300" dirty="0">
                <a:solidFill>
                  <a:srgbClr val="3380E6"/>
                </a:solidFill>
                <a:latin typeface="Arial" panose="020B0604020202020204" pitchFamily="34" charset="0"/>
              </a:rPr>
              <a:t> 11: Tipi di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endParaRPr lang="en-US" altLang="it-IT" sz="3300" dirty="0">
              <a:solidFill>
                <a:srgbClr val="3380E6"/>
              </a:solidFill>
              <a:latin typeface="Arial" panose="020B0604020202020204" pitchFamily="34" charset="0"/>
            </a:endParaRPr>
          </a:p>
        </p:txBody>
      </p:sp>
      <p:sp>
        <p:nvSpPr>
          <p:cNvPr id="4099" name="Text Placeholder 2"/>
          <p:cNvSpPr txBox="1">
            <a:spLocks/>
          </p:cNvSpPr>
          <p:nvPr/>
        </p:nvSpPr>
        <p:spPr bwMode="auto">
          <a:xfrm>
            <a:off x="762000" y="1828800"/>
            <a:ext cx="7886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en-US" altLang="it-IT" sz="2400" dirty="0" err="1">
                <a:solidFill>
                  <a:srgbClr val="000000"/>
                </a:solidFill>
                <a:latin typeface="Times New Roman" panose="02020603050405020304" pitchFamily="18" charset="0"/>
              </a:rPr>
              <a:t>Strutture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Unioni</a:t>
            </a:r>
            <a:r>
              <a:rPr lang="en-US" altLang="it-IT" sz="2400" dirty="0">
                <a:solidFill>
                  <a:srgbClr val="000000"/>
                </a:solidFill>
                <a:latin typeface="Times New Roman" panose="02020603050405020304" pitchFamily="18" charset="0"/>
              </a:rPr>
              <a:t>.</a:t>
            </a:r>
          </a:p>
          <a:p>
            <a:pPr eaLnBrk="1" hangingPunct="1">
              <a:defRPr/>
            </a:pPr>
            <a:r>
              <a:rPr lang="en-US" altLang="it-IT" sz="2400" dirty="0">
                <a:solidFill>
                  <a:srgbClr val="000000"/>
                </a:solidFill>
                <a:latin typeface="Times New Roman" panose="02020603050405020304" pitchFamily="18" charset="0"/>
              </a:rPr>
              <a:t>Tipi </a:t>
            </a:r>
            <a:r>
              <a:rPr lang="en-US" altLang="it-IT" sz="2400" dirty="0" err="1">
                <a:solidFill>
                  <a:srgbClr val="000000"/>
                </a:solidFill>
                <a:latin typeface="Times New Roman" panose="02020603050405020304" pitchFamily="18" charset="0"/>
              </a:rPr>
              <a:t>enumerativi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Introduzione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agli</a:t>
            </a:r>
            <a:r>
              <a:rPr lang="en-US" altLang="it-IT" sz="2400" dirty="0">
                <a:solidFill>
                  <a:srgbClr val="000000"/>
                </a:solidFill>
                <a:latin typeface="Times New Roman" panose="02020603050405020304" pitchFamily="18" charset="0"/>
              </a:rPr>
              <a:t> array.</a:t>
            </a:r>
          </a:p>
          <a:p>
            <a:pPr eaLnBrk="1" hangingPunct="1">
              <a:defRPr/>
            </a:pPr>
            <a:r>
              <a:rPr lang="en-US" altLang="it-IT" sz="2400" dirty="0">
                <a:solidFill>
                  <a:srgbClr val="000000"/>
                </a:solidFill>
                <a:latin typeface="Times New Roman" panose="02020603050405020304" pitchFamily="18" charset="0"/>
              </a:rPr>
              <a:t>Array </a:t>
            </a:r>
            <a:r>
              <a:rPr lang="en-US" altLang="it-IT" sz="2400" dirty="0" err="1">
                <a:solidFill>
                  <a:srgbClr val="000000"/>
                </a:solidFill>
                <a:latin typeface="Times New Roman" panose="02020603050405020304" pitchFamily="18" charset="0"/>
              </a:rPr>
              <a:t>monodimensionali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Passaggio</a:t>
            </a:r>
            <a:r>
              <a:rPr lang="en-US" altLang="it-IT" sz="2400" dirty="0">
                <a:solidFill>
                  <a:srgbClr val="000000"/>
                </a:solidFill>
                <a:latin typeface="Times New Roman" panose="02020603050405020304" pitchFamily="18" charset="0"/>
              </a:rPr>
              <a:t> per </a:t>
            </a:r>
            <a:r>
              <a:rPr lang="en-US" altLang="it-IT" sz="2400" dirty="0" err="1">
                <a:solidFill>
                  <a:srgbClr val="000000"/>
                </a:solidFill>
                <a:latin typeface="Times New Roman" panose="02020603050405020304" pitchFamily="18" charset="0"/>
              </a:rPr>
              <a:t>riferimento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degli</a:t>
            </a:r>
            <a:r>
              <a:rPr lang="en-US" altLang="it-IT" sz="2400" dirty="0">
                <a:solidFill>
                  <a:srgbClr val="000000"/>
                </a:solidFill>
                <a:latin typeface="Times New Roman" panose="02020603050405020304" pitchFamily="18" charset="0"/>
              </a:rPr>
              <a:t> array.</a:t>
            </a:r>
          </a:p>
          <a:p>
            <a:pPr marL="0" indent="0" eaLnBrk="1" hangingPunct="1">
              <a:buNone/>
              <a:defRPr/>
            </a:pPr>
            <a:endParaRPr lang="en-US"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dirty="0">
              <a:solidFill>
                <a:srgbClr val="000000"/>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0999"/>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dati</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enumerativo</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54950"/>
            <a:ext cx="4968651" cy="5743505"/>
          </a:xfrm>
          <a:prstGeom prst="rect">
            <a:avLst/>
          </a:prstGeom>
        </p:spPr>
      </p:pic>
    </p:spTree>
    <p:extLst>
      <p:ext uri="{BB962C8B-B14F-4D97-AF65-F5344CB8AC3E}">
        <p14:creationId xmlns:p14="http://schemas.microsoft.com/office/powerpoint/2010/main" val="414564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Tipi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r>
              <a:rPr lang="en-US" altLang="it-IT" sz="3300" dirty="0">
                <a:solidFill>
                  <a:srgbClr val="3380E6"/>
                </a:solidFill>
                <a:latin typeface="Arial" panose="020B0604020202020204" pitchFamily="34" charset="0"/>
              </a:rPr>
              <a:t>: array (1/2)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838200"/>
            <a:ext cx="8610600" cy="5752942"/>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Nel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un </a:t>
            </a:r>
            <a:r>
              <a:rPr lang="en-US" sz="2400" b="1" dirty="0">
                <a:latin typeface="Times New Roman" panose="02020603050405020304" pitchFamily="18" charset="0"/>
                <a:ea typeface="Noto Sans CJK SC Regular" pitchFamily="2"/>
                <a:cs typeface="Times New Roman" panose="02020603050405020304" pitchFamily="18" charset="0"/>
              </a:rPr>
              <a:t>array</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detto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anche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vettore</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sequenza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ordinata</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stesso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raggruppati</a:t>
            </a:r>
            <a:r>
              <a:rPr lang="en-US" sz="2400" dirty="0">
                <a:latin typeface="Times New Roman" panose="02020603050405020304" pitchFamily="18" charset="0"/>
                <a:ea typeface="Noto Sans CJK SC Regular" pitchFamily="2"/>
                <a:cs typeface="Times New Roman" panose="02020603050405020304" pitchFamily="18" charset="0"/>
              </a:rPr>
              <a:t> sotto un </a:t>
            </a:r>
            <a:r>
              <a:rPr lang="en-US" sz="2400" dirty="0" err="1">
                <a:latin typeface="Times New Roman" panose="02020603050405020304" pitchFamily="18" charset="0"/>
                <a:ea typeface="Noto Sans CJK SC Regular" pitchFamily="2"/>
                <a:cs typeface="Times New Roman" panose="02020603050405020304" pitchFamily="18" charset="0"/>
              </a:rPr>
              <a:t>unico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I </a:t>
            </a:r>
            <a:r>
              <a:rPr lang="en-US" sz="2400" dirty="0" err="1">
                <a:latin typeface="Times New Roman" panose="02020603050405020304" pitchFamily="18" charset="0"/>
                <a:ea typeface="Noto Sans CJK SC Regular" pitchFamily="2"/>
                <a:cs typeface="Times New Roman" panose="02020603050405020304" pitchFamily="18" charset="0"/>
              </a:rPr>
              <a:t>singoli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in un array </a:t>
            </a:r>
            <a:r>
              <a:rPr lang="en-US" sz="2400" dirty="0" err="1">
                <a:latin typeface="Times New Roman" panose="02020603050405020304" pitchFamily="18" charset="0"/>
                <a:ea typeface="Noto Sans CJK SC Regular" pitchFamily="2"/>
                <a:cs typeface="Times New Roman" panose="02020603050405020304" pitchFamily="18" charset="0"/>
              </a:rPr>
              <a:t>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chiamati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elementi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dell’array</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acceduti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tramite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a:t>
            </a:r>
            <a:r>
              <a:rPr lang="en-US" sz="2400" b="1" dirty="0" err="1">
                <a:latin typeface="Times New Roman" panose="02020603050405020304" pitchFamily="18" charset="0"/>
                <a:ea typeface="Noto Sans CJK SC Regular" pitchFamily="2"/>
                <a:cs typeface="Times New Roman" panose="02020603050405020304" pitchFamily="18" charset="0"/>
              </a:rPr>
              <a:t>operatore</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indicizzazione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dirty="0">
                <a:latin typeface="Times New Roman" panose="02020603050405020304" pitchFamily="18" charset="0"/>
                <a:ea typeface="Noto Sans CJK SC Regular" pitchFamily="2"/>
                <a:cs typeface="Times New Roman" panose="02020603050405020304" pitchFamily="18" charset="0"/>
              </a:rPr>
              <a:t>.</a:t>
            </a:r>
          </a:p>
          <a:p>
            <a:pPr marL="342900" indent="-342900">
              <a:spcBef>
                <a:spcPts val="0"/>
              </a:spcBef>
              <a:spcAft>
                <a:spcPts val="0"/>
              </a:spcAft>
              <a:buFont typeface="Arial" panose="020B0604020202020204" pitchFamily="34" charset="0"/>
              <a:buChar char="•"/>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Elementi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consecutivi</a:t>
            </a:r>
            <a:r>
              <a:rPr lang="en-US" sz="2400" dirty="0">
                <a:latin typeface="Times New Roman" panose="02020603050405020304" pitchFamily="18" charset="0"/>
                <a:ea typeface="Noto Sans CJK SC Regular" pitchFamily="2"/>
                <a:cs typeface="Times New Roman" panose="02020603050405020304" pitchFamily="18" charset="0"/>
              </a:rPr>
              <a:t> in un array </a:t>
            </a:r>
            <a:r>
              <a:rPr lang="en-US" sz="2400" dirty="0" err="1">
                <a:latin typeface="Times New Roman" panose="02020603050405020304" pitchFamily="18" charset="0"/>
                <a:ea typeface="Noto Sans CJK SC Regular" pitchFamily="2"/>
                <a:cs typeface="Times New Roman" panose="02020603050405020304" pitchFamily="18" charset="0"/>
              </a:rPr>
              <a:t>hanno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locazioni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memoria</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contigue</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Il </a:t>
            </a:r>
            <a:r>
              <a:rPr lang="en-US" sz="2400" dirty="0" err="1">
                <a:latin typeface="Times New Roman" panose="02020603050405020304" pitchFamily="18" charset="0"/>
                <a:ea typeface="Noto Sans CJK SC Regular" pitchFamily="2"/>
                <a:cs typeface="Times New Roman" panose="02020603050405020304" pitchFamily="18" charset="0"/>
              </a:rPr>
              <a:t>numero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elementi</a:t>
            </a:r>
            <a:r>
              <a:rPr lang="en-US" sz="2400" dirty="0">
                <a:latin typeface="Times New Roman" panose="02020603050405020304" pitchFamily="18" charset="0"/>
                <a:ea typeface="Noto Sans CJK SC Regular" pitchFamily="2"/>
                <a:cs typeface="Times New Roman" panose="02020603050405020304" pitchFamily="18" charset="0"/>
              </a:rPr>
              <a:t> di un array è </a:t>
            </a:r>
            <a:r>
              <a:rPr lang="en-US" sz="2400" dirty="0" err="1">
                <a:latin typeface="Times New Roman" panose="02020603050405020304" pitchFamily="18" charset="0"/>
                <a:ea typeface="Noto Sans CJK SC Regular" pitchFamily="2"/>
                <a:cs typeface="Times New Roman" panose="02020603050405020304" pitchFamily="18" charset="0"/>
              </a:rPr>
              <a:t>chiamato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lunghezza</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dell’array</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Gli</a:t>
            </a:r>
            <a:r>
              <a:rPr lang="en-US" sz="2400" dirty="0">
                <a:latin typeface="Times New Roman" panose="02020603050405020304" pitchFamily="18" charset="0"/>
                <a:ea typeface="Noto Sans CJK SC Regular" pitchFamily="2"/>
                <a:cs typeface="Times New Roman" panose="02020603050405020304" pitchFamily="18" charset="0"/>
              </a:rPr>
              <a:t> array </a:t>
            </a:r>
            <a:r>
              <a:rPr lang="en-US" sz="2400" dirty="0" err="1">
                <a:latin typeface="Times New Roman" panose="02020603050405020304" pitchFamily="18" charset="0"/>
                <a:ea typeface="Noto Sans CJK SC Regular" pitchFamily="2"/>
                <a:cs typeface="Times New Roman" panose="02020603050405020304" pitchFamily="18" charset="0"/>
              </a:rPr>
              <a:t>sono</a:t>
            </a:r>
            <a:r>
              <a:rPr lang="en-US" sz="2400" dirty="0">
                <a:latin typeface="Times New Roman" panose="02020603050405020304" pitchFamily="18" charset="0"/>
                <a:ea typeface="Noto Sans CJK SC Regular" pitchFamily="2"/>
                <a:cs typeface="Times New Roman" panose="02020603050405020304" pitchFamily="18" charset="0"/>
              </a:rPr>
              <a:t> in </a:t>
            </a:r>
            <a:r>
              <a:rPr lang="en-US" sz="2400" dirty="0" err="1">
                <a:latin typeface="Times New Roman" panose="02020603050405020304" pitchFamily="18" charset="0"/>
                <a:ea typeface="Noto Sans CJK SC Regular" pitchFamily="2"/>
                <a:cs typeface="Times New Roman" panose="02020603050405020304" pitchFamily="18" charset="0"/>
              </a:rPr>
              <a:t>generale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a </a:t>
            </a:r>
            <a:r>
              <a:rPr lang="en-US" sz="2400" b="1" dirty="0" err="1">
                <a:latin typeface="Times New Roman" panose="02020603050405020304" pitchFamily="18" charset="0"/>
                <a:ea typeface="Noto Sans CJK SC Regular" pitchFamily="2"/>
                <a:cs typeface="Times New Roman" panose="02020603050405020304" pitchFamily="18" charset="0"/>
              </a:rPr>
              <a:t>lunghezza</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variabile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dirty="0">
                <a:latin typeface="Times New Roman" panose="02020603050405020304" pitchFamily="18" charset="0"/>
                <a:ea typeface="Noto Sans CJK SC Regular" pitchFamily="2"/>
                <a:cs typeface="Times New Roman" panose="02020603050405020304" pitchFamily="18" charset="0"/>
              </a:rPr>
              <a:t>dal </a:t>
            </a:r>
            <a:r>
              <a:rPr lang="en-US" sz="2400" dirty="0" err="1">
                <a:latin typeface="Times New Roman" panose="02020603050405020304" pitchFamily="18" charset="0"/>
                <a:ea typeface="Noto Sans CJK SC Regular" pitchFamily="2"/>
                <a:cs typeface="Times New Roman" panose="02020603050405020304" pitchFamily="18" charset="0"/>
              </a:rPr>
              <a:t>momento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la </a:t>
            </a:r>
            <a:r>
              <a:rPr lang="en-US" sz="2400" dirty="0" err="1">
                <a:latin typeface="Times New Roman" panose="02020603050405020304" pitchFamily="18" charset="0"/>
                <a:ea typeface="Noto Sans CJK SC Regular" pitchFamily="2"/>
                <a:cs typeface="Times New Roman" panose="02020603050405020304" pitchFamily="18" charset="0"/>
              </a:rPr>
              <a:t>lunghezza</a:t>
            </a:r>
            <a:r>
              <a:rPr lang="en-US" sz="2400" dirty="0">
                <a:latin typeface="Times New Roman" panose="02020603050405020304" pitchFamily="18" charset="0"/>
                <a:ea typeface="Noto Sans CJK SC Regular" pitchFamily="2"/>
                <a:cs typeface="Times New Roman" panose="02020603050405020304" pitchFamily="18" charset="0"/>
              </a:rPr>
              <a:t> di un array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specificata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tramite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espressioni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numeriche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intere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cui </a:t>
            </a:r>
            <a:r>
              <a:rPr lang="en-US" sz="2400" dirty="0" err="1">
                <a:latin typeface="Times New Roman" panose="02020603050405020304" pitchFamily="18" charset="0"/>
                <a:ea typeface="Noto Sans CJK SC Regular" pitchFamily="2"/>
                <a:cs typeface="Times New Roman" panose="02020603050405020304" pitchFamily="18" charset="0"/>
              </a:rPr>
              <a:t>valore</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noto</a:t>
            </a:r>
            <a:r>
              <a:rPr lang="en-US" sz="2400" dirty="0">
                <a:latin typeface="Times New Roman" panose="02020603050405020304" pitchFamily="18" charset="0"/>
                <a:ea typeface="Noto Sans CJK SC Regular" pitchFamily="2"/>
                <a:cs typeface="Times New Roman" panose="02020603050405020304" pitchFamily="18" charset="0"/>
              </a:rPr>
              <a:t> a tempo di </a:t>
            </a:r>
            <a:r>
              <a:rPr lang="en-US" sz="2400" dirty="0" err="1">
                <a:latin typeface="Times New Roman" panose="02020603050405020304" pitchFamily="18" charset="0"/>
                <a:ea typeface="Noto Sans CJK SC Regular" pitchFamily="2"/>
                <a:cs typeface="Times New Roman" panose="02020603050405020304" pitchFamily="18" charset="0"/>
              </a:rPr>
              <a:t>esecuzione</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419496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Tipi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r>
              <a:rPr lang="en-US" altLang="it-IT" sz="3300" dirty="0">
                <a:solidFill>
                  <a:srgbClr val="3380E6"/>
                </a:solidFill>
                <a:latin typeface="Arial" panose="020B0604020202020204" pitchFamily="34" charset="0"/>
              </a:rPr>
              <a:t>: array (2/2)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4800" y="838200"/>
            <a:ext cx="8610600" cy="5723511"/>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A </a:t>
            </a:r>
            <a:r>
              <a:rPr lang="en-US" sz="2400" dirty="0" err="1">
                <a:latin typeface="Times New Roman" panose="02020603050405020304" pitchFamily="18" charset="0"/>
                <a:ea typeface="Noto Sans CJK SC Regular" pitchFamily="2"/>
                <a:cs typeface="Times New Roman" panose="02020603050405020304" pitchFamily="18" charset="0"/>
              </a:rPr>
              <a:t>differenza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degli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aggregati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strutture</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unioni</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dei</a:t>
            </a:r>
            <a:r>
              <a:rPr lang="en-US" sz="2400" dirty="0">
                <a:latin typeface="Times New Roman" panose="02020603050405020304" pitchFamily="18" charset="0"/>
                <a:ea typeface="Noto Sans CJK SC Regular" pitchFamily="2"/>
                <a:cs typeface="Times New Roman" panose="02020603050405020304" pitchFamily="18" charset="0"/>
              </a:rPr>
              <a:t> tipi </a:t>
            </a:r>
            <a:r>
              <a:rPr lang="en-US" sz="2400" dirty="0" err="1">
                <a:latin typeface="Times New Roman" panose="02020603050405020304" pitchFamily="18" charset="0"/>
                <a:ea typeface="Noto Sans CJK SC Regular" pitchFamily="2"/>
                <a:cs typeface="Times New Roman" panose="02020603050405020304" pitchFamily="18" charset="0"/>
              </a:rPr>
              <a:t>enumerativi</a:t>
            </a:r>
            <a:r>
              <a:rPr lang="en-US" sz="2400" dirty="0">
                <a:latin typeface="Times New Roman" panose="02020603050405020304" pitchFamily="18" charset="0"/>
                <a:ea typeface="Noto Sans CJK SC Regular" pitchFamily="2"/>
                <a:cs typeface="Times New Roman" panose="02020603050405020304" pitchFamily="18" charset="0"/>
              </a:rPr>
              <a:t>, per </a:t>
            </a:r>
            <a:r>
              <a:rPr lang="en-US" sz="2400" dirty="0" err="1">
                <a:latin typeface="Times New Roman" panose="02020603050405020304" pitchFamily="18" charset="0"/>
                <a:ea typeface="Noto Sans CJK SC Regular" pitchFamily="2"/>
                <a:cs typeface="Times New Roman" panose="02020603050405020304" pitchFamily="18" charset="0"/>
              </a:rPr>
              <a:t>definire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array non </a:t>
            </a:r>
            <a:r>
              <a:rPr lang="en-US" sz="2400" dirty="0" err="1">
                <a:latin typeface="Times New Roman" panose="02020603050405020304" pitchFamily="18" charset="0"/>
                <a:ea typeface="Noto Sans CJK SC Regular" pitchFamily="2"/>
                <a:cs typeface="Times New Roman" panose="02020603050405020304" pitchFamily="18" charset="0"/>
              </a:rPr>
              <a:t>bisogna</a:t>
            </a:r>
            <a:r>
              <a:rPr lang="en-US" sz="2400" dirty="0">
                <a:latin typeface="Times New Roman" panose="02020603050405020304" pitchFamily="18" charset="0"/>
                <a:ea typeface="Noto Sans CJK SC Regular" pitchFamily="2"/>
                <a:cs typeface="Times New Roman" panose="02020603050405020304" pitchFamily="18" charset="0"/>
              </a:rPr>
              <a:t> prima </a:t>
            </a:r>
            <a:r>
              <a:rPr lang="en-US" sz="2400" dirty="0" err="1">
                <a:latin typeface="Times New Roman" panose="02020603050405020304" pitchFamily="18" charset="0"/>
                <a:ea typeface="Noto Sans CJK SC Regular" pitchFamily="2"/>
                <a:cs typeface="Times New Roman" panose="02020603050405020304" pitchFamily="18" charset="0"/>
              </a:rPr>
              <a:t>definire</a:t>
            </a:r>
            <a:r>
              <a:rPr lang="en-US" sz="2400" dirty="0">
                <a:latin typeface="Times New Roman" panose="02020603050405020304" pitchFamily="18" charset="0"/>
                <a:ea typeface="Noto Sans CJK SC Regular" pitchFamily="2"/>
                <a:cs typeface="Times New Roman" panose="02020603050405020304" pitchFamily="18" charset="0"/>
              </a:rPr>
              <a:t> un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array.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Nella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dichiarazione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array </a:t>
            </a:r>
            <a:r>
              <a:rPr lang="en-US" sz="2400" dirty="0" err="1">
                <a:latin typeface="Times New Roman" panose="02020603050405020304" pitchFamily="18" charset="0"/>
                <a:ea typeface="Noto Sans CJK SC Regular" pitchFamily="2"/>
                <a:cs typeface="Times New Roman" panose="02020603050405020304" pitchFamily="18" charset="0"/>
              </a:rPr>
              <a:t>si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specifica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comune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degli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elementi</a:t>
            </a:r>
            <a:r>
              <a:rPr lang="en-US" sz="2400" dirty="0">
                <a:latin typeface="Times New Roman" panose="02020603050405020304" pitchFamily="18" charset="0"/>
                <a:ea typeface="Noto Sans CJK SC Regular" pitchFamily="2"/>
                <a:cs typeface="Times New Roman" panose="02020603050405020304" pitchFamily="18" charset="0"/>
              </a:rPr>
              <a:t> di un array, e la </a:t>
            </a:r>
            <a:r>
              <a:rPr lang="en-US" sz="2400" dirty="0" err="1">
                <a:latin typeface="Times New Roman" panose="02020603050405020304" pitchFamily="18" charset="0"/>
                <a:ea typeface="Noto Sans CJK SC Regular" pitchFamily="2"/>
                <a:cs typeface="Times New Roman" panose="02020603050405020304" pitchFamily="18" charset="0"/>
              </a:rPr>
              <a:t>lunghezza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dell’array</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b="1" dirty="0">
                <a:latin typeface="Times New Roman" panose="02020603050405020304" pitchFamily="18" charset="0"/>
                <a:ea typeface="Noto Sans CJK SC Regular" pitchFamily="2"/>
                <a:cs typeface="Times New Roman" panose="02020603050405020304" pitchFamily="18" charset="0"/>
              </a:rPr>
              <a:t>IMPORTANTE:</a:t>
            </a:r>
            <a:r>
              <a:rPr lang="en-US" sz="2400" dirty="0">
                <a:latin typeface="Times New Roman" panose="02020603050405020304" pitchFamily="18" charset="0"/>
                <a:ea typeface="Noto Sans CJK SC Regular" pitchFamily="2"/>
                <a:cs typeface="Times New Roman" panose="02020603050405020304" pitchFamily="18" charset="0"/>
              </a:rPr>
              <a:t> a </a:t>
            </a:r>
            <a:r>
              <a:rPr lang="en-US" sz="2400" dirty="0" err="1">
                <a:latin typeface="Times New Roman" panose="02020603050405020304" pitchFamily="18" charset="0"/>
                <a:ea typeface="Noto Sans CJK SC Regular" pitchFamily="2"/>
                <a:cs typeface="Times New Roman" panose="02020603050405020304" pitchFamily="18" charset="0"/>
              </a:rPr>
              <a:t>differenza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semplici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numeriche</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delle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aggregato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struttura</a:t>
            </a:r>
            <a:r>
              <a:rPr lang="en-US" sz="2400" dirty="0">
                <a:latin typeface="Times New Roman" panose="02020603050405020304" pitchFamily="18" charset="0"/>
                <a:ea typeface="Noto Sans CJK SC Regular" pitchFamily="2"/>
                <a:cs typeface="Times New Roman" panose="02020603050405020304" pitchFamily="18" charset="0"/>
              </a:rPr>
              <a:t> o </a:t>
            </a:r>
            <a:r>
              <a:rPr lang="en-US" sz="2400" dirty="0" err="1">
                <a:latin typeface="Times New Roman" panose="02020603050405020304" pitchFamily="18" charset="0"/>
                <a:ea typeface="Noto Sans CJK SC Regular" pitchFamily="2"/>
                <a:cs typeface="Times New Roman" panose="02020603050405020304" pitchFamily="18" charset="0"/>
              </a:rPr>
              <a:t>unione</a:t>
            </a:r>
            <a:r>
              <a:rPr lang="en-US" sz="2400" dirty="0">
                <a:latin typeface="Times New Roman" panose="02020603050405020304" pitchFamily="18" charset="0"/>
                <a:ea typeface="Noto Sans CJK SC Regular" pitchFamily="2"/>
                <a:cs typeface="Times New Roman" panose="02020603050405020304" pitchFamily="18" charset="0"/>
              </a:rPr>
              <a:t>) o di </a:t>
            </a:r>
            <a:r>
              <a:rPr lang="en-US" sz="2400" dirty="0" err="1">
                <a:latin typeface="Times New Roman" panose="02020603050405020304" pitchFamily="18" charset="0"/>
                <a:ea typeface="Noto Sans CJK SC Regular" pitchFamily="2"/>
                <a:cs typeface="Times New Roman" panose="02020603050405020304" pitchFamily="18" charset="0"/>
              </a:rPr>
              <a:t>tipo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enumerativo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variabile</a:t>
            </a:r>
            <a:r>
              <a:rPr lang="en-US" sz="2400" dirty="0">
                <a:latin typeface="Times New Roman" panose="02020603050405020304" pitchFamily="18" charset="0"/>
                <a:ea typeface="Noto Sans CJK SC Regular" pitchFamily="2"/>
                <a:cs typeface="Times New Roman" panose="02020603050405020304" pitchFamily="18" charset="0"/>
              </a:rPr>
              <a:t> array è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variabile</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puntatore</a:t>
            </a:r>
            <a:r>
              <a:rPr lang="en-US" sz="2400" dirty="0">
                <a:latin typeface="Times New Roman" panose="02020603050405020304" pitchFamily="18" charset="0"/>
                <a:ea typeface="Noto Sans CJK SC Regular" pitchFamily="2"/>
                <a:cs typeface="Times New Roman" panose="02020603050405020304" pitchFamily="18" charset="0"/>
              </a:rPr>
              <a:t> dal </a:t>
            </a:r>
            <a:r>
              <a:rPr lang="en-US" sz="2400" dirty="0" err="1">
                <a:latin typeface="Times New Roman" panose="02020603050405020304" pitchFamily="18" charset="0"/>
                <a:ea typeface="Noto Sans CJK SC Regular" pitchFamily="2"/>
                <a:cs typeface="Times New Roman" panose="02020603050405020304" pitchFamily="18" charset="0"/>
              </a:rPr>
              <a:t>momento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valore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rappresenta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l’indirizzo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locazione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memoria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associata</a:t>
            </a:r>
            <a:r>
              <a:rPr lang="en-US" sz="2400" dirty="0">
                <a:latin typeface="Times New Roman" panose="02020603050405020304" pitchFamily="18" charset="0"/>
                <a:ea typeface="Noto Sans CJK SC Regular" pitchFamily="2"/>
                <a:cs typeface="Times New Roman" panose="02020603050405020304" pitchFamily="18" charset="0"/>
              </a:rPr>
              <a:t> al primo </a:t>
            </a:r>
            <a:r>
              <a:rPr lang="en-US" sz="2400" dirty="0" err="1">
                <a:latin typeface="Times New Roman" panose="02020603050405020304" pitchFamily="18" charset="0"/>
                <a:ea typeface="Noto Sans CJK SC Regular" pitchFamily="2"/>
                <a:cs typeface="Times New Roman" panose="02020603050405020304" pitchFamily="18" charset="0"/>
              </a:rPr>
              <a:t>elemento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dell’array</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3674233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array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35000" y="1036492"/>
            <a:ext cx="8129155" cy="39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per array monodimensionali:</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array&gt; [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elemento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rappresenta il tipo comune degli elementi. Per elementi semplici è l’insieme di parole chiave per identificare il tipo semplice (</a:t>
            </a:r>
            <a:r>
              <a:rPr lang="it-IT" altLang="it-IT" sz="2000" dirty="0" err="1">
                <a:solidFill>
                  <a:srgbClr val="000000"/>
                </a:solidFill>
                <a:latin typeface="Times New Roman" panose="02020603050405020304" pitchFamily="18" charset="0"/>
              </a:rPr>
              <a:t>int</a:t>
            </a:r>
            <a:r>
              <a:rPr lang="it-IT" altLang="it-IT" sz="2000" dirty="0">
                <a:solidFill>
                  <a:srgbClr val="000000"/>
                </a:solidFill>
                <a:latin typeface="Times New Roman" panose="02020603050405020304" pitchFamily="18" charset="0"/>
              </a:rPr>
              <a:t>, double, </a:t>
            </a:r>
            <a:r>
              <a:rPr lang="it-IT" altLang="it-IT" sz="2000" dirty="0" err="1">
                <a:solidFill>
                  <a:srgbClr val="000000"/>
                </a:solidFill>
                <a:latin typeface="Times New Roman" panose="02020603050405020304" pitchFamily="18" charset="0"/>
              </a:rPr>
              <a:t>char</a:t>
            </a:r>
            <a:r>
              <a:rPr lang="it-IT" altLang="it-IT" sz="2000" dirty="0">
                <a:solidFill>
                  <a:srgbClr val="000000"/>
                </a:solidFill>
                <a:latin typeface="Times New Roman" panose="02020603050405020304" pitchFamily="18" charset="0"/>
              </a:rPr>
              <a:t>, long double, </a:t>
            </a:r>
            <a:r>
              <a:rPr lang="it-IT" altLang="it-IT" sz="2000" dirty="0" err="1">
                <a:solidFill>
                  <a:srgbClr val="000000"/>
                </a:solidFill>
                <a:latin typeface="Times New Roman" panose="02020603050405020304" pitchFamily="18" charset="0"/>
              </a:rPr>
              <a:t>ecc</a:t>
            </a:r>
            <a:r>
              <a:rPr lang="it-IT" altLang="it-IT" sz="2000" dirty="0">
                <a:solidFill>
                  <a:srgbClr val="000000"/>
                </a:solidFill>
                <a:latin typeface="Times New Roman" panose="02020603050405020304" pitchFamily="18" charset="0"/>
              </a:rPr>
              <a:t>). Per i tipi struttura (</a:t>
            </a:r>
            <a:r>
              <a:rPr lang="it-IT" altLang="it-IT" sz="2000" dirty="0" err="1">
                <a:solidFill>
                  <a:srgbClr val="000000"/>
                </a:solidFill>
                <a:latin typeface="Times New Roman" panose="02020603050405020304" pitchFamily="18" charset="0"/>
              </a:rPr>
              <a:t>risp</a:t>
            </a:r>
            <a:r>
              <a:rPr lang="it-IT" altLang="it-IT" sz="2000" dirty="0">
                <a:solidFill>
                  <a:srgbClr val="000000"/>
                </a:solidFill>
                <a:latin typeface="Times New Roman" panose="02020603050405020304" pitchFamily="18" charset="0"/>
              </a:rPr>
              <a:t>., unione, </a:t>
            </a:r>
            <a:r>
              <a:rPr lang="it-IT" altLang="it-IT" sz="2000" dirty="0" err="1">
                <a:solidFill>
                  <a:srgbClr val="000000"/>
                </a:solidFill>
                <a:latin typeface="Times New Roman" panose="02020603050405020304" pitchFamily="18" charset="0"/>
              </a:rPr>
              <a:t>risp</a:t>
            </a:r>
            <a:r>
              <a:rPr lang="it-IT" altLang="it-IT" sz="2000" dirty="0">
                <a:solidFill>
                  <a:srgbClr val="000000"/>
                </a:solidFill>
                <a:latin typeface="Times New Roman" panose="02020603050405020304" pitchFamily="18" charset="0"/>
              </a:rPr>
              <a:t>., enumerazione) è la parola chiave </a:t>
            </a:r>
            <a:r>
              <a:rPr lang="it-IT" altLang="it-IT" sz="2000" b="1" dirty="0" err="1">
                <a:solidFill>
                  <a:srgbClr val="000000"/>
                </a:solidFill>
                <a:latin typeface="Times New Roman" panose="02020603050405020304" pitchFamily="18" charset="0"/>
              </a:rPr>
              <a:t>struct</a:t>
            </a:r>
            <a:r>
              <a:rPr lang="it-IT" altLang="it-IT" sz="2000" dirty="0">
                <a:solidFill>
                  <a:srgbClr val="000000"/>
                </a:solidFill>
                <a:latin typeface="Times New Roman" panose="02020603050405020304" pitchFamily="18" charset="0"/>
              </a:rPr>
              <a:t> (</a:t>
            </a:r>
            <a:r>
              <a:rPr lang="it-IT" altLang="it-IT" sz="2000" dirty="0" err="1">
                <a:solidFill>
                  <a:srgbClr val="000000"/>
                </a:solidFill>
                <a:latin typeface="Times New Roman" panose="02020603050405020304" pitchFamily="18" charset="0"/>
              </a:rPr>
              <a:t>risp</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union</a:t>
            </a:r>
            <a:r>
              <a:rPr lang="it-IT" altLang="it-IT" sz="2000" dirty="0">
                <a:solidFill>
                  <a:srgbClr val="000000"/>
                </a:solidFill>
                <a:latin typeface="Times New Roman" panose="02020603050405020304" pitchFamily="18" charset="0"/>
              </a:rPr>
              <a:t>, </a:t>
            </a:r>
            <a:r>
              <a:rPr lang="it-IT" altLang="it-IT" sz="2000" dirty="0" err="1">
                <a:solidFill>
                  <a:srgbClr val="000000"/>
                </a:solidFill>
                <a:latin typeface="Times New Roman" panose="02020603050405020304" pitchFamily="18" charset="0"/>
              </a:rPr>
              <a:t>risp</a:t>
            </a:r>
            <a:r>
              <a:rPr lang="it-IT" altLang="it-IT" sz="2000" dirty="0">
                <a:solidFill>
                  <a:srgbClr val="000000"/>
                </a:solidFill>
                <a:latin typeface="Times New Roman" panose="02020603050405020304" pitchFamily="18" charset="0"/>
              </a:rPr>
              <a:t>., </a:t>
            </a:r>
            <a:r>
              <a:rPr lang="it-IT" altLang="it-IT" sz="2000" b="1" dirty="0" err="1">
                <a:solidFill>
                  <a:srgbClr val="000000"/>
                </a:solidFill>
                <a:latin typeface="Times New Roman" panose="02020603050405020304" pitchFamily="18" charset="0"/>
              </a:rPr>
              <a:t>enum</a:t>
            </a:r>
            <a:r>
              <a:rPr lang="it-IT" altLang="it-IT" sz="2000" dirty="0">
                <a:solidFill>
                  <a:srgbClr val="000000"/>
                </a:solidFill>
                <a:latin typeface="Times New Roman" panose="02020603050405020304" pitchFamily="18" charset="0"/>
              </a:rPr>
              <a:t>) seguita dal nome del tipo (come specificato nella definizione di tipo).</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array&gt;</a:t>
            </a:r>
            <a:r>
              <a:rPr lang="it-IT" altLang="it-IT" sz="2000" dirty="0">
                <a:solidFill>
                  <a:srgbClr val="000000"/>
                </a:solidFill>
                <a:latin typeface="Times New Roman" panose="02020603050405020304" pitchFamily="18" charset="0"/>
              </a:rPr>
              <a:t>: nome dell’array (qualsiasi identificatore valido).</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lunghezza</a:t>
            </a:r>
            <a:r>
              <a:rPr lang="en-US" sz="2000" b="1" dirty="0">
                <a:solidFill>
                  <a:srgbClr val="3380E6"/>
                </a:solidFill>
                <a:ea typeface="Noto Sans CJK SC Regular" pitchFamily="2"/>
                <a:cs typeface="Times New Roman" panose="02020603050405020304" pitchFamily="18" charset="0"/>
              </a:rPr>
              <a:t> array&gt;</a:t>
            </a:r>
            <a:r>
              <a:rPr lang="it-IT" altLang="it-IT" sz="2000" dirty="0">
                <a:solidFill>
                  <a:srgbClr val="000000"/>
                </a:solidFill>
                <a:latin typeface="Times New Roman" panose="02020603050405020304" pitchFamily="18" charset="0"/>
              </a:rPr>
              <a:t>: rappresenta la lunghezza dell’array. Può essere una </a:t>
            </a:r>
            <a:r>
              <a:rPr lang="it-IT" altLang="it-IT" sz="2000" u="sng" dirty="0">
                <a:solidFill>
                  <a:srgbClr val="000000"/>
                </a:solidFill>
                <a:latin typeface="Times New Roman" panose="02020603050405020304" pitchFamily="18" charset="0"/>
              </a:rPr>
              <a:t>qualsiasi espressione numerica di tipo intero</a:t>
            </a:r>
            <a:r>
              <a:rPr lang="it-IT" altLang="it-IT" sz="2000" dirty="0">
                <a:solidFill>
                  <a:srgbClr val="000000"/>
                </a:solidFill>
                <a:latin typeface="Times New Roman" panose="02020603050405020304" pitchFamily="18" charset="0"/>
              </a:rPr>
              <a:t>.</a:t>
            </a:r>
          </a:p>
          <a:p>
            <a:pPr marL="0" indent="0" eaLnBrk="1" hangingPunct="1">
              <a:buNone/>
              <a:defRPr/>
            </a:pPr>
            <a:r>
              <a:rPr lang="it-IT" altLang="it-IT" sz="2000" b="1" dirty="0">
                <a:solidFill>
                  <a:srgbClr val="000000"/>
                </a:solidFill>
                <a:latin typeface="Times New Roman" panose="02020603050405020304" pitchFamily="18" charset="0"/>
              </a:rPr>
              <a:t>Esempio: array di strutture</a:t>
            </a:r>
            <a:r>
              <a:rPr lang="it-IT" altLang="it-IT" sz="2000" dirty="0">
                <a:solidFill>
                  <a:srgbClr val="000000"/>
                </a:solidFill>
                <a:latin typeface="Times New Roman" panose="02020603050405020304" pitchFamily="18" charset="0"/>
              </a:rPr>
              <a:t>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495800"/>
            <a:ext cx="4970262" cy="2190285"/>
          </a:xfrm>
          <a:prstGeom prst="rect">
            <a:avLst/>
          </a:prstGeom>
        </p:spPr>
      </p:pic>
    </p:spTree>
    <p:extLst>
      <p:ext uri="{BB962C8B-B14F-4D97-AF65-F5344CB8AC3E}">
        <p14:creationId xmlns:p14="http://schemas.microsoft.com/office/powerpoint/2010/main" val="3648537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array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35000" y="1036492"/>
            <a:ext cx="8129155" cy="399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 per array monodimensionali:</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array&gt; [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a:t>
            </a:r>
          </a:p>
          <a:p>
            <a:pPr marL="0" indent="0" eaLnBrk="1" hangingPunct="1">
              <a:buNone/>
              <a:defRPr/>
            </a:pPr>
            <a:endParaRPr lang="it-IT" altLang="it-IT" sz="2000" dirty="0">
              <a:solidFill>
                <a:srgbClr val="000000"/>
              </a:solidFill>
              <a:latin typeface="Times New Roman" panose="02020603050405020304" pitchFamily="18" charset="0"/>
            </a:endParaRPr>
          </a:p>
          <a:p>
            <a:pPr eaLnBrk="1" hangingPunct="1">
              <a:defRPr/>
            </a:pPr>
            <a:r>
              <a:rPr lang="it-IT" altLang="it-IT" sz="2000" dirty="0">
                <a:solidFill>
                  <a:srgbClr val="000000"/>
                </a:solidFill>
                <a:latin typeface="Times New Roman" panose="02020603050405020304" pitchFamily="18" charset="0"/>
              </a:rPr>
              <a:t>Per dichiarazioni di (variabili) array globali o locali statiche (e, cioè, il cui campo di memoria è statico), la lunghezza dell’array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lunghezza</a:t>
            </a:r>
            <a:r>
              <a:rPr lang="en-US" sz="2000" b="1" dirty="0">
                <a:solidFill>
                  <a:srgbClr val="3380E6"/>
                </a:solidFill>
                <a:ea typeface="Noto Sans CJK SC Regular" pitchFamily="2"/>
                <a:cs typeface="Times New Roman" panose="02020603050405020304" pitchFamily="18" charset="0"/>
              </a:rPr>
              <a:t> array&gt;</a:t>
            </a:r>
            <a:r>
              <a:rPr lang="it-IT" altLang="it-IT" sz="2000" dirty="0">
                <a:solidFill>
                  <a:srgbClr val="000000"/>
                </a:solidFill>
                <a:latin typeface="Times New Roman" panose="02020603050405020304" pitchFamily="18" charset="0"/>
              </a:rPr>
              <a:t>  deve essere </a:t>
            </a:r>
            <a:r>
              <a:rPr lang="it-IT" altLang="it-IT" sz="2000" u="sng" dirty="0">
                <a:solidFill>
                  <a:srgbClr val="000000"/>
                </a:solidFill>
                <a:latin typeface="Times New Roman" panose="02020603050405020304" pitchFamily="18" charset="0"/>
              </a:rPr>
              <a:t>una espressione numerica intera </a:t>
            </a:r>
            <a:r>
              <a:rPr lang="it-IT" altLang="it-IT" sz="2000" b="1" u="sng" dirty="0">
                <a:solidFill>
                  <a:srgbClr val="000000"/>
                </a:solidFill>
                <a:latin typeface="Times New Roman" panose="02020603050405020304" pitchFamily="18" charset="0"/>
              </a:rPr>
              <a:t>costante</a:t>
            </a:r>
            <a:r>
              <a:rPr lang="it-IT" altLang="it-IT" sz="2000" dirty="0">
                <a:solidFill>
                  <a:srgbClr val="000000"/>
                </a:solidFill>
                <a:latin typeface="Times New Roman" panose="02020603050405020304" pitchFamily="18" charset="0"/>
              </a:rPr>
              <a:t> il cui valore, determinabile a tempo di compilazione, deve essere un intero positivo. Altrimenti, il compilatore segnala un errore di sintassi. Per tali variabili, l’area di memoria viene allocata all’inizio dell’esecuzione del programma.</a:t>
            </a:r>
          </a:p>
          <a:p>
            <a:pPr eaLnBrk="1" hangingPunct="1">
              <a:defRPr/>
            </a:pPr>
            <a:r>
              <a:rPr lang="it-IT" altLang="it-IT" sz="2000" dirty="0">
                <a:solidFill>
                  <a:srgbClr val="000000"/>
                </a:solidFill>
                <a:latin typeface="Times New Roman" panose="02020603050405020304" pitchFamily="18" charset="0"/>
              </a:rPr>
              <a:t>Per dichiarazioni di variabili array locali automatiche, è possibile utilizzare espressioni numeriche intere generiche per specificare la lunghezza di un array. La valutazione a tempo di esecuzione dell’espressione numerica per la lunghezza dell’array (e la conseguente allocazione dinamica di un’area di memoria per memorizzare l’array) può  generare un errore irreversibile se il valore ottenuto non è positivo e eccede la capacità di memoria a disposizione.</a:t>
            </a:r>
          </a:p>
        </p:txBody>
      </p:sp>
    </p:spTree>
    <p:extLst>
      <p:ext uri="{BB962C8B-B14F-4D97-AF65-F5344CB8AC3E}">
        <p14:creationId xmlns:p14="http://schemas.microsoft.com/office/powerpoint/2010/main" val="162593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Inizializzazione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array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Dichiarazione array monodimensionale con inizializzazione:</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array&gt; [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   </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a:t>
            </a:r>
            <a:r>
              <a:rPr lang="it-IT" altLang="it-IT" sz="2200" dirty="0">
                <a:solidFill>
                  <a:srgbClr val="000000"/>
                </a:solidFill>
                <a:latin typeface="Times New Roman" panose="02020603050405020304" pitchFamily="18" charset="0"/>
              </a:rPr>
              <a:t>deve essere un’</a:t>
            </a:r>
            <a:r>
              <a:rPr lang="it-IT" altLang="it-IT" sz="2200" b="1" dirty="0">
                <a:solidFill>
                  <a:srgbClr val="000000"/>
                </a:solidFill>
                <a:latin typeface="Times New Roman" panose="02020603050405020304" pitchFamily="18" charset="0"/>
              </a:rPr>
              <a:t>espressione intera costante.</a:t>
            </a:r>
            <a:endParaRPr lang="en-US" sz="2200" b="1" dirty="0">
              <a:solidFill>
                <a:srgbClr val="3380E6"/>
              </a:solidFill>
              <a:ea typeface="Noto Sans CJK SC Regular" pitchFamily="2"/>
              <a:cs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Sintassi </a:t>
            </a: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rappresenta la parte di inizializzazione.   </a:t>
            </a:r>
          </a:p>
          <a:p>
            <a:pPr marL="0" indent="0" eaLnBrk="1" hangingPunct="1">
              <a:buNone/>
              <a:defRPr/>
            </a:pPr>
            <a:r>
              <a:rPr lang="it-IT" altLang="it-IT" sz="2200" dirty="0">
                <a:solidFill>
                  <a:srgbClr val="000000"/>
                </a:solidFill>
                <a:latin typeface="Times New Roman" panose="02020603050405020304" pitchFamily="18" charset="0"/>
              </a:rPr>
              <a:t>    </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1&gt;,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N&gt;}</a:t>
            </a:r>
          </a:p>
          <a:p>
            <a:pPr eaLnBrk="1" hangingPunct="1">
              <a:defRPr/>
            </a:pPr>
            <a:r>
              <a:rPr lang="it-IT" altLang="it-IT" sz="2200" dirty="0">
                <a:solidFill>
                  <a:srgbClr val="000000"/>
                </a:solidFill>
                <a:latin typeface="Times New Roman" panose="02020603050405020304" pitchFamily="18" charset="0"/>
              </a:rPr>
              <a:t>N deve essere non superiore alla lunghezza dell’array. </a:t>
            </a:r>
          </a:p>
          <a:p>
            <a:pPr eaLnBrk="1" hangingPunct="1">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i</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inizializza l’i-esimo membro (1≤ </a:t>
            </a:r>
            <a:r>
              <a:rPr lang="it-IT" altLang="it-IT" sz="2200" dirty="0" err="1">
                <a:solidFill>
                  <a:srgbClr val="000000"/>
                </a:solidFill>
                <a:latin typeface="Times New Roman" panose="02020603050405020304" pitchFamily="18" charset="0"/>
              </a:rPr>
              <a:t>i≤N</a:t>
            </a:r>
            <a:r>
              <a:rPr lang="it-IT" altLang="it-IT" sz="2200" dirty="0">
                <a:solidFill>
                  <a:srgbClr val="000000"/>
                </a:solidFill>
                <a:latin typeface="Times New Roman" panose="02020603050405020304" pitchFamily="18" charset="0"/>
              </a:rPr>
              <a:t>): per elementi semplici, è </a:t>
            </a:r>
            <a:r>
              <a:rPr lang="it-IT" altLang="it-IT" sz="2200" u="sng" dirty="0">
                <a:solidFill>
                  <a:srgbClr val="000000"/>
                </a:solidFill>
                <a:latin typeface="Times New Roman" panose="02020603050405020304" pitchFamily="18" charset="0"/>
              </a:rPr>
              <a:t>un’espressione numerica generica</a:t>
            </a:r>
            <a:r>
              <a:rPr lang="it-IT" altLang="it-IT" sz="2200" dirty="0">
                <a:solidFill>
                  <a:srgbClr val="000000"/>
                </a:solidFill>
                <a:latin typeface="Times New Roman" panose="02020603050405020304" pitchFamily="18" charset="0"/>
              </a:rPr>
              <a:t>. Per elementi aggregati o di tipo enumerativo, è a sua volta </a:t>
            </a:r>
            <a:r>
              <a:rPr lang="it-IT" altLang="it-IT" sz="2200" u="sng" dirty="0">
                <a:solidFill>
                  <a:srgbClr val="000000"/>
                </a:solidFill>
                <a:latin typeface="Times New Roman" panose="02020603050405020304" pitchFamily="18" charset="0"/>
              </a:rPr>
              <a:t>un’espressione di inizializzazione</a:t>
            </a:r>
            <a:r>
              <a:rPr lang="it-IT" altLang="it-IT" sz="2200" dirty="0">
                <a:solidFill>
                  <a:srgbClr val="000000"/>
                </a:solidFill>
                <a:latin typeface="Times New Roman" panose="02020603050405020304" pitchFamily="18" charset="0"/>
              </a:rPr>
              <a:t> oppure  il nome di una variabile dello stesso tipo, oppure una chiamata a funzione restituente un dato di quel tipo.</a:t>
            </a: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7722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Inizializzazione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array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62190"/>
            <a:ext cx="8129155" cy="366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Dichiarazione array monodimensionale con inizializzazione:</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array&gt; [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   </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lunghezza</a:t>
            </a:r>
            <a:r>
              <a:rPr lang="en-US" sz="2200" b="1" dirty="0">
                <a:solidFill>
                  <a:srgbClr val="3380E6"/>
                </a:solidFill>
                <a:ea typeface="Noto Sans CJK SC Regular" pitchFamily="2"/>
                <a:cs typeface="Times New Roman" panose="02020603050405020304" pitchFamily="18" charset="0"/>
              </a:rPr>
              <a:t> array&gt; </a:t>
            </a:r>
            <a:r>
              <a:rPr lang="it-IT" altLang="it-IT" sz="2200" dirty="0">
                <a:solidFill>
                  <a:srgbClr val="000000"/>
                </a:solidFill>
                <a:latin typeface="Times New Roman" panose="02020603050405020304" pitchFamily="18" charset="0"/>
              </a:rPr>
              <a:t>deve essere un’</a:t>
            </a:r>
            <a:r>
              <a:rPr lang="it-IT" altLang="it-IT" sz="2200" b="1" dirty="0">
                <a:solidFill>
                  <a:srgbClr val="000000"/>
                </a:solidFill>
                <a:latin typeface="Times New Roman" panose="02020603050405020304" pitchFamily="18" charset="0"/>
              </a:rPr>
              <a:t>espressione intera costante.</a:t>
            </a:r>
            <a:endParaRPr lang="en-US" sz="2200" b="1" dirty="0">
              <a:solidFill>
                <a:srgbClr val="3380E6"/>
              </a:solidFill>
              <a:ea typeface="Noto Sans CJK SC Regular" pitchFamily="2"/>
              <a:cs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Sintassi </a:t>
            </a: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inizializzazione</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rappresenta la parte di inizializzazione.   </a:t>
            </a:r>
          </a:p>
          <a:p>
            <a:pPr marL="0" indent="0" eaLnBrk="1" hangingPunct="1">
              <a:buNone/>
              <a:defRPr/>
            </a:pPr>
            <a:r>
              <a:rPr lang="it-IT" altLang="it-IT" sz="2200" dirty="0">
                <a:solidFill>
                  <a:srgbClr val="000000"/>
                </a:solidFill>
                <a:latin typeface="Times New Roman" panose="02020603050405020304" pitchFamily="18" charset="0"/>
              </a:rPr>
              <a:t>    </a:t>
            </a: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1&gt;, ….,&lt;</a:t>
            </a:r>
            <a:r>
              <a:rPr lang="en-US" sz="2200" b="1" dirty="0" err="1">
                <a:solidFill>
                  <a:srgbClr val="3380E6"/>
                </a:solidFill>
                <a:ea typeface="Noto Sans CJK SC Regular" pitchFamily="2"/>
                <a:cs typeface="Times New Roman" panose="02020603050405020304" pitchFamily="18" charset="0"/>
              </a:rPr>
              <a:t>Init</a:t>
            </a:r>
            <a:r>
              <a:rPr lang="en-US" sz="2200" b="1" dirty="0">
                <a:solidFill>
                  <a:srgbClr val="3380E6"/>
                </a:solidFill>
                <a:ea typeface="Noto Sans CJK SC Regular" pitchFamily="2"/>
                <a:cs typeface="Times New Roman" panose="02020603050405020304" pitchFamily="18" charset="0"/>
              </a:rPr>
              <a:t> N&gt;}</a:t>
            </a:r>
          </a:p>
          <a:p>
            <a:pPr eaLnBrk="1" hangingPunct="1">
              <a:defRPr/>
            </a:pPr>
            <a:r>
              <a:rPr lang="it-IT" altLang="it-IT" sz="2200" dirty="0">
                <a:solidFill>
                  <a:srgbClr val="000000"/>
                </a:solidFill>
                <a:latin typeface="Times New Roman" panose="02020603050405020304" pitchFamily="18" charset="0"/>
              </a:rPr>
              <a:t>Se N è inferiore al numero di elementi dell’array, i restanti elementi sono inizializzati a zero (per elementi di tipo numerico).</a:t>
            </a:r>
          </a:p>
          <a:p>
            <a:pPr eaLnBrk="1" hangingPunct="1">
              <a:defRPr/>
            </a:pPr>
            <a:r>
              <a:rPr lang="it-IT" altLang="it-IT" sz="2200" dirty="0">
                <a:solidFill>
                  <a:srgbClr val="000000"/>
                </a:solidFill>
                <a:latin typeface="Times New Roman" panose="02020603050405020304" pitchFamily="18" charset="0"/>
              </a:rPr>
              <a:t>Per </a:t>
            </a:r>
            <a:r>
              <a:rPr lang="it-IT" altLang="it-IT" sz="2200" b="1" dirty="0">
                <a:solidFill>
                  <a:srgbClr val="000000"/>
                </a:solidFill>
                <a:latin typeface="Times New Roman" panose="02020603050405020304" pitchFamily="18" charset="0"/>
              </a:rPr>
              <a:t>dichiarazioni di variabili globali o statiche</a:t>
            </a:r>
            <a:r>
              <a:rPr lang="it-IT" altLang="it-IT" sz="2200" dirty="0">
                <a:solidFill>
                  <a:srgbClr val="000000"/>
                </a:solidFill>
                <a:latin typeface="Times New Roman" panose="02020603050405020304" pitchFamily="18" charset="0"/>
              </a:rPr>
              <a:t>, le espressioni numeriche utilizzate devono essere costanti (i valori di inizializzazione devono essere noti a tempo di compilazione).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89121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Inizializzazione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array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5400"/>
            <a:ext cx="6968157" cy="4552851"/>
          </a:xfrm>
          <a:prstGeom prst="rect">
            <a:avLst/>
          </a:prstGeom>
        </p:spPr>
      </p:pic>
    </p:spTree>
    <p:extLst>
      <p:ext uri="{BB962C8B-B14F-4D97-AF65-F5344CB8AC3E}">
        <p14:creationId xmlns:p14="http://schemas.microsoft.com/office/powerpoint/2010/main" val="4168433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agli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elementi</a:t>
            </a:r>
            <a:r>
              <a:rPr lang="en-US" altLang="it-IT" sz="3300" dirty="0">
                <a:solidFill>
                  <a:srgbClr val="3380E6"/>
                </a:solidFill>
                <a:latin typeface="Arial" panose="020B0604020202020204" pitchFamily="34" charset="0"/>
              </a:rPr>
              <a:t> di un array (1/4)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082386"/>
            <a:ext cx="812915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Ad ogni elemento di un array è associato un numero di posizione (</a:t>
            </a:r>
            <a:r>
              <a:rPr lang="it-IT" altLang="it-IT" sz="2200" b="1" dirty="0">
                <a:solidFill>
                  <a:srgbClr val="000000"/>
                </a:solidFill>
                <a:latin typeface="Times New Roman" panose="02020603050405020304" pitchFamily="18" charset="0"/>
              </a:rPr>
              <a:t>indice</a:t>
            </a:r>
            <a:r>
              <a:rPr lang="it-IT" altLang="it-IT" sz="2200" dirty="0">
                <a:solidFill>
                  <a:srgbClr val="000000"/>
                </a:solidFill>
                <a:latin typeface="Times New Roman" panose="02020603050405020304" pitchFamily="18" charset="0"/>
              </a:rPr>
              <a:t>) che va da 0 alla lunghezza dell’array  meno 1. </a:t>
            </a:r>
          </a:p>
          <a:p>
            <a:pPr eaLnBrk="1" hangingPunct="1">
              <a:defRPr/>
            </a:pPr>
            <a:r>
              <a:rPr lang="it-IT" altLang="it-IT" sz="2200" dirty="0">
                <a:solidFill>
                  <a:srgbClr val="000000"/>
                </a:solidFill>
                <a:latin typeface="Times New Roman" panose="02020603050405020304" pitchFamily="18" charset="0"/>
              </a:rPr>
              <a:t>Si può far riferimento a uno qualunque degli elementi di un array monodimensionale fornendo il nome dell’array seguito dal numero di posizione (indice) dell’elemento racchiuso tra parentesi quadre.</a:t>
            </a:r>
          </a:p>
        </p:txBody>
      </p:sp>
    </p:spTree>
    <p:extLst>
      <p:ext uri="{BB962C8B-B14F-4D97-AF65-F5344CB8AC3E}">
        <p14:creationId xmlns:p14="http://schemas.microsoft.com/office/powerpoint/2010/main" val="172107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agli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elementi</a:t>
            </a:r>
            <a:r>
              <a:rPr lang="en-US" altLang="it-IT" sz="3300" dirty="0">
                <a:solidFill>
                  <a:srgbClr val="3380E6"/>
                </a:solidFill>
                <a:latin typeface="Arial" panose="020B0604020202020204" pitchFamily="34" charset="0"/>
              </a:rPr>
              <a:t> di un array (2/4)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693737"/>
            <a:ext cx="812915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Sintassi accesso agli elementi di un array monodimensionale.</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array&gt;[&lt;</a:t>
            </a:r>
            <a:r>
              <a:rPr lang="en-US" sz="2200" b="1" dirty="0" err="1">
                <a:solidFill>
                  <a:srgbClr val="3380E6"/>
                </a:solidFill>
                <a:ea typeface="Noto Sans CJK SC Regular" pitchFamily="2"/>
                <a:cs typeface="Times New Roman" panose="02020603050405020304" pitchFamily="18" charset="0"/>
              </a:rPr>
              <a:t>indice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a:t>
            </a:r>
            <a:endParaRPr lang="it-IT" sz="2200" dirty="0">
              <a:solidFill>
                <a:srgbClr val="000000"/>
              </a:solidFill>
              <a:latin typeface="Times New Roman" panose="02020603050405020304" pitchFamily="18" charset="0"/>
            </a:endParaRP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indice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elemento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è una generica espressione numerica intera.</a:t>
            </a:r>
          </a:p>
          <a:p>
            <a:pPr eaLnBrk="1" hangingPunct="1">
              <a:defRPr/>
            </a:pPr>
            <a:r>
              <a:rPr lang="it-IT" altLang="it-IT" sz="2000" dirty="0">
                <a:solidFill>
                  <a:srgbClr val="000000"/>
                </a:solidFill>
                <a:latin typeface="Times New Roman" panose="02020603050405020304" pitchFamily="18" charset="0"/>
              </a:rPr>
              <a:t>L’espressione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array&gt;[&lt;</a:t>
            </a:r>
            <a:r>
              <a:rPr lang="en-US" sz="2000" b="1" dirty="0" err="1">
                <a:solidFill>
                  <a:srgbClr val="3380E6"/>
                </a:solidFill>
                <a:ea typeface="Noto Sans CJK SC Regular" pitchFamily="2"/>
                <a:cs typeface="Times New Roman" panose="02020603050405020304" pitchFamily="18" charset="0"/>
              </a:rPr>
              <a:t>indice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elemento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può essere utilizzata alla stessa stregua di una variabile avente come tipo il tipo degli elementi di un array. In particolare, può comparire come operando sinistro in un’istruzione di assegnazione e come parte di un’espressione numerica se il tipo degli elementi è numerico.</a:t>
            </a:r>
          </a:p>
          <a:p>
            <a:pPr eaLnBrk="1" hangingPunct="1">
              <a:defRPr/>
            </a:pPr>
            <a:r>
              <a:rPr lang="it-IT" altLang="it-IT" sz="2000" dirty="0">
                <a:solidFill>
                  <a:srgbClr val="000000"/>
                </a:solidFill>
                <a:latin typeface="Times New Roman" panose="02020603050405020304" pitchFamily="18" charset="0"/>
              </a:rPr>
              <a:t>Le parentesi quadre usate per racchiudere l’indice di un array sono considerate in C un operatore.  L’</a:t>
            </a:r>
            <a:r>
              <a:rPr lang="it-IT" altLang="it-IT" sz="2000" b="1" dirty="0">
                <a:solidFill>
                  <a:srgbClr val="000000"/>
                </a:solidFill>
                <a:latin typeface="Times New Roman" panose="02020603050405020304" pitchFamily="18" charset="0"/>
              </a:rPr>
              <a:t>operatore di indicizzazione [ ]</a:t>
            </a:r>
            <a:r>
              <a:rPr lang="it-IT" altLang="it-IT" sz="2000" dirty="0">
                <a:solidFill>
                  <a:srgbClr val="000000"/>
                </a:solidFill>
                <a:latin typeface="Times New Roman" panose="02020603050405020304" pitchFamily="18" charset="0"/>
              </a:rPr>
              <a:t> ha la stessa precedenza dell’</a:t>
            </a:r>
            <a:r>
              <a:rPr lang="it-IT" altLang="it-IT" sz="2000" b="1" dirty="0">
                <a:solidFill>
                  <a:srgbClr val="000000"/>
                </a:solidFill>
                <a:latin typeface="Times New Roman" panose="02020603050405020304" pitchFamily="18" charset="0"/>
              </a:rPr>
              <a:t>operatore ()</a:t>
            </a:r>
            <a:r>
              <a:rPr lang="it-IT" altLang="it-IT" sz="2000" dirty="0">
                <a:solidFill>
                  <a:srgbClr val="000000"/>
                </a:solidFill>
                <a:latin typeface="Times New Roman" panose="02020603050405020304" pitchFamily="18" charset="0"/>
              </a:rPr>
              <a:t> usato nelle chiamate di funzione (e, cioè, le parentesi tonde poste dopo il nome della funzione).  </a:t>
            </a:r>
            <a:endParaRPr lang="it-IT" altLang="it-IT" sz="22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5105400"/>
            <a:ext cx="3891784" cy="1213567"/>
          </a:xfrm>
          <a:prstGeom prst="rect">
            <a:avLst/>
          </a:prstGeom>
        </p:spPr>
      </p:pic>
    </p:spTree>
    <p:extLst>
      <p:ext uri="{BB962C8B-B14F-4D97-AF65-F5344CB8AC3E}">
        <p14:creationId xmlns:p14="http://schemas.microsoft.com/office/powerpoint/2010/main" val="31902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Tipi </a:t>
            </a:r>
            <a:r>
              <a:rPr lang="en-US" altLang="it-IT" sz="3300" dirty="0" err="1">
                <a:solidFill>
                  <a:srgbClr val="3380E6"/>
                </a:solidFill>
                <a:latin typeface="Arial" panose="020B0604020202020204" pitchFamily="34" charset="0"/>
              </a:rPr>
              <a:t>definiti</a:t>
            </a:r>
            <a:r>
              <a:rPr lang="en-US" altLang="it-IT" sz="3300" dirty="0">
                <a:solidFill>
                  <a:srgbClr val="3380E6"/>
                </a:solidFill>
                <a:latin typeface="Arial" panose="020B0604020202020204" pitchFamily="34" charset="0"/>
              </a:rPr>
              <a:t> da </a:t>
            </a:r>
            <a:r>
              <a:rPr lang="en-US" altLang="it-IT" sz="3300" dirty="0" err="1">
                <a:solidFill>
                  <a:srgbClr val="3380E6"/>
                </a:solidFill>
                <a:latin typeface="Arial" panose="020B0604020202020204" pitchFamily="34" charset="0"/>
              </a:rPr>
              <a:t>utente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strutture</a:t>
            </a:r>
            <a:r>
              <a:rPr lang="en-US" altLang="it-IT" sz="3300" dirty="0">
                <a:solidFill>
                  <a:srgbClr val="3380E6"/>
                </a:solidFill>
                <a:latin typeface="Arial" panose="020B0604020202020204" pitchFamily="34" charset="0"/>
              </a:rPr>
              <a:t> </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5723511"/>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Nel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linguaggio</a:t>
            </a:r>
            <a:r>
              <a:rPr lang="en-US" sz="2400" dirty="0">
                <a:latin typeface="Times New Roman" panose="02020603050405020304" pitchFamily="18" charset="0"/>
                <a:ea typeface="Noto Sans CJK SC Regular" pitchFamily="2"/>
                <a:cs typeface="Times New Roman" panose="02020603050405020304" pitchFamily="18" charset="0"/>
              </a:rPr>
              <a:t> C,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struttura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detta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anche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aggregato</a:t>
            </a:r>
            <a:r>
              <a:rPr lang="en-US" sz="2400" dirty="0">
                <a:latin typeface="Times New Roman" panose="02020603050405020304" pitchFamily="18" charset="0"/>
                <a:ea typeface="Noto Sans CJK SC Regular" pitchFamily="2"/>
                <a:cs typeface="Times New Roman" panose="02020603050405020304" pitchFamily="18" charset="0"/>
              </a:rPr>
              <a:t>, è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collezione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uno</a:t>
            </a:r>
            <a:r>
              <a:rPr lang="en-US" sz="2400" dirty="0">
                <a:latin typeface="Times New Roman" panose="02020603050405020304" pitchFamily="18" charset="0"/>
                <a:ea typeface="Noto Sans CJK SC Regular" pitchFamily="2"/>
                <a:cs typeface="Times New Roman" panose="02020603050405020304" pitchFamily="18" charset="0"/>
              </a:rPr>
              <a:t> o </a:t>
            </a:r>
            <a:r>
              <a:rPr lang="en-US" sz="2400" dirty="0" err="1">
                <a:latin typeface="Times New Roman" panose="02020603050405020304" pitchFamily="18" charset="0"/>
                <a:ea typeface="Noto Sans CJK SC Regular" pitchFamily="2"/>
                <a:cs typeface="Times New Roman" panose="02020603050405020304" pitchFamily="18" charset="0"/>
              </a:rPr>
              <a:t>più</a:t>
            </a:r>
            <a:r>
              <a:rPr lang="en-US" sz="2400" dirty="0">
                <a:latin typeface="Times New Roman" panose="02020603050405020304" pitchFamily="18" charset="0"/>
                <a:ea typeface="Noto Sans CJK SC Regular" pitchFamily="2"/>
                <a:cs typeface="Times New Roman" panose="02020603050405020304" pitchFamily="18" charset="0"/>
              </a:rPr>
              <a:t> tipi, </a:t>
            </a:r>
            <a:r>
              <a:rPr lang="en-US" sz="2400" dirty="0" err="1">
                <a:latin typeface="Times New Roman" panose="02020603050405020304" pitchFamily="18" charset="0"/>
                <a:ea typeface="Noto Sans CJK SC Regular" pitchFamily="2"/>
                <a:cs typeface="Times New Roman" panose="02020603050405020304" pitchFamily="18" charset="0"/>
              </a:rPr>
              <a:t>raggruppate</a:t>
            </a:r>
            <a:r>
              <a:rPr lang="en-US" sz="2400" dirty="0">
                <a:latin typeface="Times New Roman" panose="02020603050405020304" pitchFamily="18" charset="0"/>
                <a:ea typeface="Noto Sans CJK SC Regular" pitchFamily="2"/>
                <a:cs typeface="Times New Roman" panose="02020603050405020304" pitchFamily="18" charset="0"/>
              </a:rPr>
              <a:t> sotto un </a:t>
            </a:r>
            <a:r>
              <a:rPr lang="en-US" sz="2400" dirty="0" err="1">
                <a:latin typeface="Times New Roman" panose="02020603050405020304" pitchFamily="18" charset="0"/>
                <a:ea typeface="Noto Sans CJK SC Regular" pitchFamily="2"/>
                <a:cs typeface="Times New Roman" panose="02020603050405020304" pitchFamily="18" charset="0"/>
              </a:rPr>
              <a:t>unico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Le </a:t>
            </a:r>
            <a:r>
              <a:rPr lang="en-US" sz="2400" dirty="0" err="1">
                <a:latin typeface="Times New Roman" panose="02020603050405020304" pitchFamily="18" charset="0"/>
                <a:ea typeface="Noto Sans CJK SC Regular" pitchFamily="2"/>
                <a:cs typeface="Times New Roman" panose="02020603050405020304" pitchFamily="18" charset="0"/>
              </a:rPr>
              <a:t>strutture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contenere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di tipi (</a:t>
            </a:r>
            <a:r>
              <a:rPr lang="en-US" sz="2400" dirty="0" err="1">
                <a:latin typeface="Times New Roman" panose="02020603050405020304" pitchFamily="18" charset="0"/>
                <a:ea typeface="Noto Sans CJK SC Regular" pitchFamily="2"/>
                <a:cs typeface="Times New Roman" panose="02020603050405020304" pitchFamily="18" charset="0"/>
              </a:rPr>
              <a:t>predefiniti</a:t>
            </a:r>
            <a:r>
              <a:rPr lang="en-US" sz="2400" dirty="0">
                <a:latin typeface="Times New Roman" panose="02020603050405020304" pitchFamily="18" charset="0"/>
                <a:ea typeface="Noto Sans CJK SC Regular" pitchFamily="2"/>
                <a:cs typeface="Times New Roman" panose="02020603050405020304" pitchFamily="18" charset="0"/>
              </a:rPr>
              <a:t> o </a:t>
            </a:r>
            <a:r>
              <a:rPr lang="en-US" sz="2400" dirty="0" err="1">
                <a:latin typeface="Times New Roman" panose="02020603050405020304" pitchFamily="18" charset="0"/>
                <a:ea typeface="Noto Sans CJK SC Regular" pitchFamily="2"/>
                <a:cs typeface="Times New Roman" panose="02020603050405020304" pitchFamily="18" charset="0"/>
              </a:rPr>
              <a:t>definiti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dall’utente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differenti</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Aiutano</a:t>
            </a:r>
            <a:r>
              <a:rPr lang="en-US" sz="2400" dirty="0">
                <a:latin typeface="Times New Roman" panose="02020603050405020304" pitchFamily="18" charset="0"/>
                <a:ea typeface="Noto Sans CJK SC Regular" pitchFamily="2"/>
                <a:cs typeface="Times New Roman" panose="02020603050405020304" pitchFamily="18" charset="0"/>
              </a:rPr>
              <a:t> ad </a:t>
            </a:r>
            <a:r>
              <a:rPr lang="en-US" sz="2400" dirty="0" err="1">
                <a:latin typeface="Times New Roman" panose="02020603050405020304" pitchFamily="18" charset="0"/>
                <a:ea typeface="Noto Sans CJK SC Regular" pitchFamily="2"/>
                <a:cs typeface="Times New Roman" panose="02020603050405020304" pitchFamily="18" charset="0"/>
              </a:rPr>
              <a:t>organizzare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complessi</a:t>
            </a:r>
            <a:r>
              <a:rPr lang="en-US" sz="2400" dirty="0">
                <a:latin typeface="Times New Roman" panose="02020603050405020304" pitchFamily="18" charset="0"/>
                <a:ea typeface="Noto Sans CJK SC Regular" pitchFamily="2"/>
                <a:cs typeface="Times New Roman" panose="02020603050405020304" pitchFamily="18" charset="0"/>
              </a:rPr>
              <a:t> in </a:t>
            </a:r>
            <a:r>
              <a:rPr lang="en-US" sz="2400" dirty="0" err="1">
                <a:latin typeface="Times New Roman" panose="02020603050405020304" pitchFamily="18" charset="0"/>
                <a:ea typeface="Noto Sans CJK SC Regular" pitchFamily="2"/>
                <a:cs typeface="Times New Roman" panose="02020603050405020304" pitchFamily="18" charset="0"/>
              </a:rPr>
              <a:t>quanto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consentono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trattare</a:t>
            </a:r>
            <a:r>
              <a:rPr lang="en-US" sz="2400" dirty="0">
                <a:latin typeface="Times New Roman" panose="02020603050405020304" pitchFamily="18" charset="0"/>
                <a:ea typeface="Noto Sans CJK SC Regular" pitchFamily="2"/>
                <a:cs typeface="Times New Roman" panose="02020603050405020304" pitchFamily="18" charset="0"/>
              </a:rPr>
              <a:t> come un </a:t>
            </a:r>
            <a:r>
              <a:rPr lang="en-US" sz="2400" dirty="0" err="1">
                <a:latin typeface="Times New Roman" panose="02020603050405020304" pitchFamily="18" charset="0"/>
                <a:ea typeface="Noto Sans CJK SC Regular" pitchFamily="2"/>
                <a:cs typeface="Times New Roman" panose="02020603050405020304" pitchFamily="18" charset="0"/>
              </a:rPr>
              <a:t>unico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oggetto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aggregato</a:t>
            </a:r>
            <a:r>
              <a:rPr lang="en-US" sz="2400" dirty="0">
                <a:latin typeface="Times New Roman" panose="02020603050405020304" pitchFamily="18" charset="0"/>
                <a:ea typeface="Noto Sans CJK SC Regular" pitchFamily="2"/>
                <a:cs typeface="Times New Roman" panose="02020603050405020304" pitchFamily="18" charset="0"/>
              </a:rPr>
              <a:t>) un </a:t>
            </a:r>
            <a:r>
              <a:rPr lang="en-US" sz="2400" dirty="0" err="1">
                <a:latin typeface="Times New Roman" panose="02020603050405020304" pitchFamily="18" charset="0"/>
                <a:ea typeface="Noto Sans CJK SC Regular" pitchFamily="2"/>
                <a:cs typeface="Times New Roman" panose="02020603050405020304" pitchFamily="18" charset="0"/>
              </a:rPr>
              <a:t>insieme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variabili</a:t>
            </a:r>
            <a:r>
              <a:rPr lang="en-US" sz="2400" dirty="0">
                <a:latin typeface="Times New Roman" panose="02020603050405020304" pitchFamily="18" charset="0"/>
                <a:ea typeface="Noto Sans CJK SC Regular" pitchFamily="2"/>
                <a:cs typeface="Times New Roman" panose="02020603050405020304" pitchFamily="18" charset="0"/>
              </a:rPr>
              <a:t> correlate.</a:t>
            </a:r>
          </a:p>
          <a:p>
            <a:pPr marL="342900" indent="-342900">
              <a:spcBef>
                <a:spcPts val="0"/>
              </a:spcBef>
              <a:spcAft>
                <a:spcPts val="0"/>
              </a:spcAft>
              <a:buFont typeface="Arial" panose="020B0604020202020204" pitchFamily="34" charset="0"/>
              <a:buChar char="•"/>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Esempio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dati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relativi</a:t>
            </a:r>
            <a:r>
              <a:rPr lang="en-US" sz="2400" dirty="0">
                <a:latin typeface="Times New Roman" panose="02020603050405020304" pitchFamily="18" charset="0"/>
                <a:ea typeface="Noto Sans CJK SC Regular" pitchFamily="2"/>
                <a:cs typeface="Times New Roman" panose="02020603050405020304" pitchFamily="18" charset="0"/>
              </a:rPr>
              <a:t> ad </a:t>
            </a:r>
            <a:r>
              <a:rPr lang="en-US" sz="2400" dirty="0" err="1">
                <a:latin typeface="Times New Roman" panose="02020603050405020304" pitchFamily="18" charset="0"/>
                <a:ea typeface="Noto Sans CJK SC Regular" pitchFamily="2"/>
                <a:cs typeface="Times New Roman" panose="02020603050405020304" pitchFamily="18" charset="0"/>
              </a:rPr>
              <a:t>uno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studente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cognome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numero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immatricolazione</a:t>
            </a:r>
            <a:r>
              <a:rPr lang="en-US" sz="2400" dirty="0">
                <a:latin typeface="Times New Roman" panose="02020603050405020304" pitchFamily="18" charset="0"/>
                <a:ea typeface="Noto Sans CJK SC Regular" pitchFamily="2"/>
                <a:cs typeface="Times New Roman" panose="02020603050405020304" pitchFamily="18" charset="0"/>
              </a:rPr>
              <a:t>, media </a:t>
            </a:r>
            <a:r>
              <a:rPr lang="en-US" sz="2400" dirty="0" err="1">
                <a:latin typeface="Times New Roman" panose="02020603050405020304" pitchFamily="18" charset="0"/>
                <a:ea typeface="Noto Sans CJK SC Regular" pitchFamily="2"/>
                <a:cs typeface="Times New Roman" panose="02020603050405020304" pitchFamily="18" charset="0"/>
              </a:rPr>
              <a:t>esami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ecc</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raggruppati</a:t>
            </a:r>
            <a:r>
              <a:rPr lang="en-US" sz="2400" dirty="0">
                <a:latin typeface="Times New Roman" panose="02020603050405020304" pitchFamily="18" charset="0"/>
                <a:ea typeface="Noto Sans CJK SC Regular" pitchFamily="2"/>
                <a:cs typeface="Times New Roman" panose="02020603050405020304" pitchFamily="18" charset="0"/>
              </a:rPr>
              <a:t> in </a:t>
            </a:r>
            <a:r>
              <a:rPr lang="en-US" sz="2400" dirty="0" err="1">
                <a:latin typeface="Times New Roman" panose="02020603050405020304" pitchFamily="18" charset="0"/>
                <a:ea typeface="Noto Sans CJK SC Regular" pitchFamily="2"/>
                <a:cs typeface="Times New Roman" panose="02020603050405020304" pitchFamily="18" charset="0"/>
              </a:rPr>
              <a:t>un’unica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struttura</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4062902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agli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elementi</a:t>
            </a:r>
            <a:r>
              <a:rPr lang="en-US" altLang="it-IT" sz="3300" dirty="0">
                <a:solidFill>
                  <a:srgbClr val="3380E6"/>
                </a:solidFill>
                <a:latin typeface="Arial" panose="020B0604020202020204" pitchFamily="34" charset="0"/>
              </a:rPr>
              <a:t> di un array (3/4)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693737"/>
            <a:ext cx="8129155"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400" dirty="0">
                <a:solidFill>
                  <a:srgbClr val="000000"/>
                </a:solidFill>
                <a:latin typeface="Times New Roman" panose="02020603050405020304" pitchFamily="18" charset="0"/>
              </a:rPr>
              <a:t>È importante assicurarsi che ogni indice che si usa per accedere a un elemento di un array sia dentro i confini dell’array (e, cioè vada da 0 alla lunghezza dell’array meno 1). </a:t>
            </a:r>
          </a:p>
          <a:p>
            <a:pPr eaLnBrk="1" hangingPunct="1">
              <a:defRPr/>
            </a:pPr>
            <a:r>
              <a:rPr lang="it-IT" altLang="it-IT" sz="2400" dirty="0">
                <a:solidFill>
                  <a:srgbClr val="000000"/>
                </a:solidFill>
                <a:latin typeface="Times New Roman" panose="02020603050405020304" pitchFamily="18" charset="0"/>
              </a:rPr>
              <a:t>Il C </a:t>
            </a:r>
            <a:r>
              <a:rPr lang="it-IT" altLang="it-IT" sz="2400" i="1" dirty="0">
                <a:solidFill>
                  <a:srgbClr val="000000"/>
                </a:solidFill>
                <a:latin typeface="Times New Roman" panose="02020603050405020304" pitchFamily="18" charset="0"/>
              </a:rPr>
              <a:t>non fornisce alcun controllo automatico dei confini per gli array</a:t>
            </a:r>
            <a:r>
              <a:rPr lang="it-IT" altLang="it-IT" sz="2400" dirty="0">
                <a:solidFill>
                  <a:srgbClr val="000000"/>
                </a:solidFill>
                <a:latin typeface="Times New Roman" panose="02020603050405020304" pitchFamily="18" charset="0"/>
              </a:rPr>
              <a:t> (ciò è compito del programmatore).</a:t>
            </a:r>
          </a:p>
          <a:p>
            <a:pPr eaLnBrk="1" hangingPunct="1">
              <a:defRPr/>
            </a:pPr>
            <a:r>
              <a:rPr lang="it-IT" altLang="it-IT" sz="2400" dirty="0">
                <a:solidFill>
                  <a:srgbClr val="000000"/>
                </a:solidFill>
                <a:latin typeface="Times New Roman" panose="02020603050405020304" pitchFamily="18" charset="0"/>
              </a:rPr>
              <a:t>Consentire ai programmi di leggere e scrivere negli elementi di un array al di fuori dei confini dell’ array rappresenta un comune difetto di sicurezza. </a:t>
            </a:r>
          </a:p>
          <a:p>
            <a:pPr lvl="1" eaLnBrk="1" hangingPunct="1">
              <a:defRPr/>
            </a:pPr>
            <a:r>
              <a:rPr lang="it-IT" altLang="it-IT" sz="2000" dirty="0">
                <a:solidFill>
                  <a:srgbClr val="000000"/>
                </a:solidFill>
                <a:latin typeface="Times New Roman" panose="02020603050405020304" pitchFamily="18" charset="0"/>
              </a:rPr>
              <a:t>Leggere al di fuori dei confini può fare arrestare il programma o perfino dare l’impressione che questo venga eseguito correttamente, mentre invece usa dati non validi.</a:t>
            </a:r>
          </a:p>
          <a:p>
            <a:pPr lvl="1" eaLnBrk="1" hangingPunct="1">
              <a:defRPr/>
            </a:pPr>
            <a:r>
              <a:rPr lang="it-IT" altLang="it-IT" sz="2000" dirty="0">
                <a:solidFill>
                  <a:srgbClr val="000000"/>
                </a:solidFill>
                <a:latin typeface="Times New Roman" panose="02020603050405020304" pitchFamily="18" charset="0"/>
              </a:rPr>
              <a:t>Scrivere al di fuori dei confini (</a:t>
            </a:r>
            <a:r>
              <a:rPr lang="it-IT" altLang="it-IT" sz="2000" b="1" dirty="0" err="1">
                <a:solidFill>
                  <a:srgbClr val="000000"/>
                </a:solidFill>
                <a:latin typeface="Times New Roman" panose="02020603050405020304" pitchFamily="18" charset="0"/>
              </a:rPr>
              <a:t>overflow</a:t>
            </a:r>
            <a:r>
              <a:rPr lang="it-IT" altLang="it-IT" sz="2000" b="1" dirty="0">
                <a:solidFill>
                  <a:srgbClr val="000000"/>
                </a:solidFill>
                <a:latin typeface="Times New Roman" panose="02020603050405020304" pitchFamily="18" charset="0"/>
              </a:rPr>
              <a:t> del buffer</a:t>
            </a:r>
            <a:r>
              <a:rPr lang="it-IT" altLang="it-IT" sz="2000" dirty="0">
                <a:solidFill>
                  <a:srgbClr val="000000"/>
                </a:solidFill>
                <a:latin typeface="Times New Roman" panose="02020603050405020304" pitchFamily="18" charset="0"/>
              </a:rPr>
              <a:t>)  può corrompere i dati in memoria di un programma e arrestare il programma.</a:t>
            </a:r>
          </a:p>
        </p:txBody>
      </p:sp>
    </p:spTree>
    <p:extLst>
      <p:ext uri="{BB962C8B-B14F-4D97-AF65-F5344CB8AC3E}">
        <p14:creationId xmlns:p14="http://schemas.microsoft.com/office/powerpoint/2010/main" val="3631623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Accesso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agli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elementi</a:t>
            </a:r>
            <a:r>
              <a:rPr lang="en-US" altLang="it-IT" sz="3300" dirty="0">
                <a:solidFill>
                  <a:srgbClr val="3380E6"/>
                </a:solidFill>
                <a:latin typeface="Arial" panose="020B0604020202020204" pitchFamily="34" charset="0"/>
              </a:rPr>
              <a:t> di un array (4/4)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585215"/>
            <a:ext cx="8129155"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Inizializzazione degli elementi di un array monodimensionale tramite ciclo controllato da contatore.</a:t>
            </a:r>
          </a:p>
          <a:p>
            <a:pPr marL="0" indent="0" eaLnBrk="1" hangingPunct="1">
              <a:buNone/>
              <a:defRPr/>
            </a:pPr>
            <a:r>
              <a:rPr lang="it-IT" altLang="it-IT" sz="2200" b="1" dirty="0">
                <a:solidFill>
                  <a:srgbClr val="000000"/>
                </a:solidFill>
                <a:latin typeface="Times New Roman" panose="02020603050405020304" pitchFamily="18" charset="0"/>
              </a:rPr>
              <a:t>Esempio: </a:t>
            </a:r>
          </a:p>
          <a:p>
            <a:pPr marL="0" indent="0" eaLnBrk="1" hangingPunct="1">
              <a:buNone/>
              <a:defRPr/>
            </a:pPr>
            <a:endParaRPr lang="it-IT" altLang="it-IT" sz="2000"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81200"/>
            <a:ext cx="5885070" cy="4462305"/>
          </a:xfrm>
          <a:prstGeom prst="rect">
            <a:avLst/>
          </a:prstGeom>
        </p:spPr>
      </p:pic>
    </p:spTree>
    <p:extLst>
      <p:ext uri="{BB962C8B-B14F-4D97-AF65-F5344CB8AC3E}">
        <p14:creationId xmlns:p14="http://schemas.microsoft.com/office/powerpoint/2010/main" val="176364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Precedenza</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associatività</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operatore</a:t>
            </a:r>
            <a:r>
              <a:rPr lang="en-US" altLang="it-IT" sz="3300" dirty="0">
                <a:solidFill>
                  <a:srgbClr val="3380E6"/>
                </a:solidFill>
                <a:latin typeface="Arial" panose="020B0604020202020204" pitchFamily="34" charset="0"/>
              </a:rPr>
              <a:t> []</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855207" cy="3314987"/>
          </a:xfrm>
          <a:prstGeom prst="rect">
            <a:avLst/>
          </a:prstGeom>
        </p:spPr>
      </p:pic>
      <p:sp>
        <p:nvSpPr>
          <p:cNvPr id="3" name="Ovale 2"/>
          <p:cNvSpPr/>
          <p:nvPr/>
        </p:nvSpPr>
        <p:spPr>
          <a:xfrm>
            <a:off x="101600" y="2133600"/>
            <a:ext cx="482600" cy="5334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4031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Array </a:t>
            </a:r>
            <a:r>
              <a:rPr lang="en-US" altLang="it-IT" sz="3300" dirty="0" err="1">
                <a:solidFill>
                  <a:srgbClr val="3380E6"/>
                </a:solidFill>
                <a:latin typeface="Arial" panose="020B0604020202020204" pitchFamily="34" charset="0"/>
              </a:rPr>
              <a:t>monodimensionali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(1/4)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98055" y="867007"/>
            <a:ext cx="8129155" cy="545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Le funzioni possono avere come parametri formali variabili di qualsiasi tipo e, dunque, anche variabili array.  </a:t>
            </a:r>
          </a:p>
          <a:p>
            <a:pPr eaLnBrk="1" hangingPunct="1">
              <a:defRPr/>
            </a:pPr>
            <a:r>
              <a:rPr lang="it-IT" altLang="it-IT" sz="2200" dirty="0">
                <a:solidFill>
                  <a:srgbClr val="000000"/>
                </a:solidFill>
                <a:latin typeface="Times New Roman" panose="02020603050405020304" pitchFamily="18" charset="0"/>
              </a:rPr>
              <a:t>In una funzione, la dichiarazione di un parametro formale di tipo array corrisponde alla dichiarazione di una variabile array ma la lunghezza non viene specificata.</a:t>
            </a:r>
          </a:p>
          <a:p>
            <a:pPr marL="0" indent="0" eaLnBrk="1" hangingPunct="1">
              <a:buNone/>
              <a:defRPr/>
            </a:pPr>
            <a:r>
              <a:rPr lang="it-IT" altLang="it-IT" sz="2200" dirty="0">
                <a:solidFill>
                  <a:srgbClr val="000000"/>
                </a:solidFill>
                <a:latin typeface="Times New Roman" panose="02020603050405020304" pitchFamily="18" charset="0"/>
              </a:rPr>
              <a:t>   </a:t>
            </a:r>
            <a:r>
              <a:rPr lang="it-IT" altLang="it-IT" sz="2200" b="1" dirty="0">
                <a:solidFill>
                  <a:srgbClr val="000000"/>
                </a:solidFill>
                <a:latin typeface="Times New Roman" panose="02020603050405020304" pitchFamily="18" charset="0"/>
              </a:rPr>
              <a:t>Sintassi parametro formale array monodimensionale:</a:t>
            </a: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elemento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parametro</a:t>
            </a:r>
            <a:r>
              <a:rPr lang="en-US" sz="2200" b="1" dirty="0">
                <a:solidFill>
                  <a:srgbClr val="3380E6"/>
                </a:solidFill>
                <a:ea typeface="Noto Sans CJK SC Regular" pitchFamily="2"/>
                <a:cs typeface="Times New Roman" panose="02020603050405020304" pitchFamily="18" charset="0"/>
              </a:rPr>
              <a:t>&gt; [ ]</a:t>
            </a:r>
            <a:endParaRPr lang="it-IT" altLang="it-IT" sz="2200" b="1" dirty="0">
              <a:solidFill>
                <a:srgbClr val="000000"/>
              </a:solidFill>
              <a:latin typeface="Times New Roman" panose="02020603050405020304" pitchFamily="18" charset="0"/>
            </a:endParaRPr>
          </a:p>
          <a:p>
            <a:pPr marL="342900" lvl="1" indent="0" eaLnBrk="1" hangingPunct="1">
              <a:buNone/>
              <a:defRPr/>
            </a:pPr>
            <a:endParaRPr lang="it-IT" altLang="it-IT" sz="2200" b="1"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È possibile utilizzare un’altra notazione per specificare un parametro formale di tipo array (lo vedremo in seguito introducendo i puntatori).</a:t>
            </a:r>
          </a:p>
          <a:p>
            <a:pPr eaLnBrk="1" hangingPunct="1">
              <a:defRPr/>
            </a:pPr>
            <a:r>
              <a:rPr lang="it-IT" altLang="it-IT" sz="2200" dirty="0">
                <a:solidFill>
                  <a:srgbClr val="000000"/>
                </a:solidFill>
                <a:latin typeface="Times New Roman" panose="02020603050405020304" pitchFamily="18" charset="0"/>
              </a:rPr>
              <a:t>L’argomento (parametro attuale) in una chiamata di funzione deve essere il </a:t>
            </a:r>
            <a:r>
              <a:rPr lang="it-IT" altLang="it-IT" sz="2200" b="1" dirty="0">
                <a:solidFill>
                  <a:srgbClr val="000000"/>
                </a:solidFill>
                <a:latin typeface="Times New Roman" panose="02020603050405020304" pitchFamily="18" charset="0"/>
              </a:rPr>
              <a:t>nome di una variabile array</a:t>
            </a:r>
            <a:r>
              <a:rPr lang="it-IT" altLang="it-IT" sz="2200" dirty="0">
                <a:solidFill>
                  <a:srgbClr val="000000"/>
                </a:solidFill>
                <a:latin typeface="Times New Roman" panose="02020603050405020304" pitchFamily="18" charset="0"/>
              </a:rPr>
              <a:t> i cui elementi hanno lo stesso tipo degli elementi del parametro formale.</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8402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Array </a:t>
            </a:r>
            <a:r>
              <a:rPr lang="en-US" altLang="it-IT" sz="3300" dirty="0" err="1">
                <a:solidFill>
                  <a:srgbClr val="3380E6"/>
                </a:solidFill>
                <a:latin typeface="Arial" panose="020B0604020202020204" pitchFamily="34" charset="0"/>
              </a:rPr>
              <a:t>monodimensionali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(2/4)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31222" y="838200"/>
            <a:ext cx="812915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Una variabile array è una </a:t>
            </a:r>
            <a:r>
              <a:rPr lang="it-IT" altLang="it-IT" sz="2200" b="1" dirty="0">
                <a:solidFill>
                  <a:srgbClr val="000000"/>
                </a:solidFill>
                <a:latin typeface="Times New Roman" panose="02020603050405020304" pitchFamily="18" charset="0"/>
              </a:rPr>
              <a:t>variabile puntatore </a:t>
            </a:r>
            <a:r>
              <a:rPr lang="it-IT" altLang="it-IT" sz="2200" dirty="0">
                <a:solidFill>
                  <a:srgbClr val="000000"/>
                </a:solidFill>
                <a:latin typeface="Times New Roman" panose="02020603050405020304" pitchFamily="18" charset="0"/>
              </a:rPr>
              <a:t>(il suo valore è l’indirizzo di memoria del primo elemento dell’array).  </a:t>
            </a:r>
          </a:p>
          <a:p>
            <a:pPr eaLnBrk="1" hangingPunct="1">
              <a:defRPr/>
            </a:pPr>
            <a:r>
              <a:rPr lang="it-IT" altLang="it-IT" sz="2200" dirty="0">
                <a:solidFill>
                  <a:srgbClr val="000000"/>
                </a:solidFill>
                <a:latin typeface="Times New Roman" panose="02020603050405020304" pitchFamily="18" charset="0"/>
              </a:rPr>
              <a:t>Quando in una chiamata di funzione viene passato come argomento una variabile array, viene copiato nel corrispondente parametro formale array l’indirizzo di memoria di partenza dell’array originario.  </a:t>
            </a:r>
          </a:p>
          <a:p>
            <a:pPr eaLnBrk="1" hangingPunct="1">
              <a:defRPr/>
            </a:pPr>
            <a:r>
              <a:rPr lang="it-IT" altLang="it-IT" sz="2200" dirty="0">
                <a:solidFill>
                  <a:srgbClr val="000000"/>
                </a:solidFill>
                <a:latin typeface="Times New Roman" panose="02020603050405020304" pitchFamily="18" charset="0"/>
              </a:rPr>
              <a:t>Di conseguenza, quando la funzione chiamata modifica nel suo corpo gli elementi del parametro formale array, essa modifica gli effettivi elementi dell’array nelle loro originarie locazioni di memoria.</a:t>
            </a:r>
          </a:p>
          <a:p>
            <a:pPr eaLnBrk="1" hangingPunct="1">
              <a:defRPr/>
            </a:pPr>
            <a:r>
              <a:rPr lang="it-IT" altLang="it-IT" sz="2200" dirty="0">
                <a:solidFill>
                  <a:srgbClr val="000000"/>
                </a:solidFill>
                <a:latin typeface="Times New Roman" panose="02020603050405020304" pitchFamily="18" charset="0"/>
              </a:rPr>
              <a:t>In altri termini, la funzione chiamata può modificare i valori degli elementi nell’array specificato come argomento dalla funzione chiamante. Dunque, gli array </a:t>
            </a:r>
            <a:r>
              <a:rPr lang="it-IT" altLang="it-IT" sz="2200" b="1" dirty="0">
                <a:solidFill>
                  <a:srgbClr val="000000"/>
                </a:solidFill>
                <a:latin typeface="Times New Roman" panose="02020603050405020304" pitchFamily="18" charset="0"/>
              </a:rPr>
              <a:t>vengono passati per riferimento</a:t>
            </a: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273883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Array </a:t>
            </a:r>
            <a:r>
              <a:rPr lang="en-US" altLang="it-IT" sz="3300" dirty="0" err="1">
                <a:solidFill>
                  <a:srgbClr val="3380E6"/>
                </a:solidFill>
                <a:latin typeface="Arial" panose="020B0604020202020204" pitchFamily="34" charset="0"/>
              </a:rPr>
              <a:t>monodimensionali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(3/4)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533400" y="838200"/>
            <a:ext cx="812915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Il passaggio degli array per riferimento ha senso per ragioni di prestazioni. Se gli array fossero passati per valore, verrebbe passata </a:t>
            </a:r>
            <a:r>
              <a:rPr lang="it-IT" altLang="it-IT" sz="2200" b="1" dirty="0">
                <a:solidFill>
                  <a:srgbClr val="000000"/>
                </a:solidFill>
                <a:latin typeface="Times New Roman" panose="02020603050405020304" pitchFamily="18" charset="0"/>
              </a:rPr>
              <a:t>una copia </a:t>
            </a:r>
            <a:r>
              <a:rPr lang="it-IT" altLang="it-IT" sz="2200" dirty="0">
                <a:solidFill>
                  <a:srgbClr val="000000"/>
                </a:solidFill>
                <a:latin typeface="Times New Roman" panose="02020603050405020304" pitchFamily="18" charset="0"/>
              </a:rPr>
              <a:t>di ogni elemento. Per array grandi, passati frequentemente, ciò comporterebbe un </a:t>
            </a:r>
            <a:r>
              <a:rPr lang="it-IT" altLang="it-IT" sz="2200" i="1" dirty="0" err="1">
                <a:solidFill>
                  <a:srgbClr val="000000"/>
                </a:solidFill>
                <a:latin typeface="Times New Roman" panose="02020603050405020304" pitchFamily="18" charset="0"/>
              </a:rPr>
              <a:t>overhead</a:t>
            </a:r>
            <a:r>
              <a:rPr lang="it-IT" altLang="it-IT" sz="2200" dirty="0">
                <a:solidFill>
                  <a:srgbClr val="000000"/>
                </a:solidFill>
                <a:latin typeface="Times New Roman" panose="02020603050405020304" pitchFamily="18" charset="0"/>
              </a:rPr>
              <a:t> considerevole sia in termini di tempo di computazione che di quantità di memoria. </a:t>
            </a:r>
          </a:p>
          <a:p>
            <a:pPr eaLnBrk="1" hangingPunct="1">
              <a:defRPr/>
            </a:pPr>
            <a:r>
              <a:rPr lang="it-IT" altLang="it-IT" sz="2200" dirty="0">
                <a:solidFill>
                  <a:srgbClr val="000000"/>
                </a:solidFill>
                <a:latin typeface="Times New Roman" panose="02020603050405020304" pitchFamily="18" charset="0"/>
              </a:rPr>
              <a:t>BUONA NORMA: in funzioni che prendono in input parametri array monodimensionali, utilizzare un altro parametro intero per specificare la lunghezza dell’array od il numero di elementi dell’array da leggere o modificare.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065256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Array </a:t>
            </a:r>
            <a:r>
              <a:rPr lang="en-US" altLang="it-IT" sz="3300" dirty="0" err="1">
                <a:solidFill>
                  <a:srgbClr val="3380E6"/>
                </a:solidFill>
                <a:latin typeface="Arial" panose="020B0604020202020204" pitchFamily="34" charset="0"/>
              </a:rPr>
              <a:t>monodimensionali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(4/4)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5" name="Text Placeholder 2"/>
          <p:cNvSpPr txBox="1">
            <a:spLocks/>
          </p:cNvSpPr>
          <p:nvPr/>
        </p:nvSpPr>
        <p:spPr bwMode="auto">
          <a:xfrm>
            <a:off x="457200" y="587375"/>
            <a:ext cx="137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Esempio:</a:t>
            </a:r>
            <a:r>
              <a:rPr lang="it-IT" altLang="it-IT" sz="22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92785"/>
            <a:ext cx="6553200" cy="5452331"/>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057400"/>
            <a:ext cx="2824283" cy="1859246"/>
          </a:xfrm>
          <a:prstGeom prst="rect">
            <a:avLst/>
          </a:prstGeom>
        </p:spPr>
      </p:pic>
      <p:sp>
        <p:nvSpPr>
          <p:cNvPr id="7" name="Text Placeholder 2"/>
          <p:cNvSpPr txBox="1">
            <a:spLocks/>
          </p:cNvSpPr>
          <p:nvPr/>
        </p:nvSpPr>
        <p:spPr bwMode="auto">
          <a:xfrm>
            <a:off x="5181600" y="1164793"/>
            <a:ext cx="137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Output:</a:t>
            </a:r>
            <a:r>
              <a:rPr lang="it-IT" altLang="it-IT" sz="22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181894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Esempio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array </a:t>
            </a:r>
            <a:r>
              <a:rPr lang="en-US" altLang="it-IT" sz="3300" dirty="0" err="1">
                <a:solidFill>
                  <a:srgbClr val="3380E6"/>
                </a:solidFill>
                <a:latin typeface="Arial" panose="020B0604020202020204" pitchFamily="34" charset="0"/>
              </a:rPr>
              <a:t>monodimensionali</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8" name="Text Placeholder 2"/>
          <p:cNvSpPr txBox="1">
            <a:spLocks/>
          </p:cNvSpPr>
          <p:nvPr/>
        </p:nvSpPr>
        <p:spPr bwMode="auto">
          <a:xfrm>
            <a:off x="533400" y="838200"/>
            <a:ext cx="812915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Calcolo somma degli elementi di un array di tipo numerico. </a:t>
            </a:r>
          </a:p>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   </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637" y="2209800"/>
            <a:ext cx="4813663" cy="2850048"/>
          </a:xfrm>
          <a:prstGeom prst="rect">
            <a:avLst/>
          </a:prstGeom>
        </p:spPr>
      </p:pic>
    </p:spTree>
    <p:extLst>
      <p:ext uri="{BB962C8B-B14F-4D97-AF65-F5344CB8AC3E}">
        <p14:creationId xmlns:p14="http://schemas.microsoft.com/office/powerpoint/2010/main" val="150548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(1/5)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struct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1&gt;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lnSpc>
                <a:spcPct val="100000"/>
              </a:lnSpc>
              <a:spcBef>
                <a:spcPts val="0"/>
              </a:spcBef>
              <a:buNone/>
              <a:defRPr/>
            </a:pPr>
            <a:r>
              <a:rPr lang="it-IT" altLang="it-IT" sz="2200" dirty="0">
                <a:solidFill>
                  <a:srgbClr val="000000"/>
                </a:solidFill>
                <a:latin typeface="Times New Roman" panose="02020603050405020304" pitchFamily="18" charset="0"/>
              </a:rPr>
              <a:t>Dichiarazioni di variabili racchiuse tra parentesi graffe, terminante con un punto e virgola, e avente come intestazione la parola chiave </a:t>
            </a:r>
            <a:r>
              <a:rPr lang="en-US" sz="2200" b="1" dirty="0">
                <a:solidFill>
                  <a:srgbClr val="3380E6"/>
                </a:solidFill>
                <a:ea typeface="Noto Sans CJK SC Regular" pitchFamily="2"/>
                <a:cs typeface="Times New Roman" panose="02020603050405020304" pitchFamily="18" charset="0"/>
              </a:rPr>
              <a:t>struct</a:t>
            </a:r>
            <a:r>
              <a:rPr lang="it-IT" altLang="it-IT" sz="2200" dirty="0">
                <a:solidFill>
                  <a:srgbClr val="000000"/>
                </a:solidFill>
                <a:latin typeface="Times New Roman" panose="02020603050405020304" pitchFamily="18" charset="0"/>
              </a:rPr>
              <a:t> seguita da un identificatore di tipo.</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è qualsiasi identificatore valido (come visto per gli identificatori delle variabili semplici o dei nomi di funzione). Chiamato anche </a:t>
            </a:r>
            <a:r>
              <a:rPr lang="it-IT" altLang="it-IT" sz="2000" b="1" dirty="0" err="1">
                <a:solidFill>
                  <a:srgbClr val="000000"/>
                </a:solidFill>
                <a:latin typeface="Times New Roman" panose="02020603050405020304" pitchFamily="18" charset="0"/>
              </a:rPr>
              <a:t>tag</a:t>
            </a:r>
            <a:r>
              <a:rPr lang="it-IT" altLang="it-IT" sz="2000" dirty="0">
                <a:solidFill>
                  <a:srgbClr val="000000"/>
                </a:solidFill>
                <a:latin typeface="Times New Roman" panose="02020603050405020304" pitchFamily="18" charset="0"/>
              </a:rPr>
              <a:t>, rappresenta l’</a:t>
            </a:r>
            <a:r>
              <a:rPr lang="it-IT" altLang="it-IT" sz="2000" b="1" dirty="0">
                <a:solidFill>
                  <a:srgbClr val="000000"/>
                </a:solidFill>
                <a:latin typeface="Times New Roman" panose="02020603050405020304" pitchFamily="18" charset="0"/>
              </a:rPr>
              <a:t>identificatore del tipo di struttura</a:t>
            </a:r>
            <a:r>
              <a:rPr lang="it-IT" altLang="it-IT" sz="2000" dirty="0">
                <a:solidFill>
                  <a:srgbClr val="000000"/>
                </a:solidFill>
                <a:latin typeface="Times New Roman" panose="02020603050405020304" pitchFamily="18" charset="0"/>
              </a:rPr>
              <a:t>. Similmente agli identificatori (parole chiavi) dei tipi predefiniti (</a:t>
            </a:r>
            <a:r>
              <a:rPr lang="it-IT" altLang="it-IT" sz="2000" dirty="0" err="1">
                <a:solidFill>
                  <a:srgbClr val="000000"/>
                </a:solidFill>
                <a:latin typeface="Times New Roman" panose="02020603050405020304" pitchFamily="18" charset="0"/>
              </a:rPr>
              <a:t>int</a:t>
            </a:r>
            <a:r>
              <a:rPr lang="it-IT" altLang="it-IT" sz="2000" dirty="0">
                <a:solidFill>
                  <a:srgbClr val="000000"/>
                </a:solidFill>
                <a:latin typeface="Times New Roman" panose="02020603050405020304" pitchFamily="18" charset="0"/>
              </a:rPr>
              <a:t>, </a:t>
            </a:r>
            <a:r>
              <a:rPr lang="it-IT" altLang="it-IT" sz="2000" dirty="0" err="1">
                <a:solidFill>
                  <a:srgbClr val="000000"/>
                </a:solidFill>
                <a:latin typeface="Times New Roman" panose="02020603050405020304" pitchFamily="18" charset="0"/>
              </a:rPr>
              <a:t>char</a:t>
            </a:r>
            <a:r>
              <a:rPr lang="it-IT" altLang="it-IT" sz="2000" dirty="0">
                <a:solidFill>
                  <a:srgbClr val="000000"/>
                </a:solidFill>
                <a:latin typeface="Times New Roman" panose="02020603050405020304" pitchFamily="18" charset="0"/>
              </a:rPr>
              <a:t>, </a:t>
            </a:r>
            <a:r>
              <a:rPr lang="it-IT" altLang="it-IT" sz="2000" dirty="0" err="1">
                <a:solidFill>
                  <a:srgbClr val="000000"/>
                </a:solidFill>
                <a:latin typeface="Times New Roman" panose="02020603050405020304" pitchFamily="18" charset="0"/>
              </a:rPr>
              <a:t>float,ecc</a:t>
            </a:r>
            <a:r>
              <a:rPr lang="it-IT" altLang="it-IT" sz="2000" dirty="0">
                <a:solidFill>
                  <a:srgbClr val="000000"/>
                </a:solidFill>
                <a:latin typeface="Times New Roman" panose="02020603050405020304" pitchFamily="18" charset="0"/>
              </a:rPr>
              <a:t>..), esso viene utilizzato per dichiarare variabili del dato tipo.   </a:t>
            </a:r>
          </a:p>
        </p:txBody>
      </p:sp>
    </p:spTree>
    <p:extLst>
      <p:ext uri="{BB962C8B-B14F-4D97-AF65-F5344CB8AC3E}">
        <p14:creationId xmlns:p14="http://schemas.microsoft.com/office/powerpoint/2010/main" val="104736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(2/5)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struct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1&gt;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endParaRPr lang="en-US" altLang="it-IT" sz="2200" b="1" dirty="0">
              <a:solidFill>
                <a:srgbClr val="3380E6"/>
              </a:solidFill>
              <a:latin typeface="Times New Roman" panose="02020603050405020304" pitchFamily="18" charset="0"/>
              <a:cs typeface="Times New Roman" panose="02020603050405020304" pitchFamily="18" charset="0"/>
            </a:endParaRP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dichiarazione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variabile</a:t>
            </a:r>
            <a:r>
              <a:rPr lang="en-US" sz="2000" b="1" dirty="0">
                <a:solidFill>
                  <a:srgbClr val="3380E6"/>
                </a:solidFill>
                <a:ea typeface="Noto Sans CJK SC Regular" pitchFamily="2"/>
                <a:cs typeface="Times New Roman" panose="02020603050405020304" pitchFamily="18" charset="0"/>
              </a:rPr>
              <a:t> 1&gt;</a:t>
            </a:r>
            <a:r>
              <a:rPr lang="it-IT" altLang="it-IT" sz="2000" dirty="0">
                <a:solidFill>
                  <a:srgbClr val="000000"/>
                </a:solidFill>
                <a:latin typeface="Times New Roman" panose="02020603050405020304" pitchFamily="18" charset="0"/>
              </a:rPr>
              <a:t> ….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dichiarazione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variabile</a:t>
            </a:r>
            <a:r>
              <a:rPr lang="en-US" sz="2000" b="1" dirty="0">
                <a:solidFill>
                  <a:srgbClr val="3380E6"/>
                </a:solidFill>
                <a:ea typeface="Noto Sans CJK SC Regular" pitchFamily="2"/>
                <a:cs typeface="Times New Roman" panose="02020603050405020304" pitchFamily="18" charset="0"/>
              </a:rPr>
              <a:t> N&gt; </a:t>
            </a:r>
            <a:r>
              <a:rPr lang="it-IT" altLang="it-IT" sz="2000" dirty="0">
                <a:solidFill>
                  <a:srgbClr val="000000"/>
                </a:solidFill>
                <a:latin typeface="Times New Roman" panose="02020603050405020304" pitchFamily="18" charset="0"/>
              </a:rPr>
              <a:t>: dichiarazioni di variabili (di tipo predefinito o definito dall’utente) </a:t>
            </a:r>
            <a:r>
              <a:rPr lang="it-IT" altLang="it-IT" sz="2000" u="sng" dirty="0">
                <a:solidFill>
                  <a:srgbClr val="000000"/>
                </a:solidFill>
                <a:latin typeface="Times New Roman" panose="02020603050405020304" pitchFamily="18" charset="0"/>
              </a:rPr>
              <a:t>senza inizializzazione e senza </a:t>
            </a:r>
            <a:r>
              <a:rPr lang="it-IT" altLang="it-IT" sz="2000" u="sng" dirty="0" err="1">
                <a:solidFill>
                  <a:srgbClr val="000000"/>
                </a:solidFill>
                <a:latin typeface="Times New Roman" panose="02020603050405020304" pitchFamily="18" charset="0"/>
              </a:rPr>
              <a:t>specificatori</a:t>
            </a:r>
            <a:r>
              <a:rPr lang="it-IT" altLang="it-IT" sz="2000" u="sng" dirty="0">
                <a:solidFill>
                  <a:srgbClr val="000000"/>
                </a:solidFill>
                <a:latin typeface="Times New Roman" panose="02020603050405020304" pitchFamily="18" charset="0"/>
              </a:rPr>
              <a:t> di classi di memoria</a:t>
            </a:r>
            <a:r>
              <a:rPr lang="it-IT" altLang="it-IT" sz="2000" dirty="0">
                <a:solidFill>
                  <a:srgbClr val="000000"/>
                </a:solidFill>
                <a:latin typeface="Times New Roman" panose="02020603050405020304" pitchFamily="18" charset="0"/>
              </a:rPr>
              <a:t>. </a:t>
            </a:r>
          </a:p>
          <a:p>
            <a:pPr eaLnBrk="1" hangingPunct="1">
              <a:defRPr/>
            </a:pPr>
            <a:r>
              <a:rPr lang="it-IT" altLang="it-IT" sz="2000" dirty="0">
                <a:solidFill>
                  <a:srgbClr val="000000"/>
                </a:solidFill>
                <a:latin typeface="Times New Roman" panose="02020603050405020304" pitchFamily="18" charset="0"/>
              </a:rPr>
              <a:t>Le variabili dichiarate entro le parentesi nella definizione di un tipo struttura sono dette </a:t>
            </a:r>
            <a:r>
              <a:rPr lang="it-IT" altLang="it-IT" sz="2000" b="1" dirty="0">
                <a:solidFill>
                  <a:srgbClr val="000000"/>
                </a:solidFill>
                <a:latin typeface="Times New Roman" panose="02020603050405020304" pitchFamily="18" charset="0"/>
              </a:rPr>
              <a:t>membri</a:t>
            </a:r>
            <a:r>
              <a:rPr lang="it-IT" altLang="it-IT" sz="2000" dirty="0">
                <a:solidFill>
                  <a:srgbClr val="000000"/>
                </a:solidFill>
                <a:latin typeface="Times New Roman" panose="02020603050405020304" pitchFamily="18" charset="0"/>
              </a:rPr>
              <a:t> o </a:t>
            </a:r>
            <a:r>
              <a:rPr lang="it-IT" altLang="it-IT" sz="2000" b="1" dirty="0">
                <a:solidFill>
                  <a:srgbClr val="000000"/>
                </a:solidFill>
                <a:latin typeface="Times New Roman" panose="02020603050405020304" pitchFamily="18" charset="0"/>
              </a:rPr>
              <a:t>campi</a:t>
            </a:r>
            <a:r>
              <a:rPr lang="it-IT" altLang="it-IT" sz="2000" dirty="0">
                <a:solidFill>
                  <a:srgbClr val="000000"/>
                </a:solidFill>
                <a:latin typeface="Times New Roman" panose="02020603050405020304" pitchFamily="18" charset="0"/>
              </a:rPr>
              <a:t> della struttura. </a:t>
            </a:r>
            <a:endParaRPr lang="it-IT" altLang="it-IT" sz="2000" b="1"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Buona norma: </a:t>
            </a:r>
            <a:r>
              <a:rPr lang="it-IT" altLang="it-IT" sz="2200" dirty="0">
                <a:solidFill>
                  <a:srgbClr val="000000"/>
                </a:solidFill>
                <a:latin typeface="Times New Roman" panose="02020603050405020304" pitchFamily="18" charset="0"/>
              </a:rPr>
              <a:t>far rientrare a destra il testo delle dichiarazioni di variabili  con un certo livello di indentazione all’interno delle parentesi graffe che lo delimitano. </a:t>
            </a: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00094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(3/5)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914400"/>
            <a:ext cx="812915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struct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&gt; </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1&gt;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dichiarazione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variabile</a:t>
            </a:r>
            <a:r>
              <a:rPr lang="en-US" sz="2200" b="1" dirty="0">
                <a:solidFill>
                  <a:srgbClr val="3380E6"/>
                </a:solidFill>
                <a:ea typeface="Noto Sans CJK SC Regular" pitchFamily="2"/>
                <a:cs typeface="Times New Roman" panose="02020603050405020304" pitchFamily="18" charset="0"/>
              </a:rPr>
              <a:t> N&gt;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buNone/>
              <a:defRPr/>
            </a:pPr>
            <a:endParaRPr lang="it-IT" altLang="it-IT" sz="2000" dirty="0">
              <a:solidFill>
                <a:srgbClr val="000000"/>
              </a:solidFill>
              <a:latin typeface="Times New Roman" panose="02020603050405020304" pitchFamily="18" charset="0"/>
            </a:endParaRPr>
          </a:p>
          <a:p>
            <a:pPr eaLnBrk="1" hangingPunct="1">
              <a:defRPr/>
            </a:pPr>
            <a:r>
              <a:rPr lang="it-IT" altLang="it-IT" sz="2000" dirty="0">
                <a:solidFill>
                  <a:srgbClr val="000000"/>
                </a:solidFill>
                <a:latin typeface="Times New Roman" panose="02020603050405020304" pitchFamily="18" charset="0"/>
              </a:rPr>
              <a:t>I </a:t>
            </a:r>
            <a:r>
              <a:rPr lang="it-IT" altLang="it-IT" sz="2000" b="1" dirty="0">
                <a:solidFill>
                  <a:srgbClr val="000000"/>
                </a:solidFill>
                <a:latin typeface="Times New Roman" panose="02020603050405020304" pitchFamily="18" charset="0"/>
              </a:rPr>
              <a:t>membri</a:t>
            </a:r>
            <a:r>
              <a:rPr lang="it-IT" altLang="it-IT" sz="2000" dirty="0">
                <a:solidFill>
                  <a:srgbClr val="000000"/>
                </a:solidFill>
                <a:latin typeface="Times New Roman" panose="02020603050405020304" pitchFamily="18" charset="0"/>
              </a:rPr>
              <a:t> di un tipo di struttura devono avere nomi differenti, ma due tipi di strutture differenti possono contenere membri dello stesso nome senza che ciò crei un conflitto.</a:t>
            </a:r>
          </a:p>
          <a:p>
            <a:pPr eaLnBrk="1" hangingPunct="1">
              <a:defRPr/>
            </a:pPr>
            <a:r>
              <a:rPr lang="it-IT" altLang="it-IT" sz="2000" dirty="0">
                <a:solidFill>
                  <a:srgbClr val="000000"/>
                </a:solidFill>
                <a:latin typeface="Times New Roman" panose="02020603050405020304" pitchFamily="18" charset="0"/>
              </a:rPr>
              <a:t>Ogni definizione di un tipo struttura deve terminare con un punto e virgola.</a:t>
            </a:r>
          </a:p>
          <a:p>
            <a:pPr eaLnBrk="1" hangingPunct="1">
              <a:defRPr/>
            </a:pPr>
            <a:r>
              <a:rPr lang="it-IT" altLang="it-IT" sz="2000" dirty="0">
                <a:solidFill>
                  <a:srgbClr val="000000"/>
                </a:solidFill>
                <a:latin typeface="Times New Roman" panose="02020603050405020304" pitchFamily="18" charset="0"/>
              </a:rPr>
              <a:t>Una definizione di tipo struttura definisce </a:t>
            </a:r>
            <a:r>
              <a:rPr lang="it-IT" altLang="it-IT" sz="2000" b="1" dirty="0">
                <a:solidFill>
                  <a:srgbClr val="000000"/>
                </a:solidFill>
                <a:latin typeface="Times New Roman" panose="02020603050405020304" pitchFamily="18" charset="0"/>
              </a:rPr>
              <a:t>un tipo. </a:t>
            </a:r>
            <a:r>
              <a:rPr lang="it-IT" altLang="it-IT" sz="2000" dirty="0">
                <a:solidFill>
                  <a:srgbClr val="000000"/>
                </a:solidFill>
                <a:latin typeface="Times New Roman" panose="02020603050405020304" pitchFamily="18" charset="0"/>
              </a:rPr>
              <a:t>Non viene allocata alcuna memoria in corrispondenza di una definizione di tipo. </a:t>
            </a:r>
            <a:r>
              <a:rPr lang="it-IT" altLang="it-IT" sz="2000" u="sng" dirty="0">
                <a:solidFill>
                  <a:srgbClr val="000000"/>
                </a:solidFill>
                <a:latin typeface="Times New Roman" panose="02020603050405020304" pitchFamily="18" charset="0"/>
              </a:rPr>
              <a:t>La memoria viene allocata solo tramite dichiarazioni (alias definizioni) di variabili di quel tipo. </a:t>
            </a:r>
            <a:endParaRPr lang="it-IT" altLang="it-IT" sz="2000" b="1" u="sng"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122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029200"/>
            <a:ext cx="4473116" cy="1214610"/>
          </a:xfrm>
          <a:prstGeom prst="rect">
            <a:avLst/>
          </a:prstGeom>
        </p:spPr>
      </p:pic>
      <p:sp>
        <p:nvSpPr>
          <p:cNvPr id="7" name="Text Placeholder 2"/>
          <p:cNvSpPr txBox="1">
            <a:spLocks/>
          </p:cNvSpPr>
          <p:nvPr/>
        </p:nvSpPr>
        <p:spPr bwMode="auto">
          <a:xfrm>
            <a:off x="600364" y="4343400"/>
            <a:ext cx="812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Possiamo utilizzare il seguente tipo di struttura per rappresentare tali punti.</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tipo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(4/5)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04900"/>
            <a:ext cx="812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Esempio: </a:t>
            </a:r>
            <a:r>
              <a:rPr lang="it-IT" altLang="it-IT" sz="2200" dirty="0">
                <a:solidFill>
                  <a:srgbClr val="000000"/>
                </a:solidFill>
                <a:latin typeface="Times New Roman" panose="02020603050405020304" pitchFamily="18" charset="0"/>
              </a:rPr>
              <a:t>un qualsiasi punto del piano cartesiano è una coppia ordinata di numeri reali. </a:t>
            </a:r>
          </a:p>
          <a:p>
            <a:pPr marL="0" indent="0" eaLnBrk="1" hangingPunct="1">
              <a:buFont typeface="Arial" panose="020B0604020202020204" pitchFamily="34" charset="0"/>
              <a:buNone/>
              <a:defRPr/>
            </a:pPr>
            <a:r>
              <a:rPr lang="it-IT" sz="2200" b="1" dirty="0">
                <a:solidFill>
                  <a:srgbClr val="3380E6"/>
                </a:solidFill>
                <a:ea typeface="Noto Sans CJK SC Regular" pitchFamily="2"/>
                <a:cs typeface="Times New Roman" panose="02020603050405020304" pitchFamily="18" charset="0"/>
              </a:rPr>
              <a:t> </a:t>
            </a:r>
            <a:endParaRPr lang="it-IT" altLang="it-IT" sz="20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000" dirty="0">
                <a:solidFill>
                  <a:srgbClr val="000000"/>
                </a:solidFill>
                <a:latin typeface="Times New Roman" panose="02020603050405020304" pitchFamily="18" charset="0"/>
              </a:rPr>
              <a:t> </a:t>
            </a:r>
          </a:p>
          <a:p>
            <a:pPr marL="0" indent="0" eaLnBrk="1" hangingPunct="1">
              <a:buNone/>
              <a:defRPr/>
            </a:pPr>
            <a:endParaRPr lang="it-IT" altLang="it-IT" sz="2000" b="1" u="sng"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083" y="1981200"/>
            <a:ext cx="3829270" cy="2297562"/>
          </a:xfrm>
          <a:prstGeom prst="rect">
            <a:avLst/>
          </a:prstGeom>
        </p:spPr>
      </p:pic>
    </p:spTree>
    <p:extLst>
      <p:ext uri="{BB962C8B-B14F-4D97-AF65-F5344CB8AC3E}">
        <p14:creationId xmlns:p14="http://schemas.microsoft.com/office/powerpoint/2010/main" val="194990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Definizione</a:t>
            </a:r>
            <a:r>
              <a:rPr lang="en-US" altLang="it-IT" sz="3000" dirty="0">
                <a:solidFill>
                  <a:srgbClr val="3380E6"/>
                </a:solidFill>
                <a:latin typeface="Arial" panose="020B0604020202020204" pitchFamily="34" charset="0"/>
              </a:rPr>
              <a:t> di un </a:t>
            </a:r>
            <a:r>
              <a:rPr lang="en-US" altLang="it-IT" sz="3000" dirty="0" err="1">
                <a:solidFill>
                  <a:srgbClr val="3380E6"/>
                </a:solidFill>
                <a:latin typeface="Arial" panose="020B0604020202020204" pitchFamily="34" charset="0"/>
              </a:rPr>
              <a:t>tipo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struttura</a:t>
            </a:r>
            <a:r>
              <a:rPr lang="en-US" altLang="it-IT" sz="3000" dirty="0">
                <a:solidFill>
                  <a:srgbClr val="3380E6"/>
                </a:solidFill>
                <a:latin typeface="Arial" panose="020B0604020202020204" pitchFamily="34" charset="0"/>
              </a:rPr>
              <a:t> (5/5)</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Una definizione di tipo struttura può comparire nel corpo di una funzione. In questo caso, il suo </a:t>
            </a:r>
            <a:r>
              <a:rPr lang="it-IT" altLang="it-IT" sz="2200" b="1" dirty="0">
                <a:solidFill>
                  <a:srgbClr val="000000"/>
                </a:solidFill>
                <a:latin typeface="Times New Roman" panose="02020603050405020304" pitchFamily="18" charset="0"/>
              </a:rPr>
              <a:t>campo di azione o scope </a:t>
            </a:r>
            <a:r>
              <a:rPr lang="it-IT" altLang="it-IT" sz="2200" dirty="0">
                <a:solidFill>
                  <a:srgbClr val="000000"/>
                </a:solidFill>
                <a:latin typeface="Times New Roman" panose="02020603050405020304" pitchFamily="18" charset="0"/>
              </a:rPr>
              <a:t>va dal punto in cui tale definizione è scritta al termine del corpo della funzione.   </a:t>
            </a:r>
          </a:p>
          <a:p>
            <a:pPr eaLnBrk="1" hangingPunct="1">
              <a:defRPr/>
            </a:pPr>
            <a:r>
              <a:rPr lang="it-IT" altLang="it-IT" sz="2200" dirty="0">
                <a:solidFill>
                  <a:srgbClr val="000000"/>
                </a:solidFill>
                <a:latin typeface="Times New Roman" panose="02020603050405020304" pitchFamily="18" charset="0"/>
              </a:rPr>
              <a:t>Quando una definizione di tipo struttura compare all’esterno di una definizione di funzione, il suo </a:t>
            </a:r>
            <a:r>
              <a:rPr lang="it-IT" altLang="it-IT" sz="2200" b="1" dirty="0">
                <a:solidFill>
                  <a:srgbClr val="000000"/>
                </a:solidFill>
                <a:latin typeface="Times New Roman" panose="02020603050405020304" pitchFamily="18" charset="0"/>
              </a:rPr>
              <a:t>campo di azione o scope </a:t>
            </a:r>
            <a:r>
              <a:rPr lang="it-IT" altLang="it-IT" sz="2200" dirty="0">
                <a:solidFill>
                  <a:srgbClr val="000000"/>
                </a:solidFill>
                <a:latin typeface="Times New Roman" panose="02020603050405020304" pitchFamily="18" charset="0"/>
              </a:rPr>
              <a:t>va dal punto della definizione fino alla fine del file in cui la definizione si trova. Per consentire l’accesso in  più file sorgenti, conviene porre la definizione di un tipo struttura in un file </a:t>
            </a:r>
            <a:r>
              <a:rPr lang="it-IT" altLang="it-IT" sz="2200" dirty="0" err="1">
                <a:solidFill>
                  <a:srgbClr val="000000"/>
                </a:solidFill>
                <a:latin typeface="Times New Roman" panose="02020603050405020304" pitchFamily="18" charset="0"/>
              </a:rPr>
              <a:t>header</a:t>
            </a:r>
            <a:r>
              <a:rPr lang="it-IT" altLang="it-IT" sz="2200" dirty="0">
                <a:solidFill>
                  <a:srgbClr val="000000"/>
                </a:solidFill>
                <a:latin typeface="Times New Roman" panose="02020603050405020304" pitchFamily="18" charset="0"/>
              </a:rPr>
              <a:t> ed includere il file tramite la direttiva </a:t>
            </a:r>
            <a:r>
              <a:rPr lang="it-IT" altLang="it-IT" sz="2200" b="1" dirty="0">
                <a:solidFill>
                  <a:srgbClr val="000000"/>
                </a:solidFill>
                <a:latin typeface="Times New Roman" panose="02020603050405020304" pitchFamily="18" charset="0"/>
              </a:rPr>
              <a:t>#include</a:t>
            </a:r>
            <a:r>
              <a:rPr lang="it-IT" altLang="it-IT" sz="2200" dirty="0">
                <a:solidFill>
                  <a:srgbClr val="000000"/>
                </a:solidFill>
                <a:latin typeface="Times New Roman" panose="02020603050405020304" pitchFamily="18" charset="0"/>
              </a:rPr>
              <a:t> del preprocessore. </a:t>
            </a: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407807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CCE17B-E30C-49D9-83BA-983E0EDFCDCD}"/>
</file>

<file path=customXml/itemProps2.xml><?xml version="1.0" encoding="utf-8"?>
<ds:datastoreItem xmlns:ds="http://schemas.openxmlformats.org/officeDocument/2006/customXml" ds:itemID="{3F7D6A1E-DF05-4B80-B0BA-2DB9F3152C13}"/>
</file>

<file path=customXml/itemProps3.xml><?xml version="1.0" encoding="utf-8"?>
<ds:datastoreItem xmlns:ds="http://schemas.openxmlformats.org/officeDocument/2006/customXml" ds:itemID="{79CB18CE-DD6F-49A3-AB91-A4AEF84B0E8F}"/>
</file>

<file path=docProps/app.xml><?xml version="1.0" encoding="utf-8"?>
<Properties xmlns="http://schemas.openxmlformats.org/officeDocument/2006/extended-properties" xmlns:vt="http://schemas.openxmlformats.org/officeDocument/2006/docPropsVTypes">
  <Template/>
  <TotalTime>204</TotalTime>
  <Words>3879</Words>
  <Application>Microsoft Office PowerPoint</Application>
  <PresentationFormat>Presentazione su schermo (4:3)</PresentationFormat>
  <Paragraphs>422</Paragraphs>
  <Slides>47</Slides>
  <Notes>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47</vt:i4>
      </vt:variant>
    </vt:vector>
  </HeadingPairs>
  <TitlesOfParts>
    <vt:vector size="53" baseType="lpstr">
      <vt:lpstr>Arial</vt:lpstr>
      <vt:lpstr>Calibri</vt:lpstr>
      <vt:lpstr>Calibri Light</vt:lpstr>
      <vt:lpstr>Liberation Serif</vt:lpstr>
      <vt:lpstr>Times New Roman</vt:lpstr>
      <vt:lpstr>Tema di Office</vt:lpstr>
      <vt:lpstr>Lezione 11</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714</cp:revision>
  <dcterms:created xsi:type="dcterms:W3CDTF">2011-11-25T19:48:07Z</dcterms:created>
  <dcterms:modified xsi:type="dcterms:W3CDTF">2022-04-13T10:52:29Z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