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1"/>
  </p:notesMasterIdLst>
  <p:sldIdLst>
    <p:sldId id="680" r:id="rId2"/>
    <p:sldId id="629" r:id="rId3"/>
    <p:sldId id="642" r:id="rId4"/>
    <p:sldId id="644" r:id="rId5"/>
    <p:sldId id="643" r:id="rId6"/>
    <p:sldId id="639" r:id="rId7"/>
    <p:sldId id="637" r:id="rId8"/>
    <p:sldId id="645" r:id="rId9"/>
    <p:sldId id="646" r:id="rId10"/>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04" d="100"/>
          <a:sy n="104" d="100"/>
        </p:scale>
        <p:origin x="13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A1AAA83E-0A89-4FBE-B9E7-C4D1AE81C66D}" type="datetimeFigureOut">
              <a:rPr lang="en-US"/>
              <a:pPr>
                <a:defRPr/>
              </a:pPr>
              <a:t>5/13/2022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E94B1F63-577F-4C70-A2BF-7AC9B389F516}"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2</a:t>
            </a:fld>
            <a:endParaRPr lang="en-US" altLang="it-IT"/>
          </a:p>
        </p:txBody>
      </p:sp>
    </p:spTree>
    <p:extLst>
      <p:ext uri="{BB962C8B-B14F-4D97-AF65-F5344CB8AC3E}">
        <p14:creationId xmlns:p14="http://schemas.microsoft.com/office/powerpoint/2010/main" val="136660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3</a:t>
            </a:fld>
            <a:endParaRPr lang="en-US" altLang="it-IT"/>
          </a:p>
        </p:txBody>
      </p:sp>
    </p:spTree>
    <p:extLst>
      <p:ext uri="{BB962C8B-B14F-4D97-AF65-F5344CB8AC3E}">
        <p14:creationId xmlns:p14="http://schemas.microsoft.com/office/powerpoint/2010/main" val="161820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4</a:t>
            </a:fld>
            <a:endParaRPr lang="en-US" altLang="it-IT"/>
          </a:p>
        </p:txBody>
      </p:sp>
    </p:spTree>
    <p:extLst>
      <p:ext uri="{BB962C8B-B14F-4D97-AF65-F5344CB8AC3E}">
        <p14:creationId xmlns:p14="http://schemas.microsoft.com/office/powerpoint/2010/main" val="404651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5</a:t>
            </a:fld>
            <a:endParaRPr lang="en-US" altLang="it-IT"/>
          </a:p>
        </p:txBody>
      </p:sp>
    </p:spTree>
    <p:extLst>
      <p:ext uri="{BB962C8B-B14F-4D97-AF65-F5344CB8AC3E}">
        <p14:creationId xmlns:p14="http://schemas.microsoft.com/office/powerpoint/2010/main" val="378701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6</a:t>
            </a:fld>
            <a:endParaRPr lang="en-US" altLang="it-IT"/>
          </a:p>
        </p:txBody>
      </p:sp>
    </p:spTree>
    <p:extLst>
      <p:ext uri="{BB962C8B-B14F-4D97-AF65-F5344CB8AC3E}">
        <p14:creationId xmlns:p14="http://schemas.microsoft.com/office/powerpoint/2010/main" val="111233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7</a:t>
            </a:fld>
            <a:endParaRPr lang="en-US" altLang="it-IT"/>
          </a:p>
        </p:txBody>
      </p:sp>
    </p:spTree>
    <p:extLst>
      <p:ext uri="{BB962C8B-B14F-4D97-AF65-F5344CB8AC3E}">
        <p14:creationId xmlns:p14="http://schemas.microsoft.com/office/powerpoint/2010/main" val="3496958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8</a:t>
            </a:fld>
            <a:endParaRPr lang="en-US" altLang="it-IT"/>
          </a:p>
        </p:txBody>
      </p:sp>
    </p:spTree>
    <p:extLst>
      <p:ext uri="{BB962C8B-B14F-4D97-AF65-F5344CB8AC3E}">
        <p14:creationId xmlns:p14="http://schemas.microsoft.com/office/powerpoint/2010/main" val="36304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9</a:t>
            </a:fld>
            <a:endParaRPr lang="en-US" altLang="it-IT"/>
          </a:p>
        </p:txBody>
      </p:sp>
    </p:spTree>
    <p:extLst>
      <p:ext uri="{BB962C8B-B14F-4D97-AF65-F5344CB8AC3E}">
        <p14:creationId xmlns:p14="http://schemas.microsoft.com/office/powerpoint/2010/main" val="321726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8BC9E541-8C68-42FC-9C87-01DE8AAA9AE9}" type="datetime1">
              <a:rPr lang="en-US"/>
              <a:pPr>
                <a:defRPr/>
              </a:pPr>
              <a:t>5/13/2022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B91AD8D2-0E4D-4E22-9896-B5E7762353AA}" type="slidenum">
              <a:rPr lang="en-US" altLang="it-IT"/>
              <a:pPr>
                <a:defRPr/>
              </a:pPr>
              <a:t>‹N›</a:t>
            </a:fld>
            <a:endParaRPr lang="en-US" altLang="it-IT"/>
          </a:p>
        </p:txBody>
      </p:sp>
    </p:spTree>
    <p:extLst>
      <p:ext uri="{BB962C8B-B14F-4D97-AF65-F5344CB8AC3E}">
        <p14:creationId xmlns:p14="http://schemas.microsoft.com/office/powerpoint/2010/main" val="37880445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32155913-BDE7-4C31-8FDE-55EE1A8B8944}" type="datetime1">
              <a:rPr lang="en-US"/>
              <a:pPr>
                <a:defRPr/>
              </a:pPr>
              <a:t>5/13/2022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5E744A0C-3BCC-487E-BB24-04A9D1355D35}" type="slidenum">
              <a:rPr lang="en-US" altLang="it-IT"/>
              <a:pPr>
                <a:defRPr/>
              </a:pPr>
              <a:t>‹N›</a:t>
            </a:fld>
            <a:endParaRPr lang="en-US" altLang="it-IT"/>
          </a:p>
        </p:txBody>
      </p:sp>
    </p:spTree>
    <p:extLst>
      <p:ext uri="{BB962C8B-B14F-4D97-AF65-F5344CB8AC3E}">
        <p14:creationId xmlns:p14="http://schemas.microsoft.com/office/powerpoint/2010/main" val="361482425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D41C716E-3618-443F-8B6D-C999DC517464}" type="datetime1">
              <a:rPr lang="en-US"/>
              <a:pPr>
                <a:defRPr/>
              </a:pPr>
              <a:t>5/13/2022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B94E125-9EBE-4F0E-B153-84E0A257F420}" type="slidenum">
              <a:rPr lang="en-US" altLang="it-IT"/>
              <a:pPr>
                <a:defRPr/>
              </a:pPr>
              <a:t>‹N›</a:t>
            </a:fld>
            <a:endParaRPr lang="en-US" altLang="it-IT"/>
          </a:p>
        </p:txBody>
      </p:sp>
    </p:spTree>
    <p:extLst>
      <p:ext uri="{BB962C8B-B14F-4D97-AF65-F5344CB8AC3E}">
        <p14:creationId xmlns:p14="http://schemas.microsoft.com/office/powerpoint/2010/main" val="408944348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5BD0A16D-0A4B-4C1C-9738-BA91EFF551DD}" type="datetime1">
              <a:rPr lang="en-US"/>
              <a:pPr>
                <a:defRPr/>
              </a:pPr>
              <a:t>5/13/2022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6350AA35-09CB-42B4-A487-3DBF5A362DFD}" type="slidenum">
              <a:rPr lang="en-US" altLang="it-IT"/>
              <a:pPr>
                <a:defRPr/>
              </a:pPr>
              <a:t>‹N›</a:t>
            </a:fld>
            <a:endParaRPr lang="en-US" altLang="it-IT"/>
          </a:p>
        </p:txBody>
      </p:sp>
    </p:spTree>
    <p:extLst>
      <p:ext uri="{BB962C8B-B14F-4D97-AF65-F5344CB8AC3E}">
        <p14:creationId xmlns:p14="http://schemas.microsoft.com/office/powerpoint/2010/main" val="416252544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F845389D-C5E5-441C-822E-F70D00413874}" type="datetime1">
              <a:rPr lang="en-US"/>
              <a:pPr>
                <a:defRPr/>
              </a:pPr>
              <a:t>5/13/2022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905926C0-837D-465B-ADE8-849E5D9BCA83}" type="slidenum">
              <a:rPr lang="en-US" altLang="it-IT"/>
              <a:pPr>
                <a:defRPr/>
              </a:pPr>
              <a:t>‹N›</a:t>
            </a:fld>
            <a:endParaRPr lang="en-US" altLang="it-IT"/>
          </a:p>
        </p:txBody>
      </p:sp>
    </p:spTree>
    <p:extLst>
      <p:ext uri="{BB962C8B-B14F-4D97-AF65-F5344CB8AC3E}">
        <p14:creationId xmlns:p14="http://schemas.microsoft.com/office/powerpoint/2010/main" val="291604215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B14835D8-50BD-4344-BB72-403E25734AEC}" type="datetime1">
              <a:rPr lang="en-US"/>
              <a:pPr>
                <a:defRPr/>
              </a:pPr>
              <a:t>5/13/2022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B813330-DDBB-419E-B8D5-1D6F67329615}" type="slidenum">
              <a:rPr lang="en-US" altLang="it-IT"/>
              <a:pPr>
                <a:defRPr/>
              </a:pPr>
              <a:t>‹N›</a:t>
            </a:fld>
            <a:endParaRPr lang="en-US" altLang="it-IT"/>
          </a:p>
        </p:txBody>
      </p:sp>
    </p:spTree>
    <p:extLst>
      <p:ext uri="{BB962C8B-B14F-4D97-AF65-F5344CB8AC3E}">
        <p14:creationId xmlns:p14="http://schemas.microsoft.com/office/powerpoint/2010/main" val="337094069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88A4CF2F-0D0F-4694-A205-79D2E5EFABF0}" type="datetime1">
              <a:rPr lang="en-US"/>
              <a:pPr>
                <a:defRPr/>
              </a:pPr>
              <a:t>5/13/2022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784AB3B6-2716-4298-98E1-85587C343EB0}" type="slidenum">
              <a:rPr lang="en-US" altLang="it-IT"/>
              <a:pPr>
                <a:defRPr/>
              </a:pPr>
              <a:t>‹N›</a:t>
            </a:fld>
            <a:endParaRPr lang="en-US" altLang="it-IT"/>
          </a:p>
        </p:txBody>
      </p:sp>
    </p:spTree>
    <p:extLst>
      <p:ext uri="{BB962C8B-B14F-4D97-AF65-F5344CB8AC3E}">
        <p14:creationId xmlns:p14="http://schemas.microsoft.com/office/powerpoint/2010/main" val="426156647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A87BD7F6-E789-4694-867C-49CDF89C03E4}" type="datetime1">
              <a:rPr lang="en-US"/>
              <a:pPr>
                <a:defRPr/>
              </a:pPr>
              <a:t>5/13/2022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7D77B506-C182-4453-B84C-42FC27A053A5}" type="slidenum">
              <a:rPr lang="en-US" altLang="it-IT"/>
              <a:pPr>
                <a:defRPr/>
              </a:pPr>
              <a:t>‹N›</a:t>
            </a:fld>
            <a:endParaRPr lang="en-US" altLang="it-IT"/>
          </a:p>
        </p:txBody>
      </p:sp>
    </p:spTree>
    <p:extLst>
      <p:ext uri="{BB962C8B-B14F-4D97-AF65-F5344CB8AC3E}">
        <p14:creationId xmlns:p14="http://schemas.microsoft.com/office/powerpoint/2010/main" val="135320430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10F83C33-868F-4B03-9BC7-A05DD81E8165}" type="datetime1">
              <a:rPr lang="en-US"/>
              <a:pPr>
                <a:defRPr/>
              </a:pPr>
              <a:t>5/13/2022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B6B64B99-9F94-4CA6-9D4F-17FB81316086}" type="slidenum">
              <a:rPr lang="en-US" altLang="it-IT"/>
              <a:pPr>
                <a:defRPr/>
              </a:pPr>
              <a:t>‹N›</a:t>
            </a:fld>
            <a:endParaRPr lang="en-US" altLang="it-IT"/>
          </a:p>
        </p:txBody>
      </p:sp>
    </p:spTree>
    <p:extLst>
      <p:ext uri="{BB962C8B-B14F-4D97-AF65-F5344CB8AC3E}">
        <p14:creationId xmlns:p14="http://schemas.microsoft.com/office/powerpoint/2010/main" val="313366526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0EACBB6-8933-4B32-9ABF-299E927B42AC}" type="datetime1">
              <a:rPr lang="en-US"/>
              <a:pPr>
                <a:defRPr/>
              </a:pPr>
              <a:t>5/13/2022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3796ECE-EA8B-4AD4-BD0C-030A6C6A83CC}" type="slidenum">
              <a:rPr lang="en-US" altLang="it-IT"/>
              <a:pPr>
                <a:defRPr/>
              </a:pPr>
              <a:t>‹N›</a:t>
            </a:fld>
            <a:endParaRPr lang="en-US" altLang="it-IT"/>
          </a:p>
        </p:txBody>
      </p:sp>
    </p:spTree>
    <p:extLst>
      <p:ext uri="{BB962C8B-B14F-4D97-AF65-F5344CB8AC3E}">
        <p14:creationId xmlns:p14="http://schemas.microsoft.com/office/powerpoint/2010/main" val="253332353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FCB76D51-F21B-4F92-8DC6-D3DA45EC7F0C}" type="datetime1">
              <a:rPr lang="en-US"/>
              <a:pPr>
                <a:defRPr/>
              </a:pPr>
              <a:t>5/13/2022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119E99C6-DED2-4D0B-9D09-DBA8AA1E0993}" type="slidenum">
              <a:rPr lang="en-US" altLang="it-IT"/>
              <a:pPr>
                <a:defRPr/>
              </a:pPr>
              <a:t>‹N›</a:t>
            </a:fld>
            <a:endParaRPr lang="en-US" altLang="it-IT"/>
          </a:p>
        </p:txBody>
      </p:sp>
    </p:spTree>
    <p:extLst>
      <p:ext uri="{BB962C8B-B14F-4D97-AF65-F5344CB8AC3E}">
        <p14:creationId xmlns:p14="http://schemas.microsoft.com/office/powerpoint/2010/main" val="163425221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37AB5923-E5B7-401F-B0EF-1663D9C41818}" type="datetime1">
              <a:rPr lang="en-US"/>
              <a:pPr>
                <a:defRPr/>
              </a:pPr>
              <a:t>5/13/2022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D9BF533-8F80-4C6C-8128-0A05DC1789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16: Esercizi</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Matrici</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4603589"/>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Scrivere una funzione per l’inizializzazione di una matrice di interi, un’altra funzione per la stampa a video degli elementi di una matrice di interi, ed una funzione per la ricerca di un elemento all’interno di una matrice che restituisca un’indicazione dell’esito della ricerca (elemento trovato o meno). Testare le tre funzioni nel </a:t>
            </a:r>
            <a:r>
              <a:rPr lang="it-IT" sz="2200" dirty="0" err="1">
                <a:latin typeface="Times New Roman" panose="02020603050405020304" pitchFamily="18" charset="0"/>
                <a:ea typeface="Noto Sans CJK SC Regular" pitchFamily="2"/>
                <a:cs typeface="Times New Roman" panose="02020603050405020304" pitchFamily="18" charset="0"/>
              </a:rPr>
              <a:t>main</a:t>
            </a:r>
            <a:r>
              <a:rPr lang="it-IT" sz="2200" dirty="0">
                <a:latin typeface="Times New Roman" panose="02020603050405020304" pitchFamily="18" charset="0"/>
                <a:ea typeface="Noto Sans CJK SC Regular" pitchFamily="2"/>
                <a:cs typeface="Times New Roman" panose="02020603050405020304" pitchFamily="18" charset="0"/>
              </a:rPr>
              <a:t>.</a:t>
            </a:r>
          </a:p>
          <a:p>
            <a:pPr marL="457200" indent="-457200">
              <a:spcBef>
                <a:spcPts val="0"/>
              </a:spcBef>
              <a:spcAft>
                <a:spcPts val="0"/>
              </a:spcAft>
              <a:buFont typeface="+mj-lt"/>
              <a:buAutoNum type="arabicPeriod"/>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Scrivere una funzione che prenda in input due matrici aventi le stesse dimensioni (e, cioè, lo stesso numero di righe e colonne) e copi il contenuto della prima matrice nella seconda. Testare la funzione utilizzando le funzioni dell’esercizio 1 per l’inizializzazione della  prima matrice e la stampa degli elementi della seconda matrice. </a:t>
            </a:r>
            <a:endParaRPr lang="en-US" sz="20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42011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82550"/>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Matrici</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609600"/>
            <a:ext cx="8229600" cy="6048151"/>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3"/>
              <a:defRPr/>
            </a:pPr>
            <a:r>
              <a:rPr lang="it-IT" sz="2200" dirty="0">
                <a:latin typeface="Times New Roman" panose="02020603050405020304" pitchFamily="18" charset="0"/>
                <a:ea typeface="Noto Sans CJK SC Regular" pitchFamily="2"/>
                <a:cs typeface="Times New Roman" panose="02020603050405020304" pitchFamily="18" charset="0"/>
              </a:rPr>
              <a:t>Una matrice si dice </a:t>
            </a:r>
            <a:r>
              <a:rPr lang="it-IT" sz="2200" b="1" dirty="0">
                <a:latin typeface="Times New Roman" panose="02020603050405020304" pitchFamily="18" charset="0"/>
                <a:ea typeface="Noto Sans CJK SC Regular" pitchFamily="2"/>
                <a:cs typeface="Times New Roman" panose="02020603050405020304" pitchFamily="18" charset="0"/>
              </a:rPr>
              <a:t>quadrata</a:t>
            </a:r>
            <a:r>
              <a:rPr lang="it-IT" sz="2200" dirty="0">
                <a:latin typeface="Times New Roman" panose="02020603050405020304" pitchFamily="18" charset="0"/>
                <a:ea typeface="Noto Sans CJK SC Regular" pitchFamily="2"/>
                <a:cs typeface="Times New Roman" panose="02020603050405020304" pitchFamily="18" charset="0"/>
              </a:rPr>
              <a:t> se il numero di colonne coincide con il numero di righe. Data una matrice quadrata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N×N, si definisce </a:t>
            </a:r>
            <a:r>
              <a:rPr lang="it-IT" sz="2200" b="1" dirty="0">
                <a:latin typeface="Times New Roman" panose="02020603050405020304" pitchFamily="18" charset="0"/>
                <a:ea typeface="Noto Sans CJK SC Regular" pitchFamily="2"/>
                <a:cs typeface="Times New Roman" panose="02020603050405020304" pitchFamily="18" charset="0"/>
              </a:rPr>
              <a:t>trasposta di A</a:t>
            </a:r>
            <a:r>
              <a:rPr lang="it-IT" sz="2200" dirty="0">
                <a:latin typeface="Times New Roman" panose="02020603050405020304" pitchFamily="18" charset="0"/>
                <a:ea typeface="Noto Sans CJK SC Regular" pitchFamily="2"/>
                <a:cs typeface="Times New Roman" panose="02020603050405020304" pitchFamily="18" charset="0"/>
              </a:rPr>
              <a:t>, la matrice quadrata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b="1" baseline="30000" dirty="0">
                <a:latin typeface="Times New Roman" panose="02020603050405020304" pitchFamily="18" charset="0"/>
                <a:ea typeface="Noto Sans CJK SC Regular" pitchFamily="2"/>
                <a:cs typeface="Times New Roman" panose="02020603050405020304" pitchFamily="18" charset="0"/>
              </a:rPr>
              <a:t>T</a:t>
            </a:r>
            <a:r>
              <a:rPr lang="it-IT" sz="2200" dirty="0">
                <a:latin typeface="Times New Roman" panose="02020603050405020304" pitchFamily="18" charset="0"/>
                <a:ea typeface="Noto Sans CJK SC Regular" pitchFamily="2"/>
                <a:cs typeface="Times New Roman" panose="02020603050405020304" pitchFamily="18" charset="0"/>
              </a:rPr>
              <a:t> N×N definita come segue: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b="1" baseline="30000" dirty="0">
                <a:latin typeface="Times New Roman" panose="02020603050405020304" pitchFamily="18" charset="0"/>
                <a:ea typeface="Noto Sans CJK SC Regular" pitchFamily="2"/>
                <a:cs typeface="Times New Roman" panose="02020603050405020304" pitchFamily="18" charset="0"/>
              </a:rPr>
              <a:t>T</a:t>
            </a:r>
            <a:r>
              <a:rPr lang="it-IT" sz="2200" dirty="0">
                <a:latin typeface="Times New Roman" panose="02020603050405020304" pitchFamily="18" charset="0"/>
                <a:ea typeface="Noto Sans CJK SC Regular" pitchFamily="2"/>
                <a:cs typeface="Times New Roman" panose="02020603050405020304" pitchFamily="18" charset="0"/>
              </a:rPr>
              <a:t>[i][j] coincide con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[j][i] per tutti 0≤ </a:t>
            </a:r>
            <a:r>
              <a:rPr lang="it-IT" sz="2200" dirty="0" err="1">
                <a:latin typeface="Times New Roman" panose="02020603050405020304" pitchFamily="18" charset="0"/>
                <a:ea typeface="Noto Sans CJK SC Regular" pitchFamily="2"/>
                <a:cs typeface="Times New Roman" panose="02020603050405020304" pitchFamily="18" charset="0"/>
              </a:rPr>
              <a:t>i,j</a:t>
            </a:r>
            <a:r>
              <a:rPr lang="it-IT" sz="2200" dirty="0">
                <a:latin typeface="Times New Roman" panose="02020603050405020304" pitchFamily="18" charset="0"/>
                <a:ea typeface="Noto Sans CJK SC Regular" pitchFamily="2"/>
                <a:cs typeface="Times New Roman" panose="02020603050405020304" pitchFamily="18" charset="0"/>
              </a:rPr>
              <a:t> ≤N-1 (matrice ottenuta scambiando le righe con le colonne). Scrivere una funzione che data in input una matrice quadrata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di interi converta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nella sua trasposta (senza utilizzare matrici di supporto). Testare la funzione utilizzando le funzioni dell’esercizio 1 per l’inizializzazione di una  matrice e la stampa degli elementi di una matrice.</a:t>
            </a:r>
          </a:p>
          <a:p>
            <a:pPr marL="457200" indent="-457200">
              <a:spcBef>
                <a:spcPts val="0"/>
              </a:spcBef>
              <a:spcAft>
                <a:spcPts val="0"/>
              </a:spcAft>
              <a:buFont typeface="+mj-lt"/>
              <a:buAutoNum type="arabicPeriod" startAt="3"/>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3"/>
              <a:defRPr/>
            </a:pPr>
            <a:r>
              <a:rPr lang="it-IT" sz="2200" dirty="0">
                <a:latin typeface="Times New Roman" panose="02020603050405020304" pitchFamily="18" charset="0"/>
                <a:ea typeface="Noto Sans CJK SC Regular" pitchFamily="2"/>
                <a:cs typeface="Times New Roman" panose="02020603050405020304" pitchFamily="18" charset="0"/>
              </a:rPr>
              <a:t>Scrivere una funzione che prenda in input una matrice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di float ed un array (monodimensionale) di float la cui lunghezza coincida con il numero di righe di A. Per ogni indice di riga i, la funzione deve aggiornare l’elemento di indice i dell’array con la somma degli elementi della riga i-esima di A.  Testare la funzione utilizzando la funzione dell’esercizio 1 per l’inizializzazione di una matrice ed una funzione per la stampa degli elementi di un array monodimensionale.</a:t>
            </a:r>
            <a:endParaRPr lang="en-US"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18888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Matrici</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2096171"/>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5"/>
              <a:defRPr/>
            </a:pPr>
            <a:r>
              <a:rPr lang="it-IT" sz="2200" dirty="0">
                <a:latin typeface="Times New Roman" panose="02020603050405020304" pitchFamily="18" charset="0"/>
                <a:ea typeface="Noto Sans CJK SC Regular" pitchFamily="2"/>
                <a:cs typeface="Times New Roman" panose="02020603050405020304" pitchFamily="18" charset="0"/>
              </a:rPr>
              <a:t>Una matrice  quadrata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N×N, si definisce </a:t>
            </a:r>
            <a:r>
              <a:rPr lang="it-IT" sz="2200" b="1" dirty="0">
                <a:latin typeface="Times New Roman" panose="02020603050405020304" pitchFamily="18" charset="0"/>
                <a:ea typeface="Noto Sans CJK SC Regular" pitchFamily="2"/>
                <a:cs typeface="Times New Roman" panose="02020603050405020304" pitchFamily="18" charset="0"/>
              </a:rPr>
              <a:t>simmetrica </a:t>
            </a:r>
            <a:r>
              <a:rPr lang="it-IT" sz="2200" dirty="0">
                <a:latin typeface="Times New Roman" panose="02020603050405020304" pitchFamily="18" charset="0"/>
                <a:ea typeface="Noto Sans CJK SC Regular" pitchFamily="2"/>
                <a:cs typeface="Times New Roman" panose="02020603050405020304" pitchFamily="18" charset="0"/>
              </a:rPr>
              <a:t>se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b="1" baseline="30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[i][h] =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[h][i] per tutti 0≤ </a:t>
            </a:r>
            <a:r>
              <a:rPr lang="it-IT" sz="2200" dirty="0" err="1">
                <a:latin typeface="Times New Roman" panose="02020603050405020304" pitchFamily="18" charset="0"/>
                <a:ea typeface="Noto Sans CJK SC Regular" pitchFamily="2"/>
                <a:cs typeface="Times New Roman" panose="02020603050405020304" pitchFamily="18" charset="0"/>
              </a:rPr>
              <a:t>i,h</a:t>
            </a:r>
            <a:r>
              <a:rPr lang="it-IT" sz="2200" dirty="0">
                <a:latin typeface="Times New Roman" panose="02020603050405020304" pitchFamily="18" charset="0"/>
                <a:ea typeface="Noto Sans CJK SC Regular" pitchFamily="2"/>
                <a:cs typeface="Times New Roman" panose="02020603050405020304" pitchFamily="18" charset="0"/>
              </a:rPr>
              <a:t> ≤N-1. Scrivere una funzione che data in input una matrice quadrata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di interi testi se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è simmetrica o meno restituendo un intero indicante l’esito del test.  Testare la funzione utilizzando la funzione dell’esercizio 1 per l’inizializzazione di una  matrice.</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761" y="3505200"/>
            <a:ext cx="1950889" cy="2781541"/>
          </a:xfrm>
          <a:prstGeom prst="rect">
            <a:avLst/>
          </a:prstGeom>
        </p:spPr>
      </p:pic>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505200"/>
            <a:ext cx="1935648" cy="2743438"/>
          </a:xfrm>
          <a:prstGeom prst="rect">
            <a:avLst/>
          </a:prstGeom>
        </p:spPr>
      </p:pic>
    </p:spTree>
    <p:extLst>
      <p:ext uri="{BB962C8B-B14F-4D97-AF65-F5344CB8AC3E}">
        <p14:creationId xmlns:p14="http://schemas.microsoft.com/office/powerpoint/2010/main" val="147467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Matrici</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2656902"/>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6"/>
              <a:defRPr/>
            </a:pPr>
            <a:r>
              <a:rPr lang="it-IT" sz="2200" dirty="0">
                <a:latin typeface="Times New Roman" panose="02020603050405020304" pitchFamily="18" charset="0"/>
                <a:ea typeface="Noto Sans CJK SC Regular" pitchFamily="2"/>
                <a:cs typeface="Times New Roman" panose="02020603050405020304" pitchFamily="18" charset="0"/>
              </a:rPr>
              <a:t>Scrivere una funzione che prenda in input una matrice di float ed utilizzando una funzione ricorsiva che implementi l’algoritmo </a:t>
            </a:r>
            <a:r>
              <a:rPr lang="it-IT" sz="2200" b="1" dirty="0">
                <a:latin typeface="Times New Roman" panose="02020603050405020304" pitchFamily="18" charset="0"/>
                <a:ea typeface="Noto Sans CJK SC Regular" pitchFamily="2"/>
                <a:cs typeface="Times New Roman" panose="02020603050405020304" pitchFamily="18" charset="0"/>
              </a:rPr>
              <a:t>Merge </a:t>
            </a:r>
            <a:r>
              <a:rPr lang="it-IT" sz="2200" b="1" dirty="0" err="1">
                <a:latin typeface="Times New Roman" panose="02020603050405020304" pitchFamily="18" charset="0"/>
                <a:ea typeface="Noto Sans CJK SC Regular" pitchFamily="2"/>
                <a:cs typeface="Times New Roman" panose="02020603050405020304" pitchFamily="18" charset="0"/>
              </a:rPr>
              <a:t>Sort</a:t>
            </a:r>
            <a:r>
              <a:rPr lang="it-IT" sz="2200" dirty="0">
                <a:latin typeface="Times New Roman" panose="02020603050405020304" pitchFamily="18" charset="0"/>
                <a:ea typeface="Noto Sans CJK SC Regular" pitchFamily="2"/>
                <a:cs typeface="Times New Roman" panose="02020603050405020304" pitchFamily="18" charset="0"/>
              </a:rPr>
              <a:t> ordini per valori crescenti gli elementi di ciascuna riga della matrice (senza utilizzare matrici di supporto). Testare la funzione utilizzando le funzioni dell’esercizio 1 per l’inizializzazione di una  matrice e la stampa degli elementi di una matrice. </a:t>
            </a:r>
            <a:endParaRPr lang="en-US" sz="20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25410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stringhe</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4308700"/>
          </a:xfrm>
          <a:prstGeom prst="rect">
            <a:avLst/>
          </a:prstGeom>
          <a:noFill/>
          <a:ln>
            <a:noFill/>
          </a:ln>
        </p:spPr>
        <p:txBody>
          <a:bodyPr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Nei seguenti esercizi utilizzare la funzione </a:t>
            </a:r>
            <a:r>
              <a:rPr lang="it-IT" sz="2200" b="1" dirty="0" err="1">
                <a:latin typeface="Times New Roman" panose="02020603050405020304" pitchFamily="18" charset="0"/>
                <a:ea typeface="Noto Sans CJK SC Regular" pitchFamily="2"/>
                <a:cs typeface="Times New Roman" panose="02020603050405020304" pitchFamily="18" charset="0"/>
              </a:rPr>
              <a:t>gets</a:t>
            </a:r>
            <a:r>
              <a:rPr lang="it-IT" sz="2200" dirty="0">
                <a:latin typeface="Times New Roman" panose="02020603050405020304" pitchFamily="18" charset="0"/>
                <a:ea typeface="Noto Sans CJK SC Regular" pitchFamily="2"/>
                <a:cs typeface="Times New Roman" panose="02020603050405020304" pitchFamily="18" charset="0"/>
              </a:rPr>
              <a:t> della libreria standard di input ed output del </a:t>
            </a:r>
            <a:r>
              <a:rPr lang="it-IT" sz="2200" dirty="0" err="1">
                <a:latin typeface="Times New Roman" panose="02020603050405020304" pitchFamily="18" charset="0"/>
                <a:ea typeface="Noto Sans CJK SC Regular" pitchFamily="2"/>
                <a:cs typeface="Times New Roman" panose="02020603050405020304" pitchFamily="18" charset="0"/>
              </a:rPr>
              <a:t>linguaggo</a:t>
            </a:r>
            <a:r>
              <a:rPr lang="it-IT" sz="2200" dirty="0">
                <a:latin typeface="Times New Roman" panose="02020603050405020304" pitchFamily="18" charset="0"/>
                <a:ea typeface="Noto Sans CJK SC Regular" pitchFamily="2"/>
                <a:cs typeface="Times New Roman" panose="02020603050405020304" pitchFamily="18" charset="0"/>
              </a:rPr>
              <a:t> C. Il prototipo della funzione </a:t>
            </a:r>
            <a:r>
              <a:rPr lang="it-IT" sz="2200" b="1" dirty="0" err="1">
                <a:latin typeface="Times New Roman" panose="02020603050405020304" pitchFamily="18" charset="0"/>
                <a:ea typeface="Noto Sans CJK SC Regular" pitchFamily="2"/>
                <a:cs typeface="Times New Roman" panose="02020603050405020304" pitchFamily="18" charset="0"/>
              </a:rPr>
              <a:t>gets</a:t>
            </a:r>
            <a:r>
              <a:rPr lang="it-IT" sz="2200" dirty="0">
                <a:latin typeface="Times New Roman" panose="02020603050405020304" pitchFamily="18" charset="0"/>
                <a:ea typeface="Noto Sans CJK SC Regular" pitchFamily="2"/>
                <a:cs typeface="Times New Roman" panose="02020603050405020304" pitchFamily="18" charset="0"/>
              </a:rPr>
              <a:t> è </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char</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gets</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char</a:t>
            </a:r>
            <a:r>
              <a:rPr lang="it-IT" sz="2200" b="1" dirty="0">
                <a:latin typeface="Times New Roman" panose="02020603050405020304" pitchFamily="18" charset="0"/>
                <a:ea typeface="Noto Sans CJK SC Regular" pitchFamily="2"/>
                <a:cs typeface="Times New Roman" panose="02020603050405020304" pitchFamily="18" charset="0"/>
              </a:rPr>
              <a:t> *s);</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prototipo è definito in </a:t>
            </a:r>
            <a:r>
              <a:rPr lang="it-IT" sz="2200" dirty="0" err="1">
                <a:latin typeface="Times New Roman" panose="02020603050405020304" pitchFamily="18" charset="0"/>
                <a:ea typeface="Noto Sans CJK SC Regular" pitchFamily="2"/>
                <a:cs typeface="Times New Roman" panose="02020603050405020304" pitchFamily="18" charset="0"/>
              </a:rPr>
              <a:t>stdio.h</a:t>
            </a:r>
            <a:r>
              <a:rPr lang="it-IT" sz="2200" dirty="0">
                <a:latin typeface="Times New Roman" panose="02020603050405020304" pitchFamily="18" charset="0"/>
                <a:ea typeface="Noto Sans CJK SC Regular" pitchFamily="2"/>
                <a:cs typeface="Times New Roman" panose="02020603050405020304" pitchFamily="18" charset="0"/>
              </a:rPr>
              <a:t>. La funzione legge una linea dallo standard input fino al carattere di new-line '\n' o di EOF (fine file). Questi caratteri sono sostituiti con '\0'.</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ATTENZIONE: non viene eseguito nessun controllo sulla lunghezza dell’array puntato da </a:t>
            </a:r>
            <a:r>
              <a:rPr lang="it-IT" sz="2200" b="1" dirty="0">
                <a:latin typeface="Times New Roman" panose="02020603050405020304" pitchFamily="18" charset="0"/>
                <a:ea typeface="Noto Sans CJK SC Regular" pitchFamily="2"/>
                <a:cs typeface="Times New Roman" panose="02020603050405020304" pitchFamily="18" charset="0"/>
              </a:rPr>
              <a:t>s</a:t>
            </a:r>
            <a:r>
              <a:rPr lang="it-IT" sz="2200" dirty="0">
                <a:latin typeface="Times New Roman" panose="02020603050405020304" pitchFamily="18" charset="0"/>
                <a:ea typeface="Noto Sans CJK SC Regular" pitchFamily="2"/>
                <a:cs typeface="Times New Roman" panose="02020603050405020304" pitchFamily="18" charset="0"/>
              </a:rPr>
              <a:t>, pertanto se la linea da leggere supera la lunghezza dell’array si ha un </a:t>
            </a:r>
            <a:r>
              <a:rPr lang="it-IT" sz="2200" b="1" dirty="0">
                <a:latin typeface="Times New Roman" panose="02020603050405020304" pitchFamily="18" charset="0"/>
                <a:ea typeface="Noto Sans CJK SC Regular" pitchFamily="2"/>
                <a:cs typeface="Times New Roman" panose="02020603050405020304" pitchFamily="18" charset="0"/>
              </a:rPr>
              <a:t>buffer </a:t>
            </a:r>
            <a:r>
              <a:rPr lang="it-IT" sz="2200" b="1" dirty="0" err="1">
                <a:latin typeface="Times New Roman" panose="02020603050405020304" pitchFamily="18" charset="0"/>
                <a:ea typeface="Noto Sans CJK SC Regular" pitchFamily="2"/>
                <a:cs typeface="Times New Roman" panose="02020603050405020304" pitchFamily="18" charset="0"/>
              </a:rPr>
              <a:t>overflow</a:t>
            </a:r>
            <a:r>
              <a:rPr lang="it-IT" sz="2200" dirty="0">
                <a:latin typeface="Times New Roman" panose="02020603050405020304" pitchFamily="18" charset="0"/>
                <a:ea typeface="Noto Sans CJK SC Regular" pitchFamily="2"/>
                <a:cs typeface="Times New Roman" panose="02020603050405020304" pitchFamily="18" charset="0"/>
              </a:rPr>
              <a:t>. La funzione ritorna </a:t>
            </a:r>
            <a:r>
              <a:rPr lang="it-IT" sz="2200" b="1" dirty="0">
                <a:latin typeface="Times New Roman" panose="02020603050405020304" pitchFamily="18" charset="0"/>
                <a:ea typeface="Noto Sans CJK SC Regular" pitchFamily="2"/>
                <a:cs typeface="Times New Roman" panose="02020603050405020304" pitchFamily="18" charset="0"/>
              </a:rPr>
              <a:t>s</a:t>
            </a:r>
            <a:r>
              <a:rPr lang="it-IT" sz="2200" dirty="0">
                <a:latin typeface="Times New Roman" panose="02020603050405020304" pitchFamily="18" charset="0"/>
                <a:ea typeface="Noto Sans CJK SC Regular" pitchFamily="2"/>
                <a:cs typeface="Times New Roman" panose="02020603050405020304" pitchFamily="18" charset="0"/>
              </a:rPr>
              <a:t> in caso di successo e NULL quando nessun carattere è letto prima del carattere di new-line '\n' o di EOF.</a:t>
            </a:r>
          </a:p>
        </p:txBody>
      </p:sp>
    </p:spTree>
    <p:extLst>
      <p:ext uri="{BB962C8B-B14F-4D97-AF65-F5344CB8AC3E}">
        <p14:creationId xmlns:p14="http://schemas.microsoft.com/office/powerpoint/2010/main" val="132333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stringhe</a:t>
            </a:r>
            <a:endParaRPr lang="en-US" altLang="it-IT" sz="3300" dirty="0">
              <a:solidFill>
                <a:srgbClr val="3380E6"/>
              </a:solidFill>
              <a:latin typeface="Arial" panose="020B0604020202020204" pitchFamily="34" charset="0"/>
            </a:endParaRP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5015753"/>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7"/>
              <a:defRPr/>
            </a:pPr>
            <a:r>
              <a:rPr lang="it-IT" sz="2400" dirty="0">
                <a:latin typeface="Times New Roman" panose="02020603050405020304" pitchFamily="18" charset="0"/>
                <a:ea typeface="Noto Sans CJK SC Regular" pitchFamily="2"/>
                <a:cs typeface="Times New Roman" panose="02020603050405020304" pitchFamily="18" charset="0"/>
              </a:rPr>
              <a:t>Scrivere una funzione che prenda in input una stringa e restituisca la lunghezza della stringa (e cioè il numero di caratteri prima del carattere di terminazione ‘\0’).  La funzione non deve utilizzare funzioni di libreria. Testare 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tramite la funzione di libreria </a:t>
            </a:r>
            <a:r>
              <a:rPr lang="it-IT" sz="2400" b="1" dirty="0" err="1">
                <a:latin typeface="Times New Roman" panose="02020603050405020304" pitchFamily="18" charset="0"/>
                <a:ea typeface="Noto Sans CJK SC Regular" pitchFamily="2"/>
                <a:cs typeface="Times New Roman" panose="02020603050405020304" pitchFamily="18" charset="0"/>
              </a:rPr>
              <a:t>gets</a:t>
            </a:r>
            <a:r>
              <a:rPr lang="it-IT" sz="2400" dirty="0">
                <a:latin typeface="Times New Roman" panose="02020603050405020304" pitchFamily="18" charset="0"/>
                <a:ea typeface="Noto Sans CJK SC Regular" pitchFamily="2"/>
                <a:cs typeface="Times New Roman" panose="02020603050405020304" pitchFamily="18" charset="0"/>
              </a:rPr>
              <a:t> per l’inserimento di una stringa da tastiera.</a:t>
            </a:r>
          </a:p>
          <a:p>
            <a:pPr marL="457200" indent="-457200">
              <a:spcBef>
                <a:spcPts val="0"/>
              </a:spcBef>
              <a:spcAft>
                <a:spcPts val="0"/>
              </a:spcAft>
              <a:buFont typeface="+mj-lt"/>
              <a:buAutoNum type="arabicPeriod" startAt="7"/>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7"/>
              <a:defRPr/>
            </a:pPr>
            <a:r>
              <a:rPr lang="it-IT" sz="2400" dirty="0">
                <a:latin typeface="Times New Roman" panose="02020603050405020304" pitchFamily="18" charset="0"/>
                <a:ea typeface="Noto Sans CJK SC Regular" pitchFamily="2"/>
                <a:cs typeface="Times New Roman" panose="02020603050405020304" pitchFamily="18" charset="0"/>
              </a:rPr>
              <a:t>Scrivere una funzione che prenda in input una stringa e converta le lettere nella data stringa in </a:t>
            </a:r>
            <a:r>
              <a:rPr lang="it-IT" sz="2400">
                <a:latin typeface="Times New Roman" panose="02020603050405020304" pitchFamily="18" charset="0"/>
                <a:ea typeface="Noto Sans CJK SC Regular" pitchFamily="2"/>
                <a:cs typeface="Times New Roman" panose="02020603050405020304" pitchFamily="18" charset="0"/>
              </a:rPr>
              <a:t>lettere maiuscole </a:t>
            </a:r>
            <a:r>
              <a:rPr lang="it-IT" sz="2400" dirty="0">
                <a:latin typeface="Times New Roman" panose="02020603050405020304" pitchFamily="18" charset="0"/>
                <a:ea typeface="Noto Sans CJK SC Regular" pitchFamily="2"/>
                <a:cs typeface="Times New Roman" panose="02020603050405020304" pitchFamily="18" charset="0"/>
              </a:rPr>
              <a:t>(utilizzando la funzione </a:t>
            </a:r>
            <a:r>
              <a:rPr lang="it-IT" sz="2400" b="1" dirty="0" err="1">
                <a:latin typeface="Times New Roman" panose="02020603050405020304" pitchFamily="18" charset="0"/>
                <a:ea typeface="Noto Sans CJK SC Regular" pitchFamily="2"/>
                <a:cs typeface="Times New Roman" panose="02020603050405020304" pitchFamily="18" charset="0"/>
              </a:rPr>
              <a:t>toupper</a:t>
            </a:r>
            <a:r>
              <a:rPr lang="it-IT" sz="2400" b="1" dirty="0">
                <a:latin typeface="Times New Roman" panose="02020603050405020304" pitchFamily="18" charset="0"/>
                <a:ea typeface="Noto Sans CJK SC Regular" pitchFamily="2"/>
                <a:cs typeface="Times New Roman" panose="02020603050405020304" pitchFamily="18" charset="0"/>
              </a:rPr>
              <a:t> in </a:t>
            </a:r>
            <a:r>
              <a:rPr lang="it-IT" sz="2400" b="1" dirty="0" err="1">
                <a:latin typeface="Times New Roman" panose="02020603050405020304" pitchFamily="18" charset="0"/>
                <a:ea typeface="Noto Sans CJK SC Regular" pitchFamily="2"/>
                <a:cs typeface="Times New Roman" panose="02020603050405020304" pitchFamily="18" charset="0"/>
              </a:rPr>
              <a:t>string.h</a:t>
            </a:r>
            <a:r>
              <a:rPr lang="it-IT" sz="2400" dirty="0">
                <a:latin typeface="Times New Roman" panose="02020603050405020304" pitchFamily="18" charset="0"/>
                <a:ea typeface="Noto Sans CJK SC Regular" pitchFamily="2"/>
                <a:cs typeface="Times New Roman" panose="02020603050405020304" pitchFamily="18" charset="0"/>
              </a:rPr>
              <a:t>). Testare 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inizializzando una stringa da tastiera con </a:t>
            </a:r>
            <a:r>
              <a:rPr lang="it-IT" sz="2400" b="1" dirty="0" err="1">
                <a:latin typeface="Times New Roman" panose="02020603050405020304" pitchFamily="18" charset="0"/>
                <a:ea typeface="Noto Sans CJK SC Regular" pitchFamily="2"/>
                <a:cs typeface="Times New Roman" panose="02020603050405020304" pitchFamily="18" charset="0"/>
              </a:rPr>
              <a:t>gets</a:t>
            </a:r>
            <a:r>
              <a:rPr lang="it-IT" sz="2400" dirty="0">
                <a:latin typeface="Times New Roman" panose="02020603050405020304" pitchFamily="18" charset="0"/>
                <a:ea typeface="Noto Sans CJK SC Regular" pitchFamily="2"/>
                <a:cs typeface="Times New Roman" panose="02020603050405020304" pitchFamily="18" charset="0"/>
              </a:rPr>
              <a:t> e stampando la stringa finale.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85864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stringhe</a:t>
            </a:r>
            <a:endParaRPr lang="en-US" altLang="it-IT" sz="3300" dirty="0">
              <a:solidFill>
                <a:srgbClr val="3380E6"/>
              </a:solidFill>
              <a:latin typeface="Arial" panose="020B0604020202020204" pitchFamily="34" charset="0"/>
            </a:endParaRP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5369632"/>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9"/>
              <a:defRPr/>
            </a:pPr>
            <a:r>
              <a:rPr lang="it-IT" sz="2400" dirty="0">
                <a:latin typeface="Times New Roman" panose="02020603050405020304" pitchFamily="18" charset="0"/>
                <a:ea typeface="Noto Sans CJK SC Regular" pitchFamily="2"/>
                <a:cs typeface="Times New Roman" panose="02020603050405020304" pitchFamily="18" charset="0"/>
              </a:rPr>
              <a:t>Scrivere una funzione che prenda in input una stringa e converta la stringa nella sua inversa (e, cioè la stringa originaria letta da destra verso sinistra) senza utilizzare array di supporto. Testare 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inizializzando una stringa da tastiera con </a:t>
            </a:r>
            <a:r>
              <a:rPr lang="it-IT" sz="2400" b="1" dirty="0" err="1">
                <a:latin typeface="Times New Roman" panose="02020603050405020304" pitchFamily="18" charset="0"/>
                <a:ea typeface="Noto Sans CJK SC Regular" pitchFamily="2"/>
                <a:cs typeface="Times New Roman" panose="02020603050405020304" pitchFamily="18" charset="0"/>
              </a:rPr>
              <a:t>gets</a:t>
            </a:r>
            <a:r>
              <a:rPr lang="it-IT" sz="2400" dirty="0">
                <a:latin typeface="Times New Roman" panose="02020603050405020304" pitchFamily="18" charset="0"/>
                <a:ea typeface="Noto Sans CJK SC Regular" pitchFamily="2"/>
                <a:cs typeface="Times New Roman" panose="02020603050405020304" pitchFamily="18" charset="0"/>
              </a:rPr>
              <a:t> e stampando la stringa finale. </a:t>
            </a:r>
          </a:p>
          <a:p>
            <a:pPr marL="457200" indent="-457200">
              <a:spcBef>
                <a:spcPts val="0"/>
              </a:spcBef>
              <a:spcAft>
                <a:spcPts val="0"/>
              </a:spcAft>
              <a:buFont typeface="+mj-lt"/>
              <a:buAutoNum type="arabicPeriod" startAt="9"/>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9"/>
              <a:defRPr/>
            </a:pPr>
            <a:r>
              <a:rPr lang="it-IT" sz="2400" dirty="0">
                <a:latin typeface="Times New Roman" panose="02020603050405020304" pitchFamily="18" charset="0"/>
                <a:ea typeface="Noto Sans CJK SC Regular" pitchFamily="2"/>
                <a:cs typeface="Times New Roman" panose="02020603050405020304" pitchFamily="18" charset="0"/>
              </a:rPr>
              <a:t>Scrivere una funzione che prenda in input una stringa e restituisca il numero di parole contenute nella stringa dove una parola contiene solo lettere e cifre decimali.  Utilizzare la funzione </a:t>
            </a:r>
            <a:r>
              <a:rPr lang="it-IT" sz="2400" b="1" dirty="0" err="1">
                <a:latin typeface="Times New Roman" panose="02020603050405020304" pitchFamily="18" charset="0"/>
                <a:ea typeface="Noto Sans CJK SC Regular" pitchFamily="2"/>
                <a:cs typeface="Times New Roman" panose="02020603050405020304" pitchFamily="18" charset="0"/>
              </a:rPr>
              <a:t>isalnum</a:t>
            </a:r>
            <a:r>
              <a:rPr lang="it-IT" sz="2400" dirty="0">
                <a:latin typeface="Times New Roman" panose="02020603050405020304" pitchFamily="18" charset="0"/>
                <a:ea typeface="Noto Sans CJK SC Regular" pitchFamily="2"/>
                <a:cs typeface="Times New Roman" panose="02020603050405020304" pitchFamily="18" charset="0"/>
              </a:rPr>
              <a:t>, il cui prototipo è in </a:t>
            </a:r>
            <a:r>
              <a:rPr lang="it-IT" sz="2400" dirty="0" err="1">
                <a:latin typeface="Times New Roman" panose="02020603050405020304" pitchFamily="18" charset="0"/>
                <a:ea typeface="Noto Sans CJK SC Regular" pitchFamily="2"/>
                <a:cs typeface="Times New Roman" panose="02020603050405020304" pitchFamily="18" charset="0"/>
              </a:rPr>
              <a:t>ctype.h</a:t>
            </a:r>
            <a:r>
              <a:rPr lang="it-IT" sz="2400" dirty="0">
                <a:latin typeface="Times New Roman" panose="02020603050405020304" pitchFamily="18" charset="0"/>
                <a:ea typeface="Noto Sans CJK SC Regular" pitchFamily="2"/>
                <a:cs typeface="Times New Roman" panose="02020603050405020304" pitchFamily="18" charset="0"/>
              </a:rPr>
              <a:t>, per testare se un carattere è o una lettera o una cifra decimale.  Testare 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inizializzando una stringa da tastiera con </a:t>
            </a:r>
            <a:r>
              <a:rPr lang="it-IT" sz="2400" b="1" dirty="0" err="1">
                <a:latin typeface="Times New Roman" panose="02020603050405020304" pitchFamily="18" charset="0"/>
                <a:ea typeface="Noto Sans CJK SC Regular" pitchFamily="2"/>
                <a:cs typeface="Times New Roman" panose="02020603050405020304" pitchFamily="18" charset="0"/>
              </a:rPr>
              <a:t>gets</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6649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stringhe</a:t>
            </a:r>
            <a:endParaRPr lang="en-US" altLang="it-IT" sz="3300" dirty="0">
              <a:solidFill>
                <a:srgbClr val="3380E6"/>
              </a:solidFill>
              <a:latin typeface="Arial" panose="020B0604020202020204" pitchFamily="34" charset="0"/>
            </a:endParaRP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3600238"/>
          </a:xfrm>
          <a:prstGeom prst="rect">
            <a:avLst/>
          </a:prstGeom>
          <a:noFill/>
          <a:ln>
            <a:noFill/>
          </a:ln>
        </p:spPr>
        <p:txBody>
          <a:bodyPr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11"/>
              <a:defRPr/>
            </a:pPr>
            <a:r>
              <a:rPr lang="it-IT" sz="2400" dirty="0">
                <a:latin typeface="Times New Roman" panose="02020603050405020304" pitchFamily="18" charset="0"/>
                <a:ea typeface="Noto Sans CJK SC Regular" pitchFamily="2"/>
                <a:cs typeface="Times New Roman" panose="02020603050405020304" pitchFamily="18" charset="0"/>
              </a:rPr>
              <a:t>Scrivere una funzione che prenda in input una stringa e ritorni come parametri di output (parametri definiti come puntatori) il carattere che occorre il maggior numero di volte nella stringa ed il suo numero di occorrenze. Se vi sono più caratteri che occorrono il maggior numero di volte,  scegliere il primo che occorre nella stringa data. </a:t>
            </a:r>
            <a:r>
              <a:rPr lang="it-IT" sz="2400">
                <a:latin typeface="Times New Roman" panose="02020603050405020304" pitchFamily="18" charset="0"/>
                <a:ea typeface="Noto Sans CJK SC Regular" pitchFamily="2"/>
                <a:cs typeface="Times New Roman" panose="02020603050405020304" pitchFamily="18" charset="0"/>
              </a:rPr>
              <a:t>Testare </a:t>
            </a:r>
            <a:r>
              <a:rPr lang="it-IT" sz="2400" dirty="0">
                <a:latin typeface="Times New Roman" panose="02020603050405020304" pitchFamily="18" charset="0"/>
                <a:ea typeface="Noto Sans CJK SC Regular" pitchFamily="2"/>
                <a:cs typeface="Times New Roman" panose="02020603050405020304" pitchFamily="18" charset="0"/>
              </a:rPr>
              <a:t>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inizializzando una stringa da tastiera con </a:t>
            </a:r>
            <a:r>
              <a:rPr lang="it-IT" sz="2400" b="1" dirty="0" err="1">
                <a:latin typeface="Times New Roman" panose="02020603050405020304" pitchFamily="18" charset="0"/>
                <a:ea typeface="Noto Sans CJK SC Regular" pitchFamily="2"/>
                <a:cs typeface="Times New Roman" panose="02020603050405020304" pitchFamily="18" charset="0"/>
              </a:rPr>
              <a:t>gets</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8341670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250A7E-AD32-4083-8590-8AD30D233806}"/>
</file>

<file path=customXml/itemProps2.xml><?xml version="1.0" encoding="utf-8"?>
<ds:datastoreItem xmlns:ds="http://schemas.openxmlformats.org/officeDocument/2006/customXml" ds:itemID="{A02E40E7-F3F0-4F51-A558-9731BAC9844C}"/>
</file>

<file path=customXml/itemProps3.xml><?xml version="1.0" encoding="utf-8"?>
<ds:datastoreItem xmlns:ds="http://schemas.openxmlformats.org/officeDocument/2006/customXml" ds:itemID="{E62D796E-6A7D-4B66-96BC-4C6F4A0C9052}"/>
</file>

<file path=docProps/app.xml><?xml version="1.0" encoding="utf-8"?>
<Properties xmlns="http://schemas.openxmlformats.org/officeDocument/2006/extended-properties" xmlns:vt="http://schemas.openxmlformats.org/officeDocument/2006/docPropsVTypes">
  <Template/>
  <TotalTime>0</TotalTime>
  <Words>961</Words>
  <Application>Microsoft Office PowerPoint</Application>
  <PresentationFormat>Presentazione su schermo (4:3)</PresentationFormat>
  <Paragraphs>54</Paragraphs>
  <Slides>9</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Calibri</vt:lpstr>
      <vt:lpstr>Calibri Light</vt:lpstr>
      <vt:lpstr>Liberation Serif</vt:lpstr>
      <vt:lpstr>Times New Roman</vt:lpstr>
      <vt:lpstr>Tema di Office</vt:lpstr>
      <vt:lpstr>Lezione 16: Esercizi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439</cp:revision>
  <dcterms:created xsi:type="dcterms:W3CDTF">2011-11-25T19:48:07Z</dcterms:created>
  <dcterms:modified xsi:type="dcterms:W3CDTF">2022-05-13T07:42:13Z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