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7"/>
  </p:notesMasterIdLst>
  <p:sldIdLst>
    <p:sldId id="680" r:id="rId2"/>
    <p:sldId id="629" r:id="rId3"/>
    <p:sldId id="647" r:id="rId4"/>
    <p:sldId id="642" r:id="rId5"/>
    <p:sldId id="648" r:id="rId6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80E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3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Arial" charset="0"/>
              </a:defRPr>
            </a:lvl1pPr>
          </a:lstStyle>
          <a:p>
            <a:pPr>
              <a:defRPr/>
            </a:pPr>
            <a:fld id="{A1AAA83E-0A89-4FBE-B9E7-C4D1AE81C66D}" type="datetimeFigureOut">
              <a:rPr lang="en-US"/>
              <a:pPr>
                <a:defRPr/>
              </a:pPr>
              <a:t>5/20/2022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94B1F63-577F-4C70-A2BF-7AC9B389F516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egnaposto numero diapositiva 6">
            <a:extLst>
              <a:ext uri="{FF2B5EF4-FFF2-40B4-BE49-F238E27FC236}">
                <a16:creationId xmlns:a16="http://schemas.microsoft.com/office/drawing/2014/main" id="{42C80DDA-4596-4317-AB2D-8AACA13A1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813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/>
            <a:fld id="{9780BB1C-34C6-4024-9BF3-588ADC0C2F42}" type="slidenum">
              <a:rPr lang="it-IT" altLang="it-IT" sz="1400">
                <a:solidFill>
                  <a:srgbClr val="000000"/>
                </a:solidFill>
                <a:latin typeface="Liberation Serif"/>
                <a:ea typeface="DejaVu Sans"/>
                <a:cs typeface="DejaVu Sans"/>
              </a:rPr>
              <a:pPr algn="r"/>
              <a:t>1</a:t>
            </a:fld>
            <a:endParaRPr lang="it-IT" altLang="it-IT" sz="1400">
              <a:solidFill>
                <a:srgbClr val="000000"/>
              </a:solidFill>
              <a:latin typeface="Liberation Serif"/>
              <a:ea typeface="DejaVu Sans"/>
              <a:cs typeface="DejaVu Sans"/>
            </a:endParaRPr>
          </a:p>
        </p:txBody>
      </p:sp>
      <p:sp>
        <p:nvSpPr>
          <p:cNvPr id="4099" name="Segnaposto immagine diapositiva 1">
            <a:extLst>
              <a:ext uri="{FF2B5EF4-FFF2-40B4-BE49-F238E27FC236}">
                <a16:creationId xmlns:a16="http://schemas.microsoft.com/office/drawing/2014/main" id="{6FFC8872-F182-41BF-8CB0-B569B59A03B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8075" y="812800"/>
            <a:ext cx="5343525" cy="4008438"/>
          </a:xfrm>
          <a:solidFill>
            <a:srgbClr val="729FCF"/>
          </a:solidFill>
          <a:ln w="25402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4100" name="Segnaposto note 2">
            <a:extLst>
              <a:ext uri="{FF2B5EF4-FFF2-40B4-BE49-F238E27FC236}">
                <a16:creationId xmlns:a16="http://schemas.microsoft.com/office/drawing/2014/main" id="{752CF09C-B843-40D1-9059-870F57CBB7B4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207A1F-5D1A-4F01-BE39-03B36DC212E5}" type="slidenum">
              <a:rPr lang="en-US" altLang="it-IT" smtClean="0"/>
              <a:pPr>
                <a:defRPr/>
              </a:pPr>
              <a:t>2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366608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207A1F-5D1A-4F01-BE39-03B36DC212E5}" type="slidenum">
              <a:rPr lang="en-US" altLang="it-IT" smtClean="0"/>
              <a:pPr>
                <a:defRPr/>
              </a:pPr>
              <a:t>3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377443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207A1F-5D1A-4F01-BE39-03B36DC212E5}" type="slidenum">
              <a:rPr lang="en-US" altLang="it-IT" smtClean="0"/>
              <a:pPr>
                <a:defRPr/>
              </a:pPr>
              <a:t>4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618208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207A1F-5D1A-4F01-BE39-03B36DC212E5}" type="slidenum">
              <a:rPr lang="en-US" altLang="it-IT" smtClean="0"/>
              <a:pPr>
                <a:defRPr/>
              </a:pPr>
              <a:t>5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447390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9E541-8C68-42FC-9C87-01DE8AAA9AE9}" type="datetime1">
              <a:rPr lang="en-US"/>
              <a:pPr>
                <a:defRPr/>
              </a:pPr>
              <a:t>5/20/2022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1AD8D2-0E4D-4E22-9896-B5E7762353AA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78804457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155913-BDE7-4C31-8FDE-55EE1A8B8944}" type="datetime1">
              <a:rPr lang="en-US"/>
              <a:pPr>
                <a:defRPr/>
              </a:pPr>
              <a:t>5/20/2022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744A0C-3BCC-487E-BB24-04A9D1355D35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614824253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1C716E-3618-443F-8B6D-C999DC517464}" type="datetime1">
              <a:rPr lang="en-US"/>
              <a:pPr>
                <a:defRPr/>
              </a:pPr>
              <a:t>5/20/2022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94E125-9EBE-4F0E-B153-84E0A257F420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4089443489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D0A16D-0A4B-4C1C-9738-BA91EFF551DD}" type="datetime1">
              <a:rPr lang="en-US"/>
              <a:pPr>
                <a:defRPr/>
              </a:pPr>
              <a:t>5/20/2022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50AA35-09CB-42B4-A487-3DBF5A362DFD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4162525440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5389D-C5E5-441C-822E-F70D00413874}" type="datetime1">
              <a:rPr lang="en-US"/>
              <a:pPr>
                <a:defRPr/>
              </a:pPr>
              <a:t>5/20/2022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926C0-837D-465B-ADE8-849E5D9BCA83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916042154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4835D8-50BD-4344-BB72-403E25734AEC}" type="datetime1">
              <a:rPr lang="en-US"/>
              <a:pPr>
                <a:defRPr/>
              </a:pPr>
              <a:t>5/20/2022</a:t>
            </a:fld>
            <a:endParaRPr lang="en-US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13330-DDBB-419E-B8D5-1D6F67329615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370940698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A4CF2F-0D0F-4694-A205-79D2E5EFABF0}" type="datetime1">
              <a:rPr lang="en-US"/>
              <a:pPr>
                <a:defRPr/>
              </a:pPr>
              <a:t>5/20/2022</a:t>
            </a:fld>
            <a:endParaRPr lang="en-US"/>
          </a:p>
        </p:txBody>
      </p:sp>
      <p:sp>
        <p:nvSpPr>
          <p:cNvPr id="8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9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AB3B6-2716-4298-98E1-85587C343EB0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4261566472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7BD7F6-E789-4694-867C-49CDF89C03E4}" type="datetime1">
              <a:rPr lang="en-US"/>
              <a:pPr>
                <a:defRPr/>
              </a:pPr>
              <a:t>5/20/2022</a:t>
            </a:fld>
            <a:endParaRPr lang="en-US"/>
          </a:p>
        </p:txBody>
      </p:sp>
      <p:sp>
        <p:nvSpPr>
          <p:cNvPr id="4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5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7B506-C182-4453-B84C-42FC27A053A5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353204305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83C33-868F-4B03-9BC7-A05DD81E8165}" type="datetime1">
              <a:rPr lang="en-US"/>
              <a:pPr>
                <a:defRPr/>
              </a:pPr>
              <a:t>5/20/2022</a:t>
            </a:fld>
            <a:endParaRPr lang="en-US"/>
          </a:p>
        </p:txBody>
      </p:sp>
      <p:sp>
        <p:nvSpPr>
          <p:cNvPr id="3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4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B64B99-9F94-4CA6-9D4F-17FB81316086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133665266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EACBB6-8933-4B32-9ABF-299E927B42AC}" type="datetime1">
              <a:rPr lang="en-US"/>
              <a:pPr>
                <a:defRPr/>
              </a:pPr>
              <a:t>5/20/2022</a:t>
            </a:fld>
            <a:endParaRPr lang="en-US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796ECE-EA8B-4AD4-BD0C-030A6C6A83CC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533323530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B76D51-F21B-4F92-8DC6-D3DA45EC7F0C}" type="datetime1">
              <a:rPr lang="en-US"/>
              <a:pPr>
                <a:defRPr/>
              </a:pPr>
              <a:t>5/20/2022</a:t>
            </a:fld>
            <a:endParaRPr lang="en-US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9E99C6-DED2-4D0B-9D09-DBA8AA1E0993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634252216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itolo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Modifica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7AB5923-E5B7-401F-B0EF-1663D9C41818}" type="datetime1">
              <a:rPr lang="en-US"/>
              <a:pPr>
                <a:defRPr/>
              </a:pPr>
              <a:t>5/20/2022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D9BF533-8F80-4C6C-8128-0A05DC1789C5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olo 1">
            <a:extLst>
              <a:ext uri="{FF2B5EF4-FFF2-40B4-BE49-F238E27FC236}">
                <a16:creationId xmlns:a16="http://schemas.microsoft.com/office/drawing/2014/main" id="{57236E6E-6925-41BE-9999-A367F651A58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923925"/>
            <a:ext cx="8228013" cy="1135063"/>
          </a:xfrm>
        </p:spPr>
        <p:txBody>
          <a:bodyPr/>
          <a:lstStyle/>
          <a:p>
            <a:pPr algn="ctr"/>
            <a:r>
              <a:rPr lang="it-IT" altLang="it-IT" sz="3200" dirty="0">
                <a:solidFill>
                  <a:srgbClr val="3380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Lezione 18</a:t>
            </a:r>
            <a:endParaRPr lang="en-GB" altLang="it-IT" sz="3200" dirty="0">
              <a:solidFill>
                <a:srgbClr val="3380E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Sottotitolo 2">
            <a:extLst>
              <a:ext uri="{FF2B5EF4-FFF2-40B4-BE49-F238E27FC236}">
                <a16:creationId xmlns:a16="http://schemas.microsoft.com/office/drawing/2014/main" id="{D22837A0-BB19-46C7-A349-F644CEB42113}"/>
              </a:ext>
            </a:extLst>
          </p:cNvPr>
          <p:cNvSpPr txBox="1">
            <a:spLocks/>
          </p:cNvSpPr>
          <p:nvPr/>
        </p:nvSpPr>
        <p:spPr bwMode="auto">
          <a:xfrm>
            <a:off x="628650" y="3657600"/>
            <a:ext cx="7886700" cy="25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GB" altLang="it-IT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Antonio Origlia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GB" altLang="it-IT" sz="2400">
                <a:latin typeface="Times New Roman" panose="02020603050405020304" pitchFamily="18" charset="0"/>
                <a:cs typeface="Times New Roman" panose="02020603050405020304" pitchFamily="18" charset="0"/>
              </a:rPr>
              <a:t>a.a. 2021/2022</a:t>
            </a:r>
          </a:p>
          <a:p>
            <a:pPr algn="ctr">
              <a:buFont typeface="Arial" panose="020B0604020202020204" pitchFamily="34" charset="0"/>
              <a:buNone/>
            </a:pPr>
            <a:endParaRPr lang="en-GB" altLang="it-IT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Arial" panose="020B0604020202020204" pitchFamily="34" charset="0"/>
              <a:buNone/>
            </a:pPr>
            <a:endParaRPr lang="en-GB" altLang="it-IT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Arial" panose="020B0604020202020204" pitchFamily="34" charset="0"/>
              <a:buNone/>
            </a:pPr>
            <a:endParaRPr lang="en-GB" altLang="it-IT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GB" altLang="it-IT" sz="1200">
                <a:latin typeface="Times New Roman" panose="02020603050405020304" pitchFamily="18" charset="0"/>
                <a:cs typeface="Times New Roman" panose="02020603050405020304" pitchFamily="18" charset="0"/>
              </a:rPr>
              <a:t>Slides gentilmente fornite da Laura Bozzelli</a:t>
            </a:r>
            <a:endParaRPr lang="en-GB" altLang="it-IT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 txBox="1">
            <a:spLocks/>
          </p:cNvSpPr>
          <p:nvPr/>
        </p:nvSpPr>
        <p:spPr bwMode="auto">
          <a:xfrm>
            <a:off x="457200" y="357188"/>
            <a:ext cx="84582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Esercizi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su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Matrici</a:t>
            </a:r>
            <a:endParaRPr lang="en-US" altLang="it-IT" sz="3300" dirty="0">
              <a:solidFill>
                <a:srgbClr val="3380E6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CasellaDiTesto 5"/>
          <p:cNvSpPr txBox="1"/>
          <p:nvPr/>
        </p:nvSpPr>
        <p:spPr>
          <a:xfrm>
            <a:off x="304800" y="1098550"/>
            <a:ext cx="8229600" cy="363024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compatLnSpc="0">
            <a:spAutoFit/>
          </a:bodyPr>
          <a:lstStyle/>
          <a:p>
            <a:pPr marL="45720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Scrivere un programma che svolga i seguenti tre punti usando tre funzioni distinte:</a:t>
            </a: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crei un matrice di interi dinamicamente con memoria </a:t>
            </a:r>
            <a:r>
              <a:rPr lang="it-IT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non-contigua</a:t>
            </a: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,</a:t>
            </a: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la riempia con valori assegnati dall'utente,</a:t>
            </a: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la stampi a video.  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it-IT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Come nell'esercizio precedente, ma utilizzando allocazione dinamica con </a:t>
            </a:r>
            <a:r>
              <a:rPr lang="it-IT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memoria contigua</a:t>
            </a: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per il punto 1 e usando l'algebra dei puntatori per il secondo e terzo punto. </a:t>
            </a:r>
            <a:endParaRPr lang="en-US" sz="20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it-IT" sz="20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112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 txBox="1">
            <a:spLocks/>
          </p:cNvSpPr>
          <p:nvPr/>
        </p:nvSpPr>
        <p:spPr bwMode="auto">
          <a:xfrm>
            <a:off x="457200" y="357188"/>
            <a:ext cx="84582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Esercizi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su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array di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stringhe</a:t>
            </a:r>
            <a:endParaRPr lang="en-US" altLang="it-IT" sz="3300" dirty="0">
              <a:solidFill>
                <a:srgbClr val="3380E6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CasellaDiTesto 5"/>
          <p:cNvSpPr txBox="1"/>
          <p:nvPr/>
        </p:nvSpPr>
        <p:spPr>
          <a:xfrm>
            <a:off x="304800" y="1098550"/>
            <a:ext cx="8229600" cy="463314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compatLnSpc="0">
            <a:spAutoFit/>
          </a:bodyPr>
          <a:lstStyle/>
          <a:p>
            <a:pPr marL="45720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defRPr/>
            </a:pP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Si scriva un programma in C che acquisisca da tastiera un testo libero, composto da più righe (</a:t>
            </a:r>
            <a:r>
              <a:rPr lang="it-IT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max</a:t>
            </a: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1000). Utilizzare la funzione di libreria </a:t>
            </a:r>
            <a:r>
              <a:rPr lang="it-IT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gets</a:t>
            </a: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per l’acquisizione da tastiera di una singola riga di caratteri. L’inserimento termina quando l’utente inserirà una riga uguale a FINE. Al termine dell’acquisizione del testo, il programma dovrà stampare le seguenti statistiche: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Il numero totale di righe inserite;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Il numero totale di caratteri inseriti;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Il numero totale di caratteri alfanumerici inseriti;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Il numero totale di parole inserite.</a:t>
            </a:r>
          </a:p>
          <a:p>
            <a:pPr lvl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Suggerimento: </a:t>
            </a: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allocare un array di puntatori a caratteri di lunghezza 1000, dove ogni elemento inizializzato dell’array punta al primo carattere di una stringa rappresentante una delle righe inserite da tastiera.</a:t>
            </a:r>
            <a:endParaRPr lang="it-IT" sz="20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725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 txBox="1">
            <a:spLocks/>
          </p:cNvSpPr>
          <p:nvPr/>
        </p:nvSpPr>
        <p:spPr bwMode="auto">
          <a:xfrm>
            <a:off x="457200" y="82550"/>
            <a:ext cx="84582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Esercizi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su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liste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concatenate</a:t>
            </a:r>
          </a:p>
        </p:txBody>
      </p:sp>
      <p:sp>
        <p:nvSpPr>
          <p:cNvPr id="5123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CasellaDiTesto 5"/>
          <p:cNvSpPr txBox="1"/>
          <p:nvPr/>
        </p:nvSpPr>
        <p:spPr>
          <a:xfrm>
            <a:off x="304800" y="708025"/>
            <a:ext cx="8229600" cy="566535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 seguenti esercizi considerano liste i cui nodi hanno un solo campo dati rappresentato da un intero.</a:t>
            </a: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it-IT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  <a:defRPr/>
            </a:pP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Scrivere un programma che definisca le seguenti due funzioni:  </a:t>
            </a: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una funzione che prende un intero N&gt;0 in input e crea una lista di N nodi dove i dati associati ai nodi sono forniti da tastiera. La funzione dovrà restituire un puntatore al primo nodo della lista. </a:t>
            </a: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Una funzione che prende in input un puntatore al primo nodo di una lista ed un intero k, rimuove dalla lista tutti i nodi (rilasciando anche la memoria associata) il cui campo dati è minore o uguale a k, e restituisce un puntatore al primo nodo della lista aggiornata.</a:t>
            </a:r>
          </a:p>
          <a:p>
            <a:pPr lvl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Testare le due funzioni nel </a:t>
            </a:r>
            <a:r>
              <a:rPr lang="it-IT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main</a:t>
            </a: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utilizzando una funzione ausiliaria per la stampa di una lista (la funzione di stampa prende in input un puntatore al primo elemento della lista).  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it-IT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883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 txBox="1">
            <a:spLocks/>
          </p:cNvSpPr>
          <p:nvPr/>
        </p:nvSpPr>
        <p:spPr bwMode="auto">
          <a:xfrm>
            <a:off x="457200" y="82550"/>
            <a:ext cx="84582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Esercizi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su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liste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concatenate</a:t>
            </a:r>
          </a:p>
        </p:txBody>
      </p:sp>
      <p:sp>
        <p:nvSpPr>
          <p:cNvPr id="5123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CasellaDiTesto 5"/>
          <p:cNvSpPr txBox="1"/>
          <p:nvPr/>
        </p:nvSpPr>
        <p:spPr>
          <a:xfrm>
            <a:off x="304800" y="708025"/>
            <a:ext cx="8229600" cy="528204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compatLnSpc="0">
            <a:spAutoFit/>
          </a:bodyPr>
          <a:lstStyle/>
          <a:p>
            <a:pPr marL="45720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 startAt="5"/>
              <a:defRPr/>
            </a:pP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Scrivere una funzione che prenda in input un puntatore al primo nodo di una lista ed un intero k, riordini la lista in modo tale che tutti i nodi con campo dati minore o uguale a k precedano i nodi con campo dati maggiore di k, e restituisca un puntatore al primo nodo della lista aggiornata. </a:t>
            </a:r>
          </a:p>
          <a:p>
            <a:pPr lvl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Testare la funzione nel </a:t>
            </a:r>
            <a:r>
              <a:rPr lang="it-IT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main</a:t>
            </a: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utilizzando la funzione di allocazione lista del primo punto dell’esercizio 4 e una funzione per la stampa di una lista.</a:t>
            </a:r>
          </a:p>
          <a:p>
            <a:pPr lvl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 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 startAt="5"/>
              <a:defRPr/>
            </a:pP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Scrivere una funzione che prenda in input un intero N&gt;0 e crei una lista di N nodi ordinata per valori crescenti del campo dati dove i dati associati ai nodi sono forniti da tastiera.  </a:t>
            </a:r>
          </a:p>
          <a:p>
            <a:pPr lvl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Testare la funzione nel </a:t>
            </a:r>
            <a:r>
              <a:rPr lang="it-IT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main</a:t>
            </a: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utilizzando una funzione per la stampa di una lista.  </a:t>
            </a:r>
          </a:p>
          <a:p>
            <a:pPr lvl="1">
              <a:spcBef>
                <a:spcPts val="0"/>
              </a:spcBef>
              <a:spcAft>
                <a:spcPts val="0"/>
              </a:spcAft>
              <a:defRPr/>
            </a:pPr>
            <a:endParaRPr lang="it-IT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it-IT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9344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BEF27CE9C6CB54FBC532333785CA0B8" ma:contentTypeVersion="2" ma:contentTypeDescription="Creare un nuovo documento." ma:contentTypeScope="" ma:versionID="2ae4189922e14794c139e2334cc8ecce">
  <xsd:schema xmlns:xsd="http://www.w3.org/2001/XMLSchema" xmlns:xs="http://www.w3.org/2001/XMLSchema" xmlns:p="http://schemas.microsoft.com/office/2006/metadata/properties" xmlns:ns2="45de72ef-f428-4943-a1ae-891d86b21460" targetNamespace="http://schemas.microsoft.com/office/2006/metadata/properties" ma:root="true" ma:fieldsID="4987f69cc55d65d7baba6ef5d57e639e" ns2:_="">
    <xsd:import namespace="45de72ef-f428-4943-a1ae-891d86b214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de72ef-f428-4943-a1ae-891d86b214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FC7095A-AE2B-4650-A5CB-99AB0DBBD059}"/>
</file>

<file path=customXml/itemProps2.xml><?xml version="1.0" encoding="utf-8"?>
<ds:datastoreItem xmlns:ds="http://schemas.openxmlformats.org/officeDocument/2006/customXml" ds:itemID="{43515BE8-5404-4F3B-8B99-49C62E62530A}"/>
</file>

<file path=customXml/itemProps3.xml><?xml version="1.0" encoding="utf-8"?>
<ds:datastoreItem xmlns:ds="http://schemas.openxmlformats.org/officeDocument/2006/customXml" ds:itemID="{A300EB71-8DAF-4DCA-A742-5B4291B3DD4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</TotalTime>
  <Words>526</Words>
  <Application>Microsoft Office PowerPoint</Application>
  <PresentationFormat>Presentazione su schermo (4:3)</PresentationFormat>
  <Paragraphs>43</Paragraphs>
  <Slides>5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Liberation Serif</vt:lpstr>
      <vt:lpstr>Times New Roman</vt:lpstr>
      <vt:lpstr>Tema di Office</vt:lpstr>
      <vt:lpstr>Lezione 18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Computers and the Internet</dc:title>
  <dc:creator>Windows User</dc:creator>
  <cp:lastModifiedBy>Antonio Origlia</cp:lastModifiedBy>
  <cp:revision>451</cp:revision>
  <dcterms:created xsi:type="dcterms:W3CDTF">2011-11-25T19:48:07Z</dcterms:created>
  <dcterms:modified xsi:type="dcterms:W3CDTF">2022-05-20T10:58:19Z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0x0101000BEF27CE9C6CB54FBC532333785CA0B8</vt:lpwstr>
  </property>
</Properties>
</file>