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6.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3"/>
  </p:notesMasterIdLst>
  <p:sldIdLst>
    <p:sldId id="680" r:id="rId2"/>
    <p:sldId id="552" r:id="rId3"/>
    <p:sldId id="974" r:id="rId4"/>
    <p:sldId id="979" r:id="rId5"/>
    <p:sldId id="980" r:id="rId6"/>
    <p:sldId id="981" r:id="rId7"/>
    <p:sldId id="982" r:id="rId8"/>
    <p:sldId id="984" r:id="rId9"/>
    <p:sldId id="985" r:id="rId10"/>
    <p:sldId id="986" r:id="rId11"/>
    <p:sldId id="987" r:id="rId12"/>
    <p:sldId id="988" r:id="rId13"/>
    <p:sldId id="989" r:id="rId14"/>
    <p:sldId id="990" r:id="rId15"/>
    <p:sldId id="991" r:id="rId16"/>
    <p:sldId id="983" r:id="rId17"/>
    <p:sldId id="992" r:id="rId18"/>
    <p:sldId id="993" r:id="rId19"/>
    <p:sldId id="994" r:id="rId20"/>
    <p:sldId id="997" r:id="rId21"/>
    <p:sldId id="996" r:id="rId22"/>
    <p:sldId id="998" r:id="rId23"/>
    <p:sldId id="999" r:id="rId24"/>
    <p:sldId id="1000" r:id="rId25"/>
    <p:sldId id="1001" r:id="rId26"/>
    <p:sldId id="1002" r:id="rId27"/>
    <p:sldId id="1003" r:id="rId28"/>
    <p:sldId id="1004" r:id="rId29"/>
    <p:sldId id="1005" r:id="rId30"/>
    <p:sldId id="1006" r:id="rId31"/>
    <p:sldId id="1007" r:id="rId32"/>
    <p:sldId id="1008" r:id="rId33"/>
    <p:sldId id="1009" r:id="rId34"/>
    <p:sldId id="1010" r:id="rId35"/>
    <p:sldId id="1011" r:id="rId36"/>
    <p:sldId id="1012" r:id="rId37"/>
    <p:sldId id="1013" r:id="rId38"/>
    <p:sldId id="1014" r:id="rId39"/>
    <p:sldId id="1015" r:id="rId40"/>
    <p:sldId id="1016" r:id="rId41"/>
    <p:sldId id="1017" r:id="rId42"/>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initials="L" lastIdx="1" clrIdx="0">
    <p:extLst>
      <p:ext uri="{19B8F6BF-5375-455C-9EA6-DF929625EA0E}">
        <p15:presenceInfo xmlns:p15="http://schemas.microsoft.com/office/powerpoint/2012/main" userId="Lau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0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4226" autoAdjust="0"/>
  </p:normalViewPr>
  <p:slideViewPr>
    <p:cSldViewPr>
      <p:cViewPr varScale="1">
        <p:scale>
          <a:sx n="104" d="100"/>
          <a:sy n="104" d="100"/>
        </p:scale>
        <p:origin x="13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24D43B15-7561-4141-98DB-DFC0F82CA196}" type="datetimeFigureOut">
              <a:rPr lang="en-US"/>
              <a:pPr>
                <a:defRPr/>
              </a:pPr>
              <a:t>5/25/2022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84542C3C-F5BA-4AFC-8EFE-E3367BB52438}"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numero diapositiva 6">
            <a:extLst>
              <a:ext uri="{FF2B5EF4-FFF2-40B4-BE49-F238E27FC236}">
                <a16:creationId xmlns:a16="http://schemas.microsoft.com/office/drawing/2014/main" id="{42C80DDA-4596-4317-AB2D-8AACA13A19ED}"/>
              </a:ext>
            </a:extLst>
          </p:cNvPr>
          <p:cNvSpPr txBox="1">
            <a:spLocks noChangeArrowheads="1"/>
          </p:cNvSpPr>
          <p:nvPr/>
        </p:nvSpPr>
        <p:spPr bwMode="auto">
          <a:xfrm>
            <a:off x="4278313" y="10156825"/>
            <a:ext cx="3281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9780BB1C-34C6-4024-9BF3-588ADC0C2F42}" type="slidenum">
              <a:rPr lang="it-IT" altLang="it-IT" sz="1400">
                <a:solidFill>
                  <a:srgbClr val="000000"/>
                </a:solidFill>
                <a:latin typeface="Liberation Serif"/>
                <a:ea typeface="DejaVu Sans"/>
                <a:cs typeface="DejaVu Sans"/>
              </a:rPr>
              <a:pPr algn="r"/>
              <a:t>1</a:t>
            </a:fld>
            <a:endParaRPr lang="it-IT" altLang="it-IT" sz="1400">
              <a:solidFill>
                <a:srgbClr val="000000"/>
              </a:solidFill>
              <a:latin typeface="Liberation Serif"/>
              <a:ea typeface="DejaVu Sans"/>
              <a:cs typeface="DejaVu Sans"/>
            </a:endParaRPr>
          </a:p>
        </p:txBody>
      </p:sp>
      <p:sp>
        <p:nvSpPr>
          <p:cNvPr id="4099" name="Segnaposto immagine diapositiva 1">
            <a:extLst>
              <a:ext uri="{FF2B5EF4-FFF2-40B4-BE49-F238E27FC236}">
                <a16:creationId xmlns:a16="http://schemas.microsoft.com/office/drawing/2014/main" id="{6FFC8872-F182-41BF-8CB0-B569B59A03B8}"/>
              </a:ext>
            </a:extLst>
          </p:cNvPr>
          <p:cNvSpPr>
            <a:spLocks noGrp="1" noRot="1" noChangeAspect="1" noTextEdit="1"/>
          </p:cNvSpPr>
          <p:nvPr>
            <p:ph type="sldImg"/>
          </p:nvPr>
        </p:nvSpPr>
        <p:spPr bwMode="auto">
          <a:xfrm>
            <a:off x="1108075" y="812800"/>
            <a:ext cx="5343525" cy="4008438"/>
          </a:xfrm>
          <a:solidFill>
            <a:srgbClr val="729FCF"/>
          </a:solidFill>
          <a:ln w="25402">
            <a:solidFill>
              <a:srgbClr val="3465A4"/>
            </a:solidFill>
            <a:miter lim="800000"/>
            <a:headEnd/>
            <a:tailEnd/>
          </a:ln>
        </p:spPr>
      </p:sp>
      <p:sp>
        <p:nvSpPr>
          <p:cNvPr id="4100" name="Segnaposto note 2">
            <a:extLst>
              <a:ext uri="{FF2B5EF4-FFF2-40B4-BE49-F238E27FC236}">
                <a16:creationId xmlns:a16="http://schemas.microsoft.com/office/drawing/2014/main" id="{752CF09C-B843-40D1-9059-870F57CBB7B4}"/>
              </a:ext>
            </a:extLst>
          </p:cNvPr>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11</a:t>
            </a:fld>
            <a:endParaRPr lang="en-US" altLang="it-IT"/>
          </a:p>
        </p:txBody>
      </p:sp>
    </p:spTree>
    <p:extLst>
      <p:ext uri="{BB962C8B-B14F-4D97-AF65-F5344CB8AC3E}">
        <p14:creationId xmlns:p14="http://schemas.microsoft.com/office/powerpoint/2010/main" val="1024762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12</a:t>
            </a:fld>
            <a:endParaRPr lang="en-US" altLang="it-IT"/>
          </a:p>
        </p:txBody>
      </p:sp>
    </p:spTree>
    <p:extLst>
      <p:ext uri="{BB962C8B-B14F-4D97-AF65-F5344CB8AC3E}">
        <p14:creationId xmlns:p14="http://schemas.microsoft.com/office/powerpoint/2010/main" val="3146223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13</a:t>
            </a:fld>
            <a:endParaRPr lang="en-US" altLang="it-IT"/>
          </a:p>
        </p:txBody>
      </p:sp>
    </p:spTree>
    <p:extLst>
      <p:ext uri="{BB962C8B-B14F-4D97-AF65-F5344CB8AC3E}">
        <p14:creationId xmlns:p14="http://schemas.microsoft.com/office/powerpoint/2010/main" val="2679610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14</a:t>
            </a:fld>
            <a:endParaRPr lang="en-US" altLang="it-IT"/>
          </a:p>
        </p:txBody>
      </p:sp>
    </p:spTree>
    <p:extLst>
      <p:ext uri="{BB962C8B-B14F-4D97-AF65-F5344CB8AC3E}">
        <p14:creationId xmlns:p14="http://schemas.microsoft.com/office/powerpoint/2010/main" val="1556220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dirty="0"/>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15</a:t>
            </a:fld>
            <a:endParaRPr lang="en-US" altLang="it-IT"/>
          </a:p>
        </p:txBody>
      </p:sp>
    </p:spTree>
    <p:extLst>
      <p:ext uri="{BB962C8B-B14F-4D97-AF65-F5344CB8AC3E}">
        <p14:creationId xmlns:p14="http://schemas.microsoft.com/office/powerpoint/2010/main" val="3897628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16</a:t>
            </a:fld>
            <a:endParaRPr lang="en-US" altLang="it-IT"/>
          </a:p>
        </p:txBody>
      </p:sp>
    </p:spTree>
    <p:extLst>
      <p:ext uri="{BB962C8B-B14F-4D97-AF65-F5344CB8AC3E}">
        <p14:creationId xmlns:p14="http://schemas.microsoft.com/office/powerpoint/2010/main" val="3427231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17</a:t>
            </a:fld>
            <a:endParaRPr lang="en-US" altLang="it-IT"/>
          </a:p>
        </p:txBody>
      </p:sp>
    </p:spTree>
    <p:extLst>
      <p:ext uri="{BB962C8B-B14F-4D97-AF65-F5344CB8AC3E}">
        <p14:creationId xmlns:p14="http://schemas.microsoft.com/office/powerpoint/2010/main" val="898152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18</a:t>
            </a:fld>
            <a:endParaRPr lang="en-US" altLang="it-IT"/>
          </a:p>
        </p:txBody>
      </p:sp>
    </p:spTree>
    <p:extLst>
      <p:ext uri="{BB962C8B-B14F-4D97-AF65-F5344CB8AC3E}">
        <p14:creationId xmlns:p14="http://schemas.microsoft.com/office/powerpoint/2010/main" val="394548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19</a:t>
            </a:fld>
            <a:endParaRPr lang="en-US" altLang="it-IT"/>
          </a:p>
        </p:txBody>
      </p:sp>
    </p:spTree>
    <p:extLst>
      <p:ext uri="{BB962C8B-B14F-4D97-AF65-F5344CB8AC3E}">
        <p14:creationId xmlns:p14="http://schemas.microsoft.com/office/powerpoint/2010/main" val="925279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20</a:t>
            </a:fld>
            <a:endParaRPr lang="en-US" altLang="it-IT"/>
          </a:p>
        </p:txBody>
      </p:sp>
    </p:spTree>
    <p:extLst>
      <p:ext uri="{BB962C8B-B14F-4D97-AF65-F5344CB8AC3E}">
        <p14:creationId xmlns:p14="http://schemas.microsoft.com/office/powerpoint/2010/main" val="43423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3</a:t>
            </a:fld>
            <a:endParaRPr lang="en-US" altLang="it-IT"/>
          </a:p>
        </p:txBody>
      </p:sp>
    </p:spTree>
    <p:extLst>
      <p:ext uri="{BB962C8B-B14F-4D97-AF65-F5344CB8AC3E}">
        <p14:creationId xmlns:p14="http://schemas.microsoft.com/office/powerpoint/2010/main" val="21209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21</a:t>
            </a:fld>
            <a:endParaRPr lang="en-US" altLang="it-IT"/>
          </a:p>
        </p:txBody>
      </p:sp>
    </p:spTree>
    <p:extLst>
      <p:ext uri="{BB962C8B-B14F-4D97-AF65-F5344CB8AC3E}">
        <p14:creationId xmlns:p14="http://schemas.microsoft.com/office/powerpoint/2010/main" val="4138143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22</a:t>
            </a:fld>
            <a:endParaRPr lang="en-US" altLang="it-IT"/>
          </a:p>
        </p:txBody>
      </p:sp>
    </p:spTree>
    <p:extLst>
      <p:ext uri="{BB962C8B-B14F-4D97-AF65-F5344CB8AC3E}">
        <p14:creationId xmlns:p14="http://schemas.microsoft.com/office/powerpoint/2010/main" val="205217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23</a:t>
            </a:fld>
            <a:endParaRPr lang="en-US" altLang="it-IT"/>
          </a:p>
        </p:txBody>
      </p:sp>
    </p:spTree>
    <p:extLst>
      <p:ext uri="{BB962C8B-B14F-4D97-AF65-F5344CB8AC3E}">
        <p14:creationId xmlns:p14="http://schemas.microsoft.com/office/powerpoint/2010/main" val="3793592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24</a:t>
            </a:fld>
            <a:endParaRPr lang="en-US" altLang="it-IT"/>
          </a:p>
        </p:txBody>
      </p:sp>
    </p:spTree>
    <p:extLst>
      <p:ext uri="{BB962C8B-B14F-4D97-AF65-F5344CB8AC3E}">
        <p14:creationId xmlns:p14="http://schemas.microsoft.com/office/powerpoint/2010/main" val="1641905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25</a:t>
            </a:fld>
            <a:endParaRPr lang="en-US" altLang="it-IT"/>
          </a:p>
        </p:txBody>
      </p:sp>
    </p:spTree>
    <p:extLst>
      <p:ext uri="{BB962C8B-B14F-4D97-AF65-F5344CB8AC3E}">
        <p14:creationId xmlns:p14="http://schemas.microsoft.com/office/powerpoint/2010/main" val="2646816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26</a:t>
            </a:fld>
            <a:endParaRPr lang="en-US" altLang="it-IT"/>
          </a:p>
        </p:txBody>
      </p:sp>
    </p:spTree>
    <p:extLst>
      <p:ext uri="{BB962C8B-B14F-4D97-AF65-F5344CB8AC3E}">
        <p14:creationId xmlns:p14="http://schemas.microsoft.com/office/powerpoint/2010/main" val="1010420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27</a:t>
            </a:fld>
            <a:endParaRPr lang="en-US" altLang="it-IT"/>
          </a:p>
        </p:txBody>
      </p:sp>
    </p:spTree>
    <p:extLst>
      <p:ext uri="{BB962C8B-B14F-4D97-AF65-F5344CB8AC3E}">
        <p14:creationId xmlns:p14="http://schemas.microsoft.com/office/powerpoint/2010/main" val="1965081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28</a:t>
            </a:fld>
            <a:endParaRPr lang="en-US" altLang="it-IT"/>
          </a:p>
        </p:txBody>
      </p:sp>
    </p:spTree>
    <p:extLst>
      <p:ext uri="{BB962C8B-B14F-4D97-AF65-F5344CB8AC3E}">
        <p14:creationId xmlns:p14="http://schemas.microsoft.com/office/powerpoint/2010/main" val="811699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29</a:t>
            </a:fld>
            <a:endParaRPr lang="en-US" altLang="it-IT"/>
          </a:p>
        </p:txBody>
      </p:sp>
    </p:spTree>
    <p:extLst>
      <p:ext uri="{BB962C8B-B14F-4D97-AF65-F5344CB8AC3E}">
        <p14:creationId xmlns:p14="http://schemas.microsoft.com/office/powerpoint/2010/main" val="2865332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30</a:t>
            </a:fld>
            <a:endParaRPr lang="en-US" altLang="it-IT"/>
          </a:p>
        </p:txBody>
      </p:sp>
    </p:spTree>
    <p:extLst>
      <p:ext uri="{BB962C8B-B14F-4D97-AF65-F5344CB8AC3E}">
        <p14:creationId xmlns:p14="http://schemas.microsoft.com/office/powerpoint/2010/main" val="2481411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4</a:t>
            </a:fld>
            <a:endParaRPr lang="en-US" altLang="it-IT"/>
          </a:p>
        </p:txBody>
      </p:sp>
    </p:spTree>
    <p:extLst>
      <p:ext uri="{BB962C8B-B14F-4D97-AF65-F5344CB8AC3E}">
        <p14:creationId xmlns:p14="http://schemas.microsoft.com/office/powerpoint/2010/main" val="2576841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dirty="0"/>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35</a:t>
            </a:fld>
            <a:endParaRPr lang="en-US" altLang="it-IT"/>
          </a:p>
        </p:txBody>
      </p:sp>
    </p:spTree>
    <p:extLst>
      <p:ext uri="{BB962C8B-B14F-4D97-AF65-F5344CB8AC3E}">
        <p14:creationId xmlns:p14="http://schemas.microsoft.com/office/powerpoint/2010/main" val="2886650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36</a:t>
            </a:fld>
            <a:endParaRPr lang="en-US" altLang="it-IT"/>
          </a:p>
        </p:txBody>
      </p:sp>
    </p:spTree>
    <p:extLst>
      <p:ext uri="{BB962C8B-B14F-4D97-AF65-F5344CB8AC3E}">
        <p14:creationId xmlns:p14="http://schemas.microsoft.com/office/powerpoint/2010/main" val="4283149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37</a:t>
            </a:fld>
            <a:endParaRPr lang="en-US" altLang="it-IT"/>
          </a:p>
        </p:txBody>
      </p:sp>
    </p:spTree>
    <p:extLst>
      <p:ext uri="{BB962C8B-B14F-4D97-AF65-F5344CB8AC3E}">
        <p14:creationId xmlns:p14="http://schemas.microsoft.com/office/powerpoint/2010/main" val="39220589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38</a:t>
            </a:fld>
            <a:endParaRPr lang="en-US" altLang="it-IT"/>
          </a:p>
        </p:txBody>
      </p:sp>
    </p:spTree>
    <p:extLst>
      <p:ext uri="{BB962C8B-B14F-4D97-AF65-F5344CB8AC3E}">
        <p14:creationId xmlns:p14="http://schemas.microsoft.com/office/powerpoint/2010/main" val="564331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39</a:t>
            </a:fld>
            <a:endParaRPr lang="en-US" altLang="it-IT"/>
          </a:p>
        </p:txBody>
      </p:sp>
    </p:spTree>
    <p:extLst>
      <p:ext uri="{BB962C8B-B14F-4D97-AF65-F5344CB8AC3E}">
        <p14:creationId xmlns:p14="http://schemas.microsoft.com/office/powerpoint/2010/main" val="4282397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40</a:t>
            </a:fld>
            <a:endParaRPr lang="en-US" altLang="it-IT"/>
          </a:p>
        </p:txBody>
      </p:sp>
    </p:spTree>
    <p:extLst>
      <p:ext uri="{BB962C8B-B14F-4D97-AF65-F5344CB8AC3E}">
        <p14:creationId xmlns:p14="http://schemas.microsoft.com/office/powerpoint/2010/main" val="4287866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41</a:t>
            </a:fld>
            <a:endParaRPr lang="en-US" altLang="it-IT"/>
          </a:p>
        </p:txBody>
      </p:sp>
    </p:spTree>
    <p:extLst>
      <p:ext uri="{BB962C8B-B14F-4D97-AF65-F5344CB8AC3E}">
        <p14:creationId xmlns:p14="http://schemas.microsoft.com/office/powerpoint/2010/main" val="147641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dirty="0"/>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5</a:t>
            </a:fld>
            <a:endParaRPr lang="en-US" altLang="it-IT"/>
          </a:p>
        </p:txBody>
      </p:sp>
    </p:spTree>
    <p:extLst>
      <p:ext uri="{BB962C8B-B14F-4D97-AF65-F5344CB8AC3E}">
        <p14:creationId xmlns:p14="http://schemas.microsoft.com/office/powerpoint/2010/main" val="490561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6</a:t>
            </a:fld>
            <a:endParaRPr lang="en-US" altLang="it-IT"/>
          </a:p>
        </p:txBody>
      </p:sp>
    </p:spTree>
    <p:extLst>
      <p:ext uri="{BB962C8B-B14F-4D97-AF65-F5344CB8AC3E}">
        <p14:creationId xmlns:p14="http://schemas.microsoft.com/office/powerpoint/2010/main" val="235357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7</a:t>
            </a:fld>
            <a:endParaRPr lang="en-US" altLang="it-IT"/>
          </a:p>
        </p:txBody>
      </p:sp>
    </p:spTree>
    <p:extLst>
      <p:ext uri="{BB962C8B-B14F-4D97-AF65-F5344CB8AC3E}">
        <p14:creationId xmlns:p14="http://schemas.microsoft.com/office/powerpoint/2010/main" val="3697009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8</a:t>
            </a:fld>
            <a:endParaRPr lang="en-US" altLang="it-IT"/>
          </a:p>
        </p:txBody>
      </p:sp>
    </p:spTree>
    <p:extLst>
      <p:ext uri="{BB962C8B-B14F-4D97-AF65-F5344CB8AC3E}">
        <p14:creationId xmlns:p14="http://schemas.microsoft.com/office/powerpoint/2010/main" val="370333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9</a:t>
            </a:fld>
            <a:endParaRPr lang="en-US" altLang="it-IT"/>
          </a:p>
        </p:txBody>
      </p:sp>
    </p:spTree>
    <p:extLst>
      <p:ext uri="{BB962C8B-B14F-4D97-AF65-F5344CB8AC3E}">
        <p14:creationId xmlns:p14="http://schemas.microsoft.com/office/powerpoint/2010/main" val="2764985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10</a:t>
            </a:fld>
            <a:endParaRPr lang="en-US" altLang="it-IT"/>
          </a:p>
        </p:txBody>
      </p:sp>
    </p:spTree>
    <p:extLst>
      <p:ext uri="{BB962C8B-B14F-4D97-AF65-F5344CB8AC3E}">
        <p14:creationId xmlns:p14="http://schemas.microsoft.com/office/powerpoint/2010/main" val="47083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lvl1pPr>
              <a:defRPr/>
            </a:lvl1pPr>
          </a:lstStyle>
          <a:p>
            <a:pPr>
              <a:defRPr/>
            </a:pPr>
            <a:fld id="{460E89F2-F524-4C17-B330-E5C1F1AE16DC}" type="datetime1">
              <a:rPr lang="en-US"/>
              <a:pPr>
                <a:defRPr/>
              </a:pPr>
              <a:t>5/25/2022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2649FE95-3661-4E32-9DBD-5B0F3473A069}" type="slidenum">
              <a:rPr lang="en-US" altLang="it-IT"/>
              <a:pPr>
                <a:defRPr/>
              </a:pPr>
              <a:t>‹N›</a:t>
            </a:fld>
            <a:endParaRPr lang="en-US" altLang="it-IT"/>
          </a:p>
        </p:txBody>
      </p:sp>
    </p:spTree>
    <p:extLst>
      <p:ext uri="{BB962C8B-B14F-4D97-AF65-F5344CB8AC3E}">
        <p14:creationId xmlns:p14="http://schemas.microsoft.com/office/powerpoint/2010/main" val="114549627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0C837524-5FC6-4252-B72F-F1A2B894C000}" type="datetime1">
              <a:rPr lang="en-US"/>
              <a:pPr>
                <a:defRPr/>
              </a:pPr>
              <a:t>5/25/2022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0ED8EC8E-289F-4FCF-B928-7865ED47F94A}" type="slidenum">
              <a:rPr lang="en-US" altLang="it-IT"/>
              <a:pPr>
                <a:defRPr/>
              </a:pPr>
              <a:t>‹N›</a:t>
            </a:fld>
            <a:endParaRPr lang="en-US" altLang="it-IT"/>
          </a:p>
        </p:txBody>
      </p:sp>
    </p:spTree>
    <p:extLst>
      <p:ext uri="{BB962C8B-B14F-4D97-AF65-F5344CB8AC3E}">
        <p14:creationId xmlns:p14="http://schemas.microsoft.com/office/powerpoint/2010/main" val="201771300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C6236A95-07F4-4AFA-BBD3-0AAF8487DE7D}" type="datetime1">
              <a:rPr lang="en-US"/>
              <a:pPr>
                <a:defRPr/>
              </a:pPr>
              <a:t>5/25/2022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F354C518-5F56-4323-9950-64E12C19CFDB}" type="slidenum">
              <a:rPr lang="en-US" altLang="it-IT"/>
              <a:pPr>
                <a:defRPr/>
              </a:pPr>
              <a:t>‹N›</a:t>
            </a:fld>
            <a:endParaRPr lang="en-US" altLang="it-IT"/>
          </a:p>
        </p:txBody>
      </p:sp>
    </p:spTree>
    <p:extLst>
      <p:ext uri="{BB962C8B-B14F-4D97-AF65-F5344CB8AC3E}">
        <p14:creationId xmlns:p14="http://schemas.microsoft.com/office/powerpoint/2010/main" val="42415224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B52C49C8-06EB-470E-A2E0-92D95BD7CC7F}" type="datetime1">
              <a:rPr lang="en-US"/>
              <a:pPr>
                <a:defRPr/>
              </a:pPr>
              <a:t>5/25/2022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0BB3AD1A-69FB-40FC-A151-4CDCC68304B0}" type="slidenum">
              <a:rPr lang="en-US" altLang="it-IT"/>
              <a:pPr>
                <a:defRPr/>
              </a:pPr>
              <a:t>‹N›</a:t>
            </a:fld>
            <a:endParaRPr lang="en-US" altLang="it-IT"/>
          </a:p>
        </p:txBody>
      </p:sp>
    </p:spTree>
    <p:extLst>
      <p:ext uri="{BB962C8B-B14F-4D97-AF65-F5344CB8AC3E}">
        <p14:creationId xmlns:p14="http://schemas.microsoft.com/office/powerpoint/2010/main" val="257185078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9"/>
            <a:ext cx="7886700" cy="2852737"/>
          </a:xfrm>
        </p:spPr>
        <p:txBody>
          <a:bodyPr anchor="b"/>
          <a:lstStyle>
            <a:lvl1pPr>
              <a:defRPr sz="4500"/>
            </a:lvl1pPr>
          </a:lstStyle>
          <a:p>
            <a:r>
              <a:rPr lang="it-IT"/>
              <a:t>Fare clic per modificare lo stile del titolo</a:t>
            </a:r>
          </a:p>
        </p:txBody>
      </p:sp>
      <p:sp>
        <p:nvSpPr>
          <p:cNvPr id="3" name="Segnaposto tes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lvl1pPr>
              <a:defRPr/>
            </a:lvl1pPr>
          </a:lstStyle>
          <a:p>
            <a:pPr>
              <a:defRPr/>
            </a:pPr>
            <a:fld id="{86CF7BEA-B052-4A47-BDC1-443EBDE1E305}" type="datetime1">
              <a:rPr lang="en-US"/>
              <a:pPr>
                <a:defRPr/>
              </a:pPr>
              <a:t>5/25/2022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3FBA7B94-5F68-4FBD-A9EE-EF0F6F9681EA}" type="slidenum">
              <a:rPr lang="en-US" altLang="it-IT"/>
              <a:pPr>
                <a:defRPr/>
              </a:pPr>
              <a:t>‹N›</a:t>
            </a:fld>
            <a:endParaRPr lang="en-US" altLang="it-IT"/>
          </a:p>
        </p:txBody>
      </p:sp>
    </p:spTree>
    <p:extLst>
      <p:ext uri="{BB962C8B-B14F-4D97-AF65-F5344CB8AC3E}">
        <p14:creationId xmlns:p14="http://schemas.microsoft.com/office/powerpoint/2010/main" val="124212060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286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291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p:cNvSpPr>
            <a:spLocks noGrp="1"/>
          </p:cNvSpPr>
          <p:nvPr>
            <p:ph type="dt" sz="half" idx="10"/>
          </p:nvPr>
        </p:nvSpPr>
        <p:spPr/>
        <p:txBody>
          <a:bodyPr/>
          <a:lstStyle>
            <a:lvl1pPr>
              <a:defRPr/>
            </a:lvl1pPr>
          </a:lstStyle>
          <a:p>
            <a:pPr>
              <a:defRPr/>
            </a:pPr>
            <a:fld id="{9393AA0E-0EB5-48DB-B09B-425DA670DC22}" type="datetime1">
              <a:rPr lang="en-US"/>
              <a:pPr>
                <a:defRPr/>
              </a:pPr>
              <a:t>5/25/2022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31C53E13-BA90-479A-9D85-5120CF664A5E}" type="slidenum">
              <a:rPr lang="en-US" altLang="it-IT"/>
              <a:pPr>
                <a:defRPr/>
              </a:pPr>
              <a:t>‹N›</a:t>
            </a:fld>
            <a:endParaRPr lang="en-US" altLang="it-IT"/>
          </a:p>
        </p:txBody>
      </p:sp>
    </p:spTree>
    <p:extLst>
      <p:ext uri="{BB962C8B-B14F-4D97-AF65-F5344CB8AC3E}">
        <p14:creationId xmlns:p14="http://schemas.microsoft.com/office/powerpoint/2010/main" val="242992817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29841" y="365126"/>
            <a:ext cx="7886700" cy="1325563"/>
          </a:xfrm>
        </p:spPr>
        <p:txBody>
          <a:bodyPr/>
          <a:lstStyle/>
          <a:p>
            <a:r>
              <a:rPr lang="it-IT"/>
              <a:t>Fare clic per modificare lo stile del titolo</a:t>
            </a:r>
          </a:p>
        </p:txBody>
      </p:sp>
      <p:sp>
        <p:nvSpPr>
          <p:cNvPr id="3" name="Segnaposto tes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p:cNvSpPr>
            <a:spLocks noGrp="1"/>
          </p:cNvSpPr>
          <p:nvPr>
            <p:ph type="dt" sz="half" idx="10"/>
          </p:nvPr>
        </p:nvSpPr>
        <p:spPr/>
        <p:txBody>
          <a:bodyPr/>
          <a:lstStyle>
            <a:lvl1pPr>
              <a:defRPr/>
            </a:lvl1pPr>
          </a:lstStyle>
          <a:p>
            <a:pPr>
              <a:defRPr/>
            </a:pPr>
            <a:fld id="{D01C57C9-BED8-4543-BACD-A42B842D7CB0}" type="datetime1">
              <a:rPr lang="en-US"/>
              <a:pPr>
                <a:defRPr/>
              </a:pPr>
              <a:t>5/25/2022</a:t>
            </a:fld>
            <a:endParaRPr lang="en-US"/>
          </a:p>
        </p:txBody>
      </p:sp>
      <p:sp>
        <p:nvSpPr>
          <p:cNvPr id="8"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9" name="Segnaposto numero diapositiva 5"/>
          <p:cNvSpPr>
            <a:spLocks noGrp="1"/>
          </p:cNvSpPr>
          <p:nvPr>
            <p:ph type="sldNum" sz="quarter" idx="12"/>
          </p:nvPr>
        </p:nvSpPr>
        <p:spPr/>
        <p:txBody>
          <a:bodyPr/>
          <a:lstStyle>
            <a:lvl1pPr>
              <a:defRPr/>
            </a:lvl1pPr>
          </a:lstStyle>
          <a:p>
            <a:pPr>
              <a:defRPr/>
            </a:pPr>
            <a:fld id="{038B769E-A968-4A7A-BFEA-1C5B969B9278}" type="slidenum">
              <a:rPr lang="en-US" altLang="it-IT"/>
              <a:pPr>
                <a:defRPr/>
              </a:pPr>
              <a:t>‹N›</a:t>
            </a:fld>
            <a:endParaRPr lang="en-US" altLang="it-IT"/>
          </a:p>
        </p:txBody>
      </p:sp>
    </p:spTree>
    <p:extLst>
      <p:ext uri="{BB962C8B-B14F-4D97-AF65-F5344CB8AC3E}">
        <p14:creationId xmlns:p14="http://schemas.microsoft.com/office/powerpoint/2010/main" val="21409207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p:cNvSpPr>
            <a:spLocks noGrp="1"/>
          </p:cNvSpPr>
          <p:nvPr>
            <p:ph type="dt" sz="half" idx="10"/>
          </p:nvPr>
        </p:nvSpPr>
        <p:spPr/>
        <p:txBody>
          <a:bodyPr/>
          <a:lstStyle>
            <a:lvl1pPr>
              <a:defRPr/>
            </a:lvl1pPr>
          </a:lstStyle>
          <a:p>
            <a:pPr>
              <a:defRPr/>
            </a:pPr>
            <a:fld id="{C6E5F9A0-0C68-4565-A88E-1D7A739D8DD2}" type="datetime1">
              <a:rPr lang="en-US"/>
              <a:pPr>
                <a:defRPr/>
              </a:pPr>
              <a:t>5/25/2022</a:t>
            </a:fld>
            <a:endParaRPr lang="en-US"/>
          </a:p>
        </p:txBody>
      </p:sp>
      <p:sp>
        <p:nvSpPr>
          <p:cNvPr id="4"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5" name="Segnaposto numero diapositiva 5"/>
          <p:cNvSpPr>
            <a:spLocks noGrp="1"/>
          </p:cNvSpPr>
          <p:nvPr>
            <p:ph type="sldNum" sz="quarter" idx="12"/>
          </p:nvPr>
        </p:nvSpPr>
        <p:spPr/>
        <p:txBody>
          <a:bodyPr/>
          <a:lstStyle>
            <a:lvl1pPr>
              <a:defRPr/>
            </a:lvl1pPr>
          </a:lstStyle>
          <a:p>
            <a:pPr>
              <a:defRPr/>
            </a:pPr>
            <a:fld id="{4C52F9F0-D087-4741-BC8C-53A26FFEFE62}" type="slidenum">
              <a:rPr lang="en-US" altLang="it-IT"/>
              <a:pPr>
                <a:defRPr/>
              </a:pPr>
              <a:t>‹N›</a:t>
            </a:fld>
            <a:endParaRPr lang="en-US" altLang="it-IT"/>
          </a:p>
        </p:txBody>
      </p:sp>
    </p:spTree>
    <p:extLst>
      <p:ext uri="{BB962C8B-B14F-4D97-AF65-F5344CB8AC3E}">
        <p14:creationId xmlns:p14="http://schemas.microsoft.com/office/powerpoint/2010/main" val="314216623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pPr>
              <a:defRPr/>
            </a:pPr>
            <a:fld id="{C820CA0E-042A-49B9-9C4B-96DD94A5293D}" type="datetime1">
              <a:rPr lang="en-US"/>
              <a:pPr>
                <a:defRPr/>
              </a:pPr>
              <a:t>5/25/2022</a:t>
            </a:fld>
            <a:endParaRPr lang="en-US"/>
          </a:p>
        </p:txBody>
      </p:sp>
      <p:sp>
        <p:nvSpPr>
          <p:cNvPr id="3"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4" name="Segnaposto numero diapositiva 5"/>
          <p:cNvSpPr>
            <a:spLocks noGrp="1"/>
          </p:cNvSpPr>
          <p:nvPr>
            <p:ph type="sldNum" sz="quarter" idx="12"/>
          </p:nvPr>
        </p:nvSpPr>
        <p:spPr/>
        <p:txBody>
          <a:bodyPr/>
          <a:lstStyle>
            <a:lvl1pPr>
              <a:defRPr/>
            </a:lvl1pPr>
          </a:lstStyle>
          <a:p>
            <a:pPr>
              <a:defRPr/>
            </a:pPr>
            <a:fld id="{21E75BF2-1D8C-4EBC-A883-D095E7660F90}" type="slidenum">
              <a:rPr lang="en-US" altLang="it-IT"/>
              <a:pPr>
                <a:defRPr/>
              </a:pPr>
              <a:t>‹N›</a:t>
            </a:fld>
            <a:endParaRPr lang="en-US" altLang="it-IT"/>
          </a:p>
        </p:txBody>
      </p:sp>
    </p:spTree>
    <p:extLst>
      <p:ext uri="{BB962C8B-B14F-4D97-AF65-F5344CB8AC3E}">
        <p14:creationId xmlns:p14="http://schemas.microsoft.com/office/powerpoint/2010/main" val="144456950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contenut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61FEF027-4E8D-47AE-9221-C2B958E983AE}" type="datetime1">
              <a:rPr lang="en-US"/>
              <a:pPr>
                <a:defRPr/>
              </a:pPr>
              <a:t>5/25/2022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F04EE592-4E51-4D9D-99EF-C29B7D2E98CC}" type="slidenum">
              <a:rPr lang="en-US" altLang="it-IT"/>
              <a:pPr>
                <a:defRPr/>
              </a:pPr>
              <a:t>‹N›</a:t>
            </a:fld>
            <a:endParaRPr lang="en-US" altLang="it-IT"/>
          </a:p>
        </p:txBody>
      </p:sp>
    </p:spTree>
    <p:extLst>
      <p:ext uri="{BB962C8B-B14F-4D97-AF65-F5344CB8AC3E}">
        <p14:creationId xmlns:p14="http://schemas.microsoft.com/office/powerpoint/2010/main" val="18208991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immagine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it-IT" noProof="0"/>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BF6AECEF-082C-4745-AE5B-EC112E29F84F}" type="datetime1">
              <a:rPr lang="en-US"/>
              <a:pPr>
                <a:defRPr/>
              </a:pPr>
              <a:t>5/25/2022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B3F63DB5-6FA8-4BC5-973A-768DBA6B1A42}" type="slidenum">
              <a:rPr lang="en-US" altLang="it-IT"/>
              <a:pPr>
                <a:defRPr/>
              </a:pPr>
              <a:t>‹N›</a:t>
            </a:fld>
            <a:endParaRPr lang="en-US" altLang="it-IT"/>
          </a:p>
        </p:txBody>
      </p:sp>
    </p:spTree>
    <p:extLst>
      <p:ext uri="{BB962C8B-B14F-4D97-AF65-F5344CB8AC3E}">
        <p14:creationId xmlns:p14="http://schemas.microsoft.com/office/powerpoint/2010/main" val="216567261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Segnaposto testo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Modifica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C052DCC2-E4FB-4561-963A-A38CE6CD0E2C}" type="datetime1">
              <a:rPr lang="en-US"/>
              <a:pPr>
                <a:defRPr/>
              </a:pPr>
              <a:t>5/25/2022</a:t>
            </a:fld>
            <a:endParaRPr lang="en-US"/>
          </a:p>
        </p:txBody>
      </p:sp>
      <p:sp>
        <p:nvSpPr>
          <p:cNvPr id="5" name="Segnaposto piè di pa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Copyright © Pearson, Inc. 2013. All Rights Reserved.</a:t>
            </a:r>
          </a:p>
        </p:txBody>
      </p:sp>
      <p:sp>
        <p:nvSpPr>
          <p:cNvPr id="6" name="Segnaposto numero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D383D93E-00A9-42EB-A6CB-858FB44246C5}"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a:extLst>
              <a:ext uri="{FF2B5EF4-FFF2-40B4-BE49-F238E27FC236}">
                <a16:creationId xmlns:a16="http://schemas.microsoft.com/office/drawing/2014/main" id="{57236E6E-6925-41BE-9999-A367F651A58B}"/>
              </a:ext>
            </a:extLst>
          </p:cNvPr>
          <p:cNvSpPr>
            <a:spLocks noGrp="1"/>
          </p:cNvSpPr>
          <p:nvPr>
            <p:ph type="title" idx="4294967295"/>
          </p:nvPr>
        </p:nvSpPr>
        <p:spPr>
          <a:xfrm>
            <a:off x="457200" y="923925"/>
            <a:ext cx="8228013" cy="1135063"/>
          </a:xfrm>
        </p:spPr>
        <p:txBody>
          <a:bodyPr/>
          <a:lstStyle/>
          <a:p>
            <a:pPr algn="ctr"/>
            <a:r>
              <a:rPr lang="it-IT" altLang="it-IT" sz="3200" dirty="0">
                <a:solidFill>
                  <a:srgbClr val="3380E6"/>
                </a:solidFill>
                <a:latin typeface="Times New Roman" panose="02020603050405020304" pitchFamily="18" charset="0"/>
                <a:cs typeface="Times New Roman" panose="02020603050405020304" pitchFamily="18" charset="0"/>
              </a:rPr>
              <a:t>Lezione 21</a:t>
            </a:r>
            <a:endParaRPr lang="en-GB" altLang="it-IT" sz="3200" dirty="0">
              <a:solidFill>
                <a:srgbClr val="3380E6"/>
              </a:solidFill>
              <a:latin typeface="Times New Roman" panose="02020603050405020304" pitchFamily="18" charset="0"/>
              <a:cs typeface="Times New Roman" panose="02020603050405020304" pitchFamily="18" charset="0"/>
            </a:endParaRPr>
          </a:p>
        </p:txBody>
      </p:sp>
      <p:sp>
        <p:nvSpPr>
          <p:cNvPr id="3075" name="Sottotitolo 2">
            <a:extLst>
              <a:ext uri="{FF2B5EF4-FFF2-40B4-BE49-F238E27FC236}">
                <a16:creationId xmlns:a16="http://schemas.microsoft.com/office/drawing/2014/main" id="{D22837A0-BB19-46C7-A349-F644CEB42113}"/>
              </a:ext>
            </a:extLst>
          </p:cNvPr>
          <p:cNvSpPr txBox="1">
            <a:spLocks/>
          </p:cNvSpPr>
          <p:nvPr/>
        </p:nvSpPr>
        <p:spPr bwMode="auto">
          <a:xfrm>
            <a:off x="628650" y="3657600"/>
            <a:ext cx="78867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Antonio Origlia</a:t>
            </a:r>
          </a:p>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a.a. 2021/2022</a:t>
            </a: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GB" altLang="it-IT" sz="1200">
                <a:latin typeface="Times New Roman" panose="02020603050405020304" pitchFamily="18" charset="0"/>
                <a:cs typeface="Times New Roman" panose="02020603050405020304" pitchFamily="18" charset="0"/>
              </a:rPr>
              <a:t>Slides gentilmente fornite da Laura Bozzelli</a:t>
            </a:r>
            <a:endParaRPr lang="en-GB" altLang="it-IT" sz="240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Apertura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uno</a:t>
            </a:r>
            <a:r>
              <a:rPr lang="en-US" altLang="it-IT" sz="3300" dirty="0">
                <a:solidFill>
                  <a:srgbClr val="3380E6"/>
                </a:solidFill>
                <a:latin typeface="Arial" panose="020B0604020202020204" pitchFamily="34" charset="0"/>
              </a:rPr>
              <a:t> stream (2/2)</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35000" y="842374"/>
            <a:ext cx="8128000" cy="5045184"/>
          </a:xfrm>
          <a:prstGeom prst="rect">
            <a:avLst/>
          </a:prstGeom>
          <a:noFill/>
          <a:ln>
            <a:noFill/>
          </a:ln>
        </p:spPr>
        <p:txBody>
          <a:bodyPr wrap="square" lIns="90000" tIns="45000" rIns="90000" bIns="45000" compatLnSpc="0">
            <a:spAutoFit/>
          </a:bodyPr>
          <a:lstStyle/>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FILE * </a:t>
            </a:r>
            <a:r>
              <a:rPr lang="it-IT" altLang="it-IT" sz="2400" b="1" dirty="0" err="1">
                <a:solidFill>
                  <a:srgbClr val="3380E6"/>
                </a:solidFill>
                <a:latin typeface="Times New Roman" panose="02020603050405020304" pitchFamily="18" charset="0"/>
              </a:rPr>
              <a:t>fopen</a:t>
            </a:r>
            <a:r>
              <a:rPr lang="it-IT" altLang="it-IT" sz="2400" b="1" dirty="0">
                <a:solidFill>
                  <a:srgbClr val="3380E6"/>
                </a:solidFill>
                <a:latin typeface="Times New Roman" panose="02020603050405020304" pitchFamily="18" charset="0"/>
              </a:rPr>
              <a:t> (</a:t>
            </a:r>
            <a:r>
              <a:rPr lang="it-IT" altLang="it-IT" sz="2400" b="1" dirty="0" err="1">
                <a:solidFill>
                  <a:srgbClr val="3380E6"/>
                </a:solidFill>
                <a:latin typeface="Times New Roman" panose="02020603050405020304" pitchFamily="18" charset="0"/>
              </a:rPr>
              <a:t>char</a:t>
            </a:r>
            <a:r>
              <a:rPr lang="it-IT" altLang="it-IT" sz="2400" b="1" dirty="0">
                <a:solidFill>
                  <a:srgbClr val="3380E6"/>
                </a:solidFill>
                <a:latin typeface="Times New Roman" panose="02020603050405020304" pitchFamily="18" charset="0"/>
              </a:rPr>
              <a:t> * </a:t>
            </a:r>
            <a:r>
              <a:rPr lang="it-IT" altLang="it-IT" sz="2400" b="1" dirty="0" err="1">
                <a:solidFill>
                  <a:srgbClr val="3380E6"/>
                </a:solidFill>
                <a:latin typeface="Times New Roman" panose="02020603050405020304" pitchFamily="18" charset="0"/>
              </a:rPr>
              <a:t>name</a:t>
            </a:r>
            <a:r>
              <a:rPr lang="it-IT" altLang="it-IT" sz="2400" b="1" dirty="0">
                <a:solidFill>
                  <a:srgbClr val="3380E6"/>
                </a:solidFill>
                <a:latin typeface="Times New Roman" panose="02020603050405020304" pitchFamily="18" charset="0"/>
              </a:rPr>
              <a:t>, </a:t>
            </a:r>
            <a:r>
              <a:rPr lang="it-IT" altLang="it-IT" sz="2400" b="1" dirty="0" err="1">
                <a:solidFill>
                  <a:srgbClr val="3380E6"/>
                </a:solidFill>
                <a:latin typeface="Times New Roman" panose="02020603050405020304" pitchFamily="18" charset="0"/>
              </a:rPr>
              <a:t>const</a:t>
            </a:r>
            <a:r>
              <a:rPr lang="it-IT" altLang="it-IT" sz="2400" b="1" dirty="0">
                <a:solidFill>
                  <a:srgbClr val="3380E6"/>
                </a:solidFill>
                <a:latin typeface="Times New Roman" panose="02020603050405020304" pitchFamily="18" charset="0"/>
              </a:rPr>
              <a:t> </a:t>
            </a:r>
            <a:r>
              <a:rPr lang="it-IT" altLang="it-IT" sz="2400" b="1" dirty="0" err="1">
                <a:solidFill>
                  <a:srgbClr val="3380E6"/>
                </a:solidFill>
                <a:latin typeface="Times New Roman" panose="02020603050405020304" pitchFamily="18" charset="0"/>
              </a:rPr>
              <a:t>char</a:t>
            </a:r>
            <a:r>
              <a:rPr lang="it-IT" altLang="it-IT" sz="2400" b="1" dirty="0">
                <a:solidFill>
                  <a:srgbClr val="3380E6"/>
                </a:solidFill>
                <a:latin typeface="Times New Roman" panose="02020603050405020304" pitchFamily="18" charset="0"/>
              </a:rPr>
              <a:t> * mode)</a:t>
            </a:r>
            <a:r>
              <a:rPr lang="it-IT" altLang="it-IT" sz="2400" dirty="0">
                <a:solidFill>
                  <a:srgbClr val="000000"/>
                </a:solidFill>
                <a:latin typeface="Times New Roman" panose="02020603050405020304" pitchFamily="18" charset="0"/>
              </a:rPr>
              <a:t>:</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In caso di successo (è possibile creare l’associazione), la funzione alloca dinamicamente una struttura FILE e restituisce un puntatore a tale struttura. </a:t>
            </a: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In caso di errore (non si hanno gli opportuni diritti di accesso per creare l’associazione o il dispositivo è incompatibile con la modalità di accesso indicata), la funzione restituisce il puntatore NULL. </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NOTA:  prima di accedere ad un dispositivo è necessario assicurarsi che la chiamata alla funzione </a:t>
            </a:r>
            <a:r>
              <a:rPr lang="it-IT" sz="2400" b="1" dirty="0" err="1">
                <a:latin typeface="Times New Roman" panose="02020603050405020304" pitchFamily="18" charset="0"/>
                <a:ea typeface="Noto Sans CJK SC Regular" pitchFamily="2"/>
                <a:cs typeface="Times New Roman" panose="02020603050405020304" pitchFamily="18" charset="0"/>
              </a:rPr>
              <a:t>fopen</a:t>
            </a:r>
            <a:r>
              <a:rPr lang="it-IT" sz="2400" dirty="0">
                <a:latin typeface="Times New Roman" panose="02020603050405020304" pitchFamily="18" charset="0"/>
                <a:ea typeface="Noto Sans CJK SC Regular" pitchFamily="2"/>
                <a:cs typeface="Times New Roman" panose="02020603050405020304" pitchFamily="18" charset="0"/>
              </a:rPr>
              <a:t> sia stata eseguita con successo, cioè che non abbia restituito NULL.</a:t>
            </a:r>
          </a:p>
        </p:txBody>
      </p:sp>
    </p:spTree>
    <p:extLst>
      <p:ext uri="{BB962C8B-B14F-4D97-AF65-F5344CB8AC3E}">
        <p14:creationId xmlns:p14="http://schemas.microsoft.com/office/powerpoint/2010/main" val="218728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Apertura</a:t>
            </a:r>
            <a:r>
              <a:rPr lang="en-US" altLang="it-IT" sz="3300" dirty="0">
                <a:solidFill>
                  <a:srgbClr val="3380E6"/>
                </a:solidFill>
                <a:latin typeface="Arial" panose="020B0604020202020204" pitchFamily="34" charset="0"/>
              </a:rPr>
              <a:t> in sola </a:t>
            </a:r>
            <a:r>
              <a:rPr lang="en-US" altLang="it-IT" sz="3300" dirty="0" err="1">
                <a:solidFill>
                  <a:srgbClr val="3380E6"/>
                </a:solidFill>
                <a:latin typeface="Arial" panose="020B0604020202020204" pitchFamily="34" charset="0"/>
              </a:rPr>
              <a:t>lettura</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35000" y="842374"/>
            <a:ext cx="8128000" cy="4691305"/>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Chiamata per </a:t>
            </a:r>
            <a:r>
              <a:rPr lang="it-IT" sz="2400" b="1" dirty="0" err="1">
                <a:latin typeface="Times New Roman" panose="02020603050405020304" pitchFamily="18" charset="0"/>
                <a:ea typeface="Noto Sans CJK SC Regular" pitchFamily="2"/>
                <a:cs typeface="Times New Roman" panose="02020603050405020304" pitchFamily="18" charset="0"/>
              </a:rPr>
              <a:t>stream</a:t>
            </a:r>
            <a:r>
              <a:rPr lang="it-IT" sz="2400" b="1" dirty="0">
                <a:latin typeface="Times New Roman" panose="02020603050405020304" pitchFamily="18" charset="0"/>
                <a:ea typeface="Noto Sans CJK SC Regular" pitchFamily="2"/>
                <a:cs typeface="Times New Roman" panose="02020603050405020304" pitchFamily="18" charset="0"/>
              </a:rPr>
              <a:t> di testo:</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FILE * fp =  </a:t>
            </a:r>
            <a:r>
              <a:rPr lang="it-IT" altLang="it-IT" sz="2400" b="1" dirty="0" err="1">
                <a:solidFill>
                  <a:srgbClr val="3380E6"/>
                </a:solidFill>
                <a:latin typeface="Times New Roman" panose="02020603050405020304" pitchFamily="18" charset="0"/>
              </a:rPr>
              <a:t>fopen</a:t>
            </a:r>
            <a:r>
              <a:rPr lang="it-IT" altLang="it-IT" sz="2400" b="1" dirty="0">
                <a:solidFill>
                  <a:srgbClr val="3380E6"/>
                </a:solidFill>
                <a:latin typeface="Times New Roman" panose="02020603050405020304" pitchFamily="18" charset="0"/>
              </a:rPr>
              <a:t> (&lt;nome dispositivo&gt;, "r")</a:t>
            </a:r>
            <a:r>
              <a:rPr lang="it-IT" altLang="it-IT" sz="2400" dirty="0">
                <a:solidFill>
                  <a:srgbClr val="000000"/>
                </a:solidFill>
                <a:latin typeface="Times New Roman" panose="02020603050405020304" pitchFamily="18" charset="0"/>
              </a:rPr>
              <a:t>:</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Chiamata per </a:t>
            </a:r>
            <a:r>
              <a:rPr lang="it-IT" sz="2400" b="1" dirty="0" err="1">
                <a:latin typeface="Times New Roman" panose="02020603050405020304" pitchFamily="18" charset="0"/>
                <a:ea typeface="Noto Sans CJK SC Regular" pitchFamily="2"/>
                <a:cs typeface="Times New Roman" panose="02020603050405020304" pitchFamily="18" charset="0"/>
              </a:rPr>
              <a:t>stream</a:t>
            </a:r>
            <a:r>
              <a:rPr lang="it-IT" sz="2400" b="1" dirty="0">
                <a:latin typeface="Times New Roman" panose="02020603050405020304" pitchFamily="18" charset="0"/>
                <a:ea typeface="Noto Sans CJK SC Regular" pitchFamily="2"/>
                <a:cs typeface="Times New Roman" panose="02020603050405020304" pitchFamily="18" charset="0"/>
              </a:rPr>
              <a:t> binari:</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FILE * fp =  </a:t>
            </a:r>
            <a:r>
              <a:rPr lang="it-IT" altLang="it-IT" sz="2400" b="1" dirty="0" err="1">
                <a:solidFill>
                  <a:srgbClr val="3380E6"/>
                </a:solidFill>
                <a:latin typeface="Times New Roman" panose="02020603050405020304" pitchFamily="18" charset="0"/>
              </a:rPr>
              <a:t>fopen</a:t>
            </a:r>
            <a:r>
              <a:rPr lang="it-IT" altLang="it-IT" sz="2400" b="1" dirty="0">
                <a:solidFill>
                  <a:srgbClr val="3380E6"/>
                </a:solidFill>
                <a:latin typeface="Times New Roman" panose="02020603050405020304" pitchFamily="18" charset="0"/>
              </a:rPr>
              <a:t> (&lt;nome dispositivo&gt;, "</a:t>
            </a:r>
            <a:r>
              <a:rPr lang="it-IT" altLang="it-IT" sz="2400" b="1" dirty="0" err="1">
                <a:solidFill>
                  <a:srgbClr val="3380E6"/>
                </a:solidFill>
                <a:latin typeface="Times New Roman" panose="02020603050405020304" pitchFamily="18" charset="0"/>
              </a:rPr>
              <a:t>rb</a:t>
            </a:r>
            <a:r>
              <a:rPr lang="it-IT" altLang="it-IT" sz="2400" b="1" dirty="0">
                <a:solidFill>
                  <a:srgbClr val="3380E6"/>
                </a:solidFill>
                <a:latin typeface="Times New Roman" panose="02020603050405020304" pitchFamily="18" charset="0"/>
              </a:rPr>
              <a:t>")</a:t>
            </a:r>
            <a:r>
              <a:rPr lang="it-IT" altLang="it-IT" sz="2400" dirty="0">
                <a:solidFill>
                  <a:srgbClr val="000000"/>
                </a:solidFill>
                <a:latin typeface="Times New Roman" panose="02020603050405020304" pitchFamily="18" charset="0"/>
              </a:rPr>
              <a:t>:</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Il dispositivo viene acceduto solo per operazioni di lettura. La funzione restituisce NULL se il dispositivo (ad esempio, un file) non esiste. In caso di successo, per la struttura </a:t>
            </a:r>
            <a:r>
              <a:rPr lang="it-IT" sz="2200" b="1" dirty="0">
                <a:latin typeface="Times New Roman" panose="02020603050405020304" pitchFamily="18" charset="0"/>
                <a:ea typeface="Noto Sans CJK SC Regular" pitchFamily="2"/>
                <a:cs typeface="Times New Roman" panose="02020603050405020304" pitchFamily="18" charset="0"/>
              </a:rPr>
              <a:t>FILE</a:t>
            </a:r>
            <a:r>
              <a:rPr lang="it-IT" sz="2200" dirty="0">
                <a:latin typeface="Times New Roman" panose="02020603050405020304" pitchFamily="18" charset="0"/>
                <a:ea typeface="Noto Sans CJK SC Regular" pitchFamily="2"/>
                <a:cs typeface="Times New Roman" panose="02020603050405020304" pitchFamily="18" charset="0"/>
              </a:rPr>
              <a:t> creata, il campo indicatore di posizione all’interno del dispositivo indica l’inizio del dispositivo (il campo assume il valore 0). </a:t>
            </a: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309" y="5257800"/>
            <a:ext cx="7820331" cy="1600200"/>
          </a:xfrm>
          <a:prstGeom prst="rect">
            <a:avLst/>
          </a:prstGeom>
        </p:spPr>
      </p:pic>
    </p:spTree>
    <p:extLst>
      <p:ext uri="{BB962C8B-B14F-4D97-AF65-F5344CB8AC3E}">
        <p14:creationId xmlns:p14="http://schemas.microsoft.com/office/powerpoint/2010/main" val="3241135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Apertura</a:t>
            </a:r>
            <a:r>
              <a:rPr lang="en-US" altLang="it-IT" sz="3300" dirty="0">
                <a:solidFill>
                  <a:srgbClr val="3380E6"/>
                </a:solidFill>
                <a:latin typeface="Arial" panose="020B0604020202020204" pitchFamily="34" charset="0"/>
              </a:rPr>
              <a:t> in sola </a:t>
            </a:r>
            <a:r>
              <a:rPr lang="en-US" altLang="it-IT" sz="3300" dirty="0" err="1">
                <a:solidFill>
                  <a:srgbClr val="3380E6"/>
                </a:solidFill>
                <a:latin typeface="Arial" panose="020B0604020202020204" pitchFamily="34" charset="0"/>
              </a:rPr>
              <a:t>scrittura</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35000" y="842374"/>
            <a:ext cx="8128000" cy="3895254"/>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Chiamata per </a:t>
            </a:r>
            <a:r>
              <a:rPr lang="it-IT" sz="2400" b="1" dirty="0" err="1">
                <a:latin typeface="Times New Roman" panose="02020603050405020304" pitchFamily="18" charset="0"/>
                <a:ea typeface="Noto Sans CJK SC Regular" pitchFamily="2"/>
                <a:cs typeface="Times New Roman" panose="02020603050405020304" pitchFamily="18" charset="0"/>
              </a:rPr>
              <a:t>stream</a:t>
            </a:r>
            <a:r>
              <a:rPr lang="it-IT" sz="2400" b="1" dirty="0">
                <a:latin typeface="Times New Roman" panose="02020603050405020304" pitchFamily="18" charset="0"/>
                <a:ea typeface="Noto Sans CJK SC Regular" pitchFamily="2"/>
                <a:cs typeface="Times New Roman" panose="02020603050405020304" pitchFamily="18" charset="0"/>
              </a:rPr>
              <a:t> di testo:</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FILE * fp =  </a:t>
            </a:r>
            <a:r>
              <a:rPr lang="it-IT" altLang="it-IT" sz="2400" b="1" dirty="0" err="1">
                <a:solidFill>
                  <a:srgbClr val="3380E6"/>
                </a:solidFill>
                <a:latin typeface="Times New Roman" panose="02020603050405020304" pitchFamily="18" charset="0"/>
              </a:rPr>
              <a:t>fopen</a:t>
            </a:r>
            <a:r>
              <a:rPr lang="it-IT" altLang="it-IT" sz="2400" b="1" dirty="0">
                <a:solidFill>
                  <a:srgbClr val="3380E6"/>
                </a:solidFill>
                <a:latin typeface="Times New Roman" panose="02020603050405020304" pitchFamily="18" charset="0"/>
              </a:rPr>
              <a:t> (&lt;nome dispositivo&gt;, "w")</a:t>
            </a:r>
            <a:r>
              <a:rPr lang="it-IT" altLang="it-IT" sz="2400" dirty="0">
                <a:solidFill>
                  <a:srgbClr val="000000"/>
                </a:solidFill>
                <a:latin typeface="Times New Roman" panose="02020603050405020304" pitchFamily="18" charset="0"/>
              </a:rPr>
              <a:t>:</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Chiamata per </a:t>
            </a:r>
            <a:r>
              <a:rPr lang="it-IT" sz="2400" b="1" dirty="0" err="1">
                <a:latin typeface="Times New Roman" panose="02020603050405020304" pitchFamily="18" charset="0"/>
                <a:ea typeface="Noto Sans CJK SC Regular" pitchFamily="2"/>
                <a:cs typeface="Times New Roman" panose="02020603050405020304" pitchFamily="18" charset="0"/>
              </a:rPr>
              <a:t>stream</a:t>
            </a:r>
            <a:r>
              <a:rPr lang="it-IT" sz="2400" b="1" dirty="0">
                <a:latin typeface="Times New Roman" panose="02020603050405020304" pitchFamily="18" charset="0"/>
                <a:ea typeface="Noto Sans CJK SC Regular" pitchFamily="2"/>
                <a:cs typeface="Times New Roman" panose="02020603050405020304" pitchFamily="18" charset="0"/>
              </a:rPr>
              <a:t> binari:</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FILE * fp =  </a:t>
            </a:r>
            <a:r>
              <a:rPr lang="it-IT" altLang="it-IT" sz="2400" b="1" dirty="0" err="1">
                <a:solidFill>
                  <a:srgbClr val="3380E6"/>
                </a:solidFill>
                <a:latin typeface="Times New Roman" panose="02020603050405020304" pitchFamily="18" charset="0"/>
              </a:rPr>
              <a:t>fopen</a:t>
            </a:r>
            <a:r>
              <a:rPr lang="it-IT" altLang="it-IT" sz="2400" b="1" dirty="0">
                <a:solidFill>
                  <a:srgbClr val="3380E6"/>
                </a:solidFill>
                <a:latin typeface="Times New Roman" panose="02020603050405020304" pitchFamily="18" charset="0"/>
              </a:rPr>
              <a:t> (&lt;nome dispositivo&gt;, "</a:t>
            </a:r>
            <a:r>
              <a:rPr lang="it-IT" altLang="it-IT" sz="2400" b="1" dirty="0" err="1">
                <a:solidFill>
                  <a:srgbClr val="3380E6"/>
                </a:solidFill>
                <a:latin typeface="Times New Roman" panose="02020603050405020304" pitchFamily="18" charset="0"/>
              </a:rPr>
              <a:t>wb</a:t>
            </a:r>
            <a:r>
              <a:rPr lang="it-IT" altLang="it-IT" sz="2400" b="1" dirty="0">
                <a:solidFill>
                  <a:srgbClr val="3380E6"/>
                </a:solidFill>
                <a:latin typeface="Times New Roman" panose="02020603050405020304" pitchFamily="18" charset="0"/>
              </a:rPr>
              <a:t>")</a:t>
            </a:r>
            <a:r>
              <a:rPr lang="it-IT" altLang="it-IT" sz="2400" dirty="0">
                <a:solidFill>
                  <a:srgbClr val="000000"/>
                </a:solidFill>
                <a:latin typeface="Times New Roman" panose="02020603050405020304" pitchFamily="18" charset="0"/>
              </a:rPr>
              <a:t>:</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Il dispositivo viene acceduto solo per operazioni di scrittura. Per file di dati (in formato testo o binario), se il file già esiste,  il contenuto corrente viene perso (sovrascritto). </a:t>
            </a: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 y="4800600"/>
            <a:ext cx="7955375" cy="1712250"/>
          </a:xfrm>
          <a:prstGeom prst="rect">
            <a:avLst/>
          </a:prstGeom>
        </p:spPr>
      </p:pic>
    </p:spTree>
    <p:extLst>
      <p:ext uri="{BB962C8B-B14F-4D97-AF65-F5344CB8AC3E}">
        <p14:creationId xmlns:p14="http://schemas.microsoft.com/office/powerpoint/2010/main" val="2122604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Apertura</a:t>
            </a:r>
            <a:r>
              <a:rPr lang="en-US" altLang="it-IT" sz="3300" dirty="0">
                <a:solidFill>
                  <a:srgbClr val="3380E6"/>
                </a:solidFill>
                <a:latin typeface="Arial" panose="020B0604020202020204" pitchFamily="34" charset="0"/>
              </a:rPr>
              <a:t> in sola </a:t>
            </a:r>
            <a:r>
              <a:rPr lang="en-US" altLang="it-IT" sz="3300" dirty="0" err="1">
                <a:solidFill>
                  <a:srgbClr val="3380E6"/>
                </a:solidFill>
                <a:latin typeface="Arial" panose="020B0604020202020204" pitchFamily="34" charset="0"/>
              </a:rPr>
              <a:t>scrittura</a:t>
            </a:r>
            <a:r>
              <a:rPr lang="en-US" altLang="it-IT" sz="3300" dirty="0">
                <a:solidFill>
                  <a:srgbClr val="3380E6"/>
                </a:solidFill>
                <a:latin typeface="Arial" panose="020B0604020202020204" pitchFamily="34" charset="0"/>
              </a:rPr>
              <a:t> con </a:t>
            </a:r>
            <a:r>
              <a:rPr lang="en-US" altLang="it-IT" sz="3300" dirty="0" err="1">
                <a:solidFill>
                  <a:srgbClr val="3380E6"/>
                </a:solidFill>
                <a:latin typeface="Arial" panose="020B0604020202020204" pitchFamily="34" charset="0"/>
              </a:rPr>
              <a:t>aggiunta</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35000" y="842374"/>
            <a:ext cx="8128000" cy="4219701"/>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Chiamata per </a:t>
            </a:r>
            <a:r>
              <a:rPr lang="it-IT" sz="2400" b="1" dirty="0" err="1">
                <a:latin typeface="Times New Roman" panose="02020603050405020304" pitchFamily="18" charset="0"/>
                <a:ea typeface="Noto Sans CJK SC Regular" pitchFamily="2"/>
                <a:cs typeface="Times New Roman" panose="02020603050405020304" pitchFamily="18" charset="0"/>
              </a:rPr>
              <a:t>stream</a:t>
            </a:r>
            <a:r>
              <a:rPr lang="it-IT" sz="2400" b="1" dirty="0">
                <a:latin typeface="Times New Roman" panose="02020603050405020304" pitchFamily="18" charset="0"/>
                <a:ea typeface="Noto Sans CJK SC Regular" pitchFamily="2"/>
                <a:cs typeface="Times New Roman" panose="02020603050405020304" pitchFamily="18" charset="0"/>
              </a:rPr>
              <a:t> di testo:</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FILE * fp =  </a:t>
            </a:r>
            <a:r>
              <a:rPr lang="it-IT" altLang="it-IT" sz="2400" b="1" dirty="0" err="1">
                <a:solidFill>
                  <a:srgbClr val="3380E6"/>
                </a:solidFill>
                <a:latin typeface="Times New Roman" panose="02020603050405020304" pitchFamily="18" charset="0"/>
              </a:rPr>
              <a:t>fopen</a:t>
            </a:r>
            <a:r>
              <a:rPr lang="it-IT" altLang="it-IT" sz="2400" b="1" dirty="0">
                <a:solidFill>
                  <a:srgbClr val="3380E6"/>
                </a:solidFill>
                <a:latin typeface="Times New Roman" panose="02020603050405020304" pitchFamily="18" charset="0"/>
              </a:rPr>
              <a:t> (&lt;nome dispositivo&gt;, "a")</a:t>
            </a:r>
            <a:r>
              <a:rPr lang="it-IT" altLang="it-IT" sz="2400" dirty="0">
                <a:solidFill>
                  <a:srgbClr val="000000"/>
                </a:solidFill>
                <a:latin typeface="Times New Roman" panose="02020603050405020304" pitchFamily="18" charset="0"/>
              </a:rPr>
              <a:t>:</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Chiamata per </a:t>
            </a:r>
            <a:r>
              <a:rPr lang="it-IT" sz="2400" b="1" dirty="0" err="1">
                <a:latin typeface="Times New Roman" panose="02020603050405020304" pitchFamily="18" charset="0"/>
                <a:ea typeface="Noto Sans CJK SC Regular" pitchFamily="2"/>
                <a:cs typeface="Times New Roman" panose="02020603050405020304" pitchFamily="18" charset="0"/>
              </a:rPr>
              <a:t>stream</a:t>
            </a:r>
            <a:r>
              <a:rPr lang="it-IT" sz="2400" b="1" dirty="0">
                <a:latin typeface="Times New Roman" panose="02020603050405020304" pitchFamily="18" charset="0"/>
                <a:ea typeface="Noto Sans CJK SC Regular" pitchFamily="2"/>
                <a:cs typeface="Times New Roman" panose="02020603050405020304" pitchFamily="18" charset="0"/>
              </a:rPr>
              <a:t> binari:</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FILE * fp =  </a:t>
            </a:r>
            <a:r>
              <a:rPr lang="it-IT" altLang="it-IT" sz="2400" b="1" dirty="0" err="1">
                <a:solidFill>
                  <a:srgbClr val="3380E6"/>
                </a:solidFill>
                <a:latin typeface="Times New Roman" panose="02020603050405020304" pitchFamily="18" charset="0"/>
              </a:rPr>
              <a:t>fopen</a:t>
            </a:r>
            <a:r>
              <a:rPr lang="it-IT" altLang="it-IT" sz="2400" b="1" dirty="0">
                <a:solidFill>
                  <a:srgbClr val="3380E6"/>
                </a:solidFill>
                <a:latin typeface="Times New Roman" panose="02020603050405020304" pitchFamily="18" charset="0"/>
              </a:rPr>
              <a:t> (&lt;nome dispositivo&gt;, "ab")</a:t>
            </a:r>
            <a:r>
              <a:rPr lang="it-IT" altLang="it-IT" sz="2400" dirty="0">
                <a:solidFill>
                  <a:srgbClr val="000000"/>
                </a:solidFill>
                <a:latin typeface="Times New Roman" panose="02020603050405020304" pitchFamily="18" charset="0"/>
              </a:rPr>
              <a:t>:</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Il dispositivo viene acceduto solo per operazioni di scrittura. Per file di dati (in formato testo o binario), se il file già esiste,  il contenuto corrente non viene perso, e l’indicatore di posizione si porta inizialmente alla fine del file.</a:t>
            </a:r>
          </a:p>
        </p:txBody>
      </p:sp>
      <p:pic>
        <p:nvPicPr>
          <p:cNvPr id="2" name="Immagine 1"/>
          <p:cNvPicPr>
            <a:picLocks noChangeAspect="1"/>
          </p:cNvPicPr>
          <p:nvPr/>
        </p:nvPicPr>
        <p:blipFill>
          <a:blip r:embed="rId3"/>
          <a:stretch>
            <a:fillRect/>
          </a:stretch>
        </p:blipFill>
        <p:spPr>
          <a:xfrm>
            <a:off x="742950" y="4953000"/>
            <a:ext cx="8020050" cy="1781175"/>
          </a:xfrm>
          <a:prstGeom prst="rect">
            <a:avLst/>
          </a:prstGeom>
        </p:spPr>
      </p:pic>
    </p:spTree>
    <p:extLst>
      <p:ext uri="{BB962C8B-B14F-4D97-AF65-F5344CB8AC3E}">
        <p14:creationId xmlns:p14="http://schemas.microsoft.com/office/powerpoint/2010/main" val="828368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Altre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modalità</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apertura</a:t>
            </a:r>
            <a:r>
              <a:rPr lang="en-US" altLang="it-IT" sz="3300" dirty="0">
                <a:solidFill>
                  <a:srgbClr val="3380E6"/>
                </a:solidFill>
                <a:latin typeface="Arial" panose="020B0604020202020204" pitchFamily="34" charset="0"/>
              </a:rPr>
              <a:t> per file </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35000" y="842374"/>
            <a:ext cx="8128000" cy="5045184"/>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Per </a:t>
            </a:r>
            <a:r>
              <a:rPr lang="it-IT" sz="2400" b="1" dirty="0" err="1">
                <a:latin typeface="Times New Roman" panose="02020603050405020304" pitchFamily="18" charset="0"/>
                <a:ea typeface="Noto Sans CJK SC Regular" pitchFamily="2"/>
                <a:cs typeface="Times New Roman" panose="02020603050405020304" pitchFamily="18" charset="0"/>
              </a:rPr>
              <a:t>stream</a:t>
            </a:r>
            <a:r>
              <a:rPr lang="it-IT" sz="2400" b="1" dirty="0">
                <a:latin typeface="Times New Roman" panose="02020603050405020304" pitchFamily="18" charset="0"/>
                <a:ea typeface="Noto Sans CJK SC Regular" pitchFamily="2"/>
                <a:cs typeface="Times New Roman" panose="02020603050405020304" pitchFamily="18" charset="0"/>
              </a:rPr>
              <a:t> di testo:</a:t>
            </a:r>
          </a:p>
          <a:p>
            <a:pPr marL="342900" indent="-342900">
              <a:spcBef>
                <a:spcPts val="0"/>
              </a:spcBef>
              <a:spcAft>
                <a:spcPts val="0"/>
              </a:spcAft>
              <a:buFont typeface="Arial" panose="020B0604020202020204" pitchFamily="34" charset="0"/>
              <a:buChar char="•"/>
              <a:defRPr/>
            </a:pPr>
            <a:r>
              <a:rPr lang="it-IT" sz="2400" b="1" dirty="0">
                <a:latin typeface="Times New Roman" panose="02020603050405020304" pitchFamily="18" charset="0"/>
                <a:ea typeface="Noto Sans CJK SC Regular" pitchFamily="2"/>
                <a:cs typeface="Times New Roman" panose="02020603050405020304" pitchFamily="18" charset="0"/>
              </a:rPr>
              <a:t>"r+"</a:t>
            </a:r>
            <a:r>
              <a:rPr lang="it-IT" sz="2400" dirty="0">
                <a:latin typeface="Times New Roman" panose="02020603050405020304" pitchFamily="18" charset="0"/>
                <a:ea typeface="Noto Sans CJK SC Regular" pitchFamily="2"/>
                <a:cs typeface="Times New Roman" panose="02020603050405020304" pitchFamily="18" charset="0"/>
              </a:rPr>
              <a:t>:  apre un file di testo già esistente per l’aggiornamento (lettura e scrittura).</a:t>
            </a:r>
          </a:p>
          <a:p>
            <a:pPr marL="342900" indent="-342900">
              <a:spcBef>
                <a:spcPts val="0"/>
              </a:spcBef>
              <a:spcAft>
                <a:spcPts val="0"/>
              </a:spcAft>
              <a:buFont typeface="Arial" panose="020B0604020202020204" pitchFamily="34" charset="0"/>
              <a:buChar char="•"/>
              <a:defRPr/>
            </a:pPr>
            <a:r>
              <a:rPr lang="it-IT" sz="2400" b="1" dirty="0">
                <a:latin typeface="Times New Roman" panose="02020603050405020304" pitchFamily="18" charset="0"/>
                <a:ea typeface="Noto Sans CJK SC Regular" pitchFamily="2"/>
                <a:cs typeface="Times New Roman" panose="02020603050405020304" pitchFamily="18" charset="0"/>
              </a:rPr>
              <a:t>"w+"</a:t>
            </a:r>
            <a:r>
              <a:rPr lang="it-IT" sz="2400" dirty="0">
                <a:latin typeface="Times New Roman" panose="02020603050405020304" pitchFamily="18" charset="0"/>
                <a:ea typeface="Noto Sans CJK SC Regular" pitchFamily="2"/>
                <a:cs typeface="Times New Roman" panose="02020603050405020304" pitchFamily="18" charset="0"/>
              </a:rPr>
              <a:t>:  crea un file di testo per l’aggiornamento (lettura e scrittura). Se il file già esiste, il contenuto corrente viene perso.</a:t>
            </a:r>
          </a:p>
          <a:p>
            <a:pPr marL="342900" indent="-342900">
              <a:spcBef>
                <a:spcPts val="0"/>
              </a:spcBef>
              <a:spcAft>
                <a:spcPts val="0"/>
              </a:spcAft>
              <a:buFont typeface="Arial" panose="020B0604020202020204" pitchFamily="34" charset="0"/>
              <a:buChar char="•"/>
              <a:defRPr/>
            </a:pPr>
            <a:r>
              <a:rPr lang="it-IT" sz="2400" b="1" dirty="0">
                <a:latin typeface="Times New Roman" panose="02020603050405020304" pitchFamily="18" charset="0"/>
                <a:ea typeface="Noto Sans CJK SC Regular" pitchFamily="2"/>
                <a:cs typeface="Times New Roman" panose="02020603050405020304" pitchFamily="18" charset="0"/>
              </a:rPr>
              <a:t>"a+"</a:t>
            </a:r>
            <a:r>
              <a:rPr lang="it-IT" sz="2400" dirty="0">
                <a:latin typeface="Times New Roman" panose="02020603050405020304" pitchFamily="18" charset="0"/>
                <a:ea typeface="Noto Sans CJK SC Regular" pitchFamily="2"/>
                <a:cs typeface="Times New Roman" panose="02020603050405020304" pitchFamily="18" charset="0"/>
              </a:rPr>
              <a:t>:  crea un file di testo già esistente per l’aggiornamento (lettura e scrittura). Se il file già esiste, il contenuto corrente non viene perso e l’indicatore di posizione si porta inizialmente alla fine del contenuto corrente.</a:t>
            </a: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Per </a:t>
            </a:r>
            <a:r>
              <a:rPr lang="it-IT" sz="2400" b="1" dirty="0" err="1">
                <a:latin typeface="Times New Roman" panose="02020603050405020304" pitchFamily="18" charset="0"/>
                <a:ea typeface="Noto Sans CJK SC Regular" pitchFamily="2"/>
                <a:cs typeface="Times New Roman" panose="02020603050405020304" pitchFamily="18" charset="0"/>
              </a:rPr>
              <a:t>stream</a:t>
            </a:r>
            <a:r>
              <a:rPr lang="it-IT" sz="2400" b="1" dirty="0">
                <a:latin typeface="Times New Roman" panose="02020603050405020304" pitchFamily="18" charset="0"/>
                <a:ea typeface="Noto Sans CJK SC Regular" pitchFamily="2"/>
                <a:cs typeface="Times New Roman" panose="02020603050405020304" pitchFamily="18" charset="0"/>
              </a:rPr>
              <a:t> binari:</a:t>
            </a:r>
          </a:p>
          <a:p>
            <a:pPr marL="342900" indent="-342900">
              <a:spcBef>
                <a:spcPts val="0"/>
              </a:spcBef>
              <a:spcAft>
                <a:spcPts val="0"/>
              </a:spcAft>
              <a:buFont typeface="Arial" panose="020B0604020202020204" pitchFamily="34" charset="0"/>
              <a:buChar char="•"/>
              <a:defRPr/>
            </a:pP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rb</a:t>
            </a:r>
            <a:r>
              <a:rPr lang="it-IT" sz="2400" b="1" dirty="0">
                <a:latin typeface="Times New Roman" panose="02020603050405020304" pitchFamily="18" charset="0"/>
                <a:ea typeface="Noto Sans CJK SC Regular" pitchFamily="2"/>
                <a:cs typeface="Times New Roman" panose="02020603050405020304" pitchFamily="18" charset="0"/>
              </a:rPr>
              <a:t>+"</a:t>
            </a: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wb</a:t>
            </a: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r>
              <a:rPr lang="it-IT" sz="2400" b="1" dirty="0">
                <a:latin typeface="Times New Roman" panose="02020603050405020304" pitchFamily="18" charset="0"/>
                <a:ea typeface="Noto Sans CJK SC Regular" pitchFamily="2"/>
                <a:cs typeface="Times New Roman" panose="02020603050405020304" pitchFamily="18" charset="0"/>
              </a:rPr>
              <a:t>"ab+"</a:t>
            </a:r>
            <a:endParaRPr lang="it-IT" sz="24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1735732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Tabella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delle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modalità</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apertura</a:t>
            </a:r>
            <a:r>
              <a:rPr lang="en-US" altLang="it-IT" sz="3300" dirty="0">
                <a:solidFill>
                  <a:srgbClr val="3380E6"/>
                </a:solidFill>
                <a:latin typeface="Arial" panose="020B0604020202020204" pitchFamily="34" charset="0"/>
              </a:rPr>
              <a:t> per file </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91" y="1061605"/>
            <a:ext cx="8832345" cy="5143946"/>
          </a:xfrm>
          <a:prstGeom prst="rect">
            <a:avLst/>
          </a:prstGeom>
        </p:spPr>
      </p:pic>
    </p:spTree>
    <p:extLst>
      <p:ext uri="{BB962C8B-B14F-4D97-AF65-F5344CB8AC3E}">
        <p14:creationId xmlns:p14="http://schemas.microsoft.com/office/powerpoint/2010/main" val="411613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Flussi</a:t>
            </a:r>
            <a:r>
              <a:rPr lang="en-US" altLang="it-IT" sz="3300" dirty="0">
                <a:solidFill>
                  <a:srgbClr val="3380E6"/>
                </a:solidFill>
                <a:latin typeface="Arial" panose="020B0604020202020204" pitchFamily="34" charset="0"/>
              </a:rPr>
              <a:t> (stream) standard</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35000" y="1098550"/>
            <a:ext cx="8128000" cy="4337426"/>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Tre </a:t>
            </a:r>
            <a:r>
              <a:rPr lang="it-IT" sz="2400" b="1" dirty="0" err="1">
                <a:latin typeface="Times New Roman" panose="02020603050405020304" pitchFamily="18" charset="0"/>
                <a:ea typeface="Noto Sans CJK SC Regular" pitchFamily="2"/>
                <a:cs typeface="Times New Roman" panose="02020603050405020304" pitchFamily="18" charset="0"/>
              </a:rPr>
              <a:t>stream</a:t>
            </a:r>
            <a:r>
              <a:rPr lang="it-IT" sz="2400" b="1" dirty="0">
                <a:latin typeface="Times New Roman" panose="02020603050405020304" pitchFamily="18" charset="0"/>
                <a:ea typeface="Noto Sans CJK SC Regular" pitchFamily="2"/>
                <a:cs typeface="Times New Roman" panose="02020603050405020304" pitchFamily="18" charset="0"/>
              </a:rPr>
              <a:t> di testo</a:t>
            </a:r>
            <a:r>
              <a:rPr lang="it-IT" sz="2400" dirty="0">
                <a:latin typeface="Times New Roman" panose="02020603050405020304" pitchFamily="18" charset="0"/>
                <a:ea typeface="Noto Sans CJK SC Regular" pitchFamily="2"/>
                <a:cs typeface="Times New Roman" panose="02020603050405020304" pitchFamily="18" charset="0"/>
              </a:rPr>
              <a:t> vengono automaticamente aperti quando inizia l’esecuzione del programma:</a:t>
            </a: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lo </a:t>
            </a:r>
            <a:r>
              <a:rPr lang="it-IT" sz="2400" b="1" dirty="0">
                <a:latin typeface="Times New Roman" panose="02020603050405020304" pitchFamily="18" charset="0"/>
                <a:ea typeface="Noto Sans CJK SC Regular" pitchFamily="2"/>
                <a:cs typeface="Times New Roman" panose="02020603050405020304" pitchFamily="18" charset="0"/>
              </a:rPr>
              <a:t>standard input</a:t>
            </a:r>
            <a:r>
              <a:rPr lang="it-IT" sz="2400" dirty="0">
                <a:latin typeface="Times New Roman" panose="02020603050405020304" pitchFamily="18" charset="0"/>
                <a:ea typeface="Noto Sans CJK SC Regular" pitchFamily="2"/>
                <a:cs typeface="Times New Roman" panose="02020603050405020304" pitchFamily="18" charset="0"/>
              </a:rPr>
              <a:t> (riceve input da tastiera): aperto in sola lettura. </a:t>
            </a: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lo </a:t>
            </a:r>
            <a:r>
              <a:rPr lang="it-IT" sz="2400" b="1" dirty="0">
                <a:latin typeface="Times New Roman" panose="02020603050405020304" pitchFamily="18" charset="0"/>
                <a:ea typeface="Noto Sans CJK SC Regular" pitchFamily="2"/>
                <a:cs typeface="Times New Roman" panose="02020603050405020304" pitchFamily="18" charset="0"/>
              </a:rPr>
              <a:t>standard output</a:t>
            </a:r>
            <a:r>
              <a:rPr lang="it-IT" sz="2400" dirty="0">
                <a:latin typeface="Times New Roman" panose="02020603050405020304" pitchFamily="18" charset="0"/>
                <a:ea typeface="Noto Sans CJK SC Regular" pitchFamily="2"/>
                <a:cs typeface="Times New Roman" panose="02020603050405020304" pitchFamily="18" charset="0"/>
              </a:rPr>
              <a:t> (stampa output su schermo): aperto in sola scrittura. </a:t>
            </a: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lo </a:t>
            </a:r>
            <a:r>
              <a:rPr lang="it-IT" sz="2400" b="1" dirty="0">
                <a:latin typeface="Times New Roman" panose="02020603050405020304" pitchFamily="18" charset="0"/>
                <a:ea typeface="Noto Sans CJK SC Regular" pitchFamily="2"/>
                <a:cs typeface="Times New Roman" panose="02020603050405020304" pitchFamily="18" charset="0"/>
              </a:rPr>
              <a:t>standard </a:t>
            </a:r>
            <a:r>
              <a:rPr lang="it-IT" sz="2400" b="1" dirty="0" err="1">
                <a:latin typeface="Times New Roman" panose="02020603050405020304" pitchFamily="18" charset="0"/>
                <a:ea typeface="Noto Sans CJK SC Regular" pitchFamily="2"/>
                <a:cs typeface="Times New Roman" panose="02020603050405020304" pitchFamily="18" charset="0"/>
              </a:rPr>
              <a:t>error</a:t>
            </a:r>
            <a:r>
              <a:rPr lang="it-IT" sz="2400" dirty="0">
                <a:latin typeface="Times New Roman" panose="02020603050405020304" pitchFamily="18" charset="0"/>
                <a:ea typeface="Noto Sans CJK SC Regular" pitchFamily="2"/>
                <a:cs typeface="Times New Roman" panose="02020603050405020304" pitchFamily="18" charset="0"/>
              </a:rPr>
              <a:t> (stampa messaggi di errore su schermo): aperto in sola scrittura.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Lo standard input, lo standard output, e lo standard </a:t>
            </a:r>
            <a:r>
              <a:rPr lang="it-IT" sz="2400" dirty="0" err="1">
                <a:latin typeface="Times New Roman" panose="02020603050405020304" pitchFamily="18" charset="0"/>
                <a:ea typeface="Noto Sans CJK SC Regular" pitchFamily="2"/>
                <a:cs typeface="Times New Roman" panose="02020603050405020304" pitchFamily="18" charset="0"/>
              </a:rPr>
              <a:t>error</a:t>
            </a:r>
            <a:r>
              <a:rPr lang="it-IT" sz="2400" dirty="0">
                <a:latin typeface="Times New Roman" panose="02020603050405020304" pitchFamily="18" charset="0"/>
                <a:ea typeface="Noto Sans CJK SC Regular" pitchFamily="2"/>
                <a:cs typeface="Times New Roman" panose="02020603050405020304" pitchFamily="18" charset="0"/>
              </a:rPr>
              <a:t> vengono manipolati usando le variabili globali puntatore di tipo FILE * </a:t>
            </a:r>
            <a:r>
              <a:rPr lang="it-IT" sz="2400" b="1" dirty="0" err="1">
                <a:solidFill>
                  <a:srgbClr val="3380E6"/>
                </a:solidFill>
                <a:latin typeface="Times New Roman" panose="02020603050405020304" pitchFamily="18" charset="0"/>
                <a:ea typeface="Noto Sans CJK SC Regular" pitchFamily="2"/>
                <a:cs typeface="Times New Roman" panose="02020603050405020304" pitchFamily="18" charset="0"/>
              </a:rPr>
              <a:t>stdin</a:t>
            </a:r>
            <a:r>
              <a:rPr lang="it-IT" sz="2400" dirty="0">
                <a:latin typeface="Times New Roman" panose="02020603050405020304" pitchFamily="18" charset="0"/>
                <a:ea typeface="Noto Sans CJK SC Regular" pitchFamily="2"/>
                <a:cs typeface="Times New Roman" panose="02020603050405020304" pitchFamily="18" charset="0"/>
              </a:rPr>
              <a:t>, </a:t>
            </a:r>
            <a:r>
              <a:rPr lang="it-IT" sz="2400" b="1" dirty="0" err="1">
                <a:solidFill>
                  <a:srgbClr val="3380E6"/>
                </a:solidFill>
                <a:latin typeface="Times New Roman" panose="02020603050405020304" pitchFamily="18" charset="0"/>
                <a:ea typeface="Noto Sans CJK SC Regular" pitchFamily="2"/>
                <a:cs typeface="Times New Roman" panose="02020603050405020304" pitchFamily="18" charset="0"/>
              </a:rPr>
              <a:t>stdout</a:t>
            </a:r>
            <a:r>
              <a:rPr lang="it-IT" sz="2400" dirty="0">
                <a:latin typeface="Times New Roman" panose="02020603050405020304" pitchFamily="18" charset="0"/>
                <a:ea typeface="Noto Sans CJK SC Regular" pitchFamily="2"/>
                <a:cs typeface="Times New Roman" panose="02020603050405020304" pitchFamily="18" charset="0"/>
              </a:rPr>
              <a:t>, e </a:t>
            </a:r>
            <a:r>
              <a:rPr lang="it-IT" sz="2400" b="1" dirty="0" err="1">
                <a:solidFill>
                  <a:srgbClr val="3380E6"/>
                </a:solidFill>
                <a:latin typeface="Times New Roman" panose="02020603050405020304" pitchFamily="18" charset="0"/>
                <a:ea typeface="Noto Sans CJK SC Regular" pitchFamily="2"/>
                <a:cs typeface="Times New Roman" panose="02020603050405020304" pitchFamily="18" charset="0"/>
              </a:rPr>
              <a:t>stderr</a:t>
            </a:r>
            <a:r>
              <a:rPr lang="it-IT" sz="2400" dirty="0">
                <a:latin typeface="Times New Roman" panose="02020603050405020304" pitchFamily="18" charset="0"/>
                <a:ea typeface="Noto Sans CJK SC Regular" pitchFamily="2"/>
                <a:cs typeface="Times New Roman" panose="02020603050405020304" pitchFamily="18" charset="0"/>
              </a:rPr>
              <a:t> definite nel file </a:t>
            </a:r>
            <a:r>
              <a:rPr lang="it-IT" sz="2400" dirty="0" err="1">
                <a:latin typeface="Times New Roman" panose="02020603050405020304" pitchFamily="18" charset="0"/>
                <a:ea typeface="Noto Sans CJK SC Regular" pitchFamily="2"/>
                <a:cs typeface="Times New Roman" panose="02020603050405020304" pitchFamily="18" charset="0"/>
              </a:rPr>
              <a:t>header</a:t>
            </a:r>
            <a:r>
              <a:rPr lang="it-IT" sz="2400" dirty="0">
                <a:latin typeface="Times New Roman" panose="02020603050405020304" pitchFamily="18" charset="0"/>
                <a:ea typeface="Noto Sans CJK SC Regular" pitchFamily="2"/>
                <a:cs typeface="Times New Roman" panose="02020603050405020304" pitchFamily="18" charset="0"/>
              </a:rPr>
              <a:t> </a:t>
            </a:r>
            <a:r>
              <a:rPr lang="it-IT" sz="2400" b="1" dirty="0" err="1">
                <a:latin typeface="Times New Roman" panose="02020603050405020304" pitchFamily="18" charset="0"/>
                <a:ea typeface="Noto Sans CJK SC Regular" pitchFamily="2"/>
                <a:cs typeface="Times New Roman" panose="02020603050405020304" pitchFamily="18" charset="0"/>
              </a:rPr>
              <a:t>stdio.h</a:t>
            </a:r>
            <a:r>
              <a:rPr lang="it-IT" sz="2400" dirty="0">
                <a:latin typeface="Times New Roman" panose="02020603050405020304" pitchFamily="18" charset="0"/>
                <a:ea typeface="Noto Sans CJK SC Regular" pitchFamily="2"/>
                <a:cs typeface="Times New Roman" panose="02020603050405020304" pitchFamily="18" charset="0"/>
              </a:rPr>
              <a:t>.</a:t>
            </a:r>
          </a:p>
        </p:txBody>
      </p:sp>
    </p:spTree>
    <p:extLst>
      <p:ext uri="{BB962C8B-B14F-4D97-AF65-F5344CB8AC3E}">
        <p14:creationId xmlns:p14="http://schemas.microsoft.com/office/powerpoint/2010/main" val="229416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Chiusura</a:t>
            </a:r>
            <a:r>
              <a:rPr lang="en-US" altLang="it-IT" sz="3300" dirty="0">
                <a:solidFill>
                  <a:srgbClr val="3380E6"/>
                </a:solidFill>
                <a:latin typeface="Arial" panose="020B0604020202020204" pitchFamily="34" charset="0"/>
              </a:rPr>
              <a:t> di un </a:t>
            </a:r>
            <a:r>
              <a:rPr lang="en-US" altLang="it-IT" sz="3300" dirty="0" err="1">
                <a:solidFill>
                  <a:srgbClr val="3380E6"/>
                </a:solidFill>
                <a:latin typeface="Arial" panose="020B0604020202020204" pitchFamily="34" charset="0"/>
              </a:rPr>
              <a:t>flusso</a:t>
            </a:r>
            <a:r>
              <a:rPr lang="en-US" altLang="it-IT" sz="3300" dirty="0">
                <a:solidFill>
                  <a:srgbClr val="3380E6"/>
                </a:solidFill>
                <a:latin typeface="Arial" panose="020B0604020202020204" pitchFamily="34" charset="0"/>
              </a:rPr>
              <a:t> (1/2)</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762000" y="842374"/>
            <a:ext cx="8128000" cy="5752942"/>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Al termine di una sessione di accesso ad un dispositivo, lo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associato e creato tramite la funzione </a:t>
            </a:r>
            <a:r>
              <a:rPr lang="it-IT" sz="2400" b="1" dirty="0" err="1">
                <a:latin typeface="Times New Roman" panose="02020603050405020304" pitchFamily="18" charset="0"/>
                <a:ea typeface="Noto Sans CJK SC Regular" pitchFamily="2"/>
                <a:cs typeface="Times New Roman" panose="02020603050405020304" pitchFamily="18" charset="0"/>
              </a:rPr>
              <a:t>fopen</a:t>
            </a:r>
            <a:r>
              <a:rPr lang="it-IT" sz="2400" dirty="0">
                <a:latin typeface="Times New Roman" panose="02020603050405020304" pitchFamily="18" charset="0"/>
                <a:ea typeface="Noto Sans CJK SC Regular" pitchFamily="2"/>
                <a:cs typeface="Times New Roman" panose="02020603050405020304" pitchFamily="18" charset="0"/>
              </a:rPr>
              <a:t> deve essere chiuso tramite la funzione </a:t>
            </a:r>
            <a:r>
              <a:rPr lang="it-IT" sz="2400" b="1" dirty="0" err="1">
                <a:latin typeface="Times New Roman" panose="02020603050405020304" pitchFamily="18" charset="0"/>
                <a:ea typeface="Noto Sans CJK SC Regular" pitchFamily="2"/>
                <a:cs typeface="Times New Roman" panose="02020603050405020304" pitchFamily="18" charset="0"/>
              </a:rPr>
              <a:t>fclose</a:t>
            </a:r>
            <a:r>
              <a:rPr lang="it-IT"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Prototipo di </a:t>
            </a:r>
            <a:r>
              <a:rPr lang="it-IT" sz="2400" b="1" dirty="0" err="1">
                <a:latin typeface="Times New Roman" panose="02020603050405020304" pitchFamily="18" charset="0"/>
                <a:ea typeface="Noto Sans CJK SC Regular" pitchFamily="2"/>
                <a:cs typeface="Times New Roman" panose="02020603050405020304" pitchFamily="18" charset="0"/>
              </a:rPr>
              <a:t>fclose</a:t>
            </a:r>
            <a:r>
              <a:rPr lang="it-IT"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                      int </a:t>
            </a:r>
            <a:r>
              <a:rPr lang="it-IT" altLang="it-IT" sz="2400" b="1" dirty="0" err="1">
                <a:solidFill>
                  <a:srgbClr val="3380E6"/>
                </a:solidFill>
                <a:latin typeface="Times New Roman" panose="02020603050405020304" pitchFamily="18" charset="0"/>
              </a:rPr>
              <a:t>fclose</a:t>
            </a:r>
            <a:r>
              <a:rPr lang="it-IT" altLang="it-IT" sz="2400" b="1" dirty="0">
                <a:solidFill>
                  <a:srgbClr val="3380E6"/>
                </a:solidFill>
                <a:latin typeface="Times New Roman" panose="02020603050405020304" pitchFamily="18" charset="0"/>
              </a:rPr>
              <a:t> (FILE * fp);</a:t>
            </a:r>
            <a:r>
              <a:rPr lang="it-IT" altLang="it-IT" sz="2400" dirty="0">
                <a:solidFill>
                  <a:srgbClr val="000000"/>
                </a:solidFill>
                <a:latin typeface="Times New Roman" panose="02020603050405020304" pitchFamily="18" charset="0"/>
              </a:rPr>
              <a:t> </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Clr>
                <a:schemeClr val="tx1"/>
              </a:buClr>
              <a:buFont typeface="Arial" panose="020B0604020202020204" pitchFamily="34" charset="0"/>
              <a:buChar char="•"/>
              <a:defRPr/>
            </a:pPr>
            <a:r>
              <a:rPr lang="it-IT" altLang="it-IT" sz="2400" b="1" dirty="0">
                <a:solidFill>
                  <a:srgbClr val="3380E6"/>
                </a:solidFill>
                <a:latin typeface="Times New Roman" panose="02020603050405020304" pitchFamily="18" charset="0"/>
              </a:rPr>
              <a:t>fp </a:t>
            </a:r>
            <a:r>
              <a:rPr lang="it-IT" sz="2400" dirty="0">
                <a:latin typeface="Times New Roman" panose="02020603050405020304" pitchFamily="18" charset="0"/>
                <a:ea typeface="Noto Sans CJK SC Regular" pitchFamily="2"/>
                <a:cs typeface="Times New Roman" panose="02020603050405020304" pitchFamily="18" charset="0"/>
              </a:rPr>
              <a:t>: deve puntare alla struttura </a:t>
            </a:r>
            <a:r>
              <a:rPr lang="it-IT" sz="2400" b="1" dirty="0">
                <a:latin typeface="Times New Roman" panose="02020603050405020304" pitchFamily="18" charset="0"/>
                <a:ea typeface="Noto Sans CJK SC Regular" pitchFamily="2"/>
                <a:cs typeface="Times New Roman" panose="02020603050405020304" pitchFamily="18" charset="0"/>
              </a:rPr>
              <a:t>FILE</a:t>
            </a:r>
            <a:r>
              <a:rPr lang="it-IT" sz="2400" dirty="0">
                <a:latin typeface="Times New Roman" panose="02020603050405020304" pitchFamily="18" charset="0"/>
                <a:ea typeface="Noto Sans CJK SC Regular" pitchFamily="2"/>
                <a:cs typeface="Times New Roman" panose="02020603050405020304" pitchFamily="18" charset="0"/>
              </a:rPr>
              <a:t> allocata e restituita dalla chiamata a </a:t>
            </a:r>
            <a:r>
              <a:rPr lang="it-IT" sz="2400" b="1" dirty="0" err="1">
                <a:latin typeface="Times New Roman" panose="02020603050405020304" pitchFamily="18" charset="0"/>
                <a:ea typeface="Noto Sans CJK SC Regular" pitchFamily="2"/>
                <a:cs typeface="Times New Roman" panose="02020603050405020304" pitchFamily="18" charset="0"/>
              </a:rPr>
              <a:t>fopen</a:t>
            </a:r>
            <a:r>
              <a:rPr lang="it-IT" sz="2400" dirty="0">
                <a:latin typeface="Times New Roman" panose="02020603050405020304" pitchFamily="18" charset="0"/>
                <a:ea typeface="Noto Sans CJK SC Regular" pitchFamily="2"/>
                <a:cs typeface="Times New Roman" panose="02020603050405020304" pitchFamily="18" charset="0"/>
              </a:rPr>
              <a:t> che ha creato lo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che si vuole chiudere.  </a:t>
            </a:r>
          </a:p>
          <a:p>
            <a:pPr marL="342900" indent="-342900">
              <a:spcBef>
                <a:spcPts val="0"/>
              </a:spcBef>
              <a:spcAft>
                <a:spcPts val="0"/>
              </a:spcAft>
              <a:buClr>
                <a:schemeClr val="tx1"/>
              </a:buClr>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Restituisce come risultato un intero:</a:t>
            </a:r>
          </a:p>
          <a:p>
            <a:pPr marL="800100" lvl="1" indent="-342900">
              <a:spcBef>
                <a:spcPts val="0"/>
              </a:spcBef>
              <a:spcAft>
                <a:spcPts val="0"/>
              </a:spcAft>
              <a:buClr>
                <a:schemeClr val="tx1"/>
              </a:buClr>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Se l’operazione di chiusura viene eseguita con successo, il valore restituito è 0;</a:t>
            </a:r>
          </a:p>
          <a:p>
            <a:pPr marL="800100" lvl="1" indent="-342900">
              <a:spcBef>
                <a:spcPts val="0"/>
              </a:spcBef>
              <a:spcAft>
                <a:spcPts val="0"/>
              </a:spcAft>
              <a:buClr>
                <a:schemeClr val="tx1"/>
              </a:buClr>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altrimenti, il valore restituito corrisponde a quello associato alla costante simbolica </a:t>
            </a:r>
            <a:r>
              <a:rPr lang="it-IT" sz="2400" b="1" dirty="0">
                <a:latin typeface="Times New Roman" panose="02020603050405020304" pitchFamily="18" charset="0"/>
                <a:ea typeface="Noto Sans CJK SC Regular" pitchFamily="2"/>
                <a:cs typeface="Times New Roman" panose="02020603050405020304" pitchFamily="18" charset="0"/>
              </a:rPr>
              <a:t>EOF</a:t>
            </a:r>
            <a:r>
              <a:rPr lang="it-IT" sz="2400" dirty="0">
                <a:latin typeface="Times New Roman" panose="02020603050405020304" pitchFamily="18" charset="0"/>
                <a:ea typeface="Noto Sans CJK SC Regular" pitchFamily="2"/>
                <a:cs typeface="Times New Roman" panose="02020603050405020304" pitchFamily="18" charset="0"/>
              </a:rPr>
              <a:t> definita nel file </a:t>
            </a:r>
            <a:r>
              <a:rPr lang="it-IT" sz="2400" dirty="0" err="1">
                <a:latin typeface="Times New Roman" panose="02020603050405020304" pitchFamily="18" charset="0"/>
                <a:ea typeface="Noto Sans CJK SC Regular" pitchFamily="2"/>
                <a:cs typeface="Times New Roman" panose="02020603050405020304" pitchFamily="18" charset="0"/>
              </a:rPr>
              <a:t>header</a:t>
            </a:r>
            <a:r>
              <a:rPr lang="it-IT" sz="2400" dirty="0">
                <a:latin typeface="Times New Roman" panose="02020603050405020304" pitchFamily="18" charset="0"/>
                <a:ea typeface="Noto Sans CJK SC Regular" pitchFamily="2"/>
                <a:cs typeface="Times New Roman" panose="02020603050405020304" pitchFamily="18" charset="0"/>
              </a:rPr>
              <a:t> </a:t>
            </a:r>
            <a:r>
              <a:rPr lang="it-IT" sz="2400" b="1" dirty="0" err="1">
                <a:latin typeface="Times New Roman" panose="02020603050405020304" pitchFamily="18" charset="0"/>
                <a:ea typeface="Noto Sans CJK SC Regular" pitchFamily="2"/>
                <a:cs typeface="Times New Roman" panose="02020603050405020304" pitchFamily="18" charset="0"/>
              </a:rPr>
              <a:t>stdio.h</a:t>
            </a:r>
            <a:r>
              <a:rPr lang="it-IT" sz="2400" dirty="0">
                <a:latin typeface="Times New Roman" panose="02020603050405020304" pitchFamily="18" charset="0"/>
                <a:ea typeface="Noto Sans CJK SC Regular" pitchFamily="2"/>
                <a:cs typeface="Times New Roman" panose="02020603050405020304" pitchFamily="18" charset="0"/>
              </a:rPr>
              <a:t>.</a:t>
            </a:r>
          </a:p>
        </p:txBody>
      </p:sp>
    </p:spTree>
    <p:extLst>
      <p:ext uri="{BB962C8B-B14F-4D97-AF65-F5344CB8AC3E}">
        <p14:creationId xmlns:p14="http://schemas.microsoft.com/office/powerpoint/2010/main" val="136897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Chiusura</a:t>
            </a:r>
            <a:r>
              <a:rPr lang="en-US" altLang="it-IT" sz="3300" dirty="0">
                <a:solidFill>
                  <a:srgbClr val="3380E6"/>
                </a:solidFill>
                <a:latin typeface="Arial" panose="020B0604020202020204" pitchFamily="34" charset="0"/>
              </a:rPr>
              <a:t> di un </a:t>
            </a:r>
            <a:r>
              <a:rPr lang="en-US" altLang="it-IT" sz="3300" dirty="0" err="1">
                <a:solidFill>
                  <a:srgbClr val="3380E6"/>
                </a:solidFill>
                <a:latin typeface="Arial" panose="020B0604020202020204" pitchFamily="34" charset="0"/>
              </a:rPr>
              <a:t>flusso</a:t>
            </a:r>
            <a:r>
              <a:rPr lang="en-US" altLang="it-IT" sz="3300" dirty="0">
                <a:solidFill>
                  <a:srgbClr val="3380E6"/>
                </a:solidFill>
                <a:latin typeface="Arial" panose="020B0604020202020204" pitchFamily="34" charset="0"/>
              </a:rPr>
              <a:t> (2/2)</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762000" y="1098550"/>
            <a:ext cx="8128000" cy="3983548"/>
          </a:xfrm>
          <a:prstGeom prst="rect">
            <a:avLst/>
          </a:prstGeom>
          <a:noFill/>
          <a:ln>
            <a:noFill/>
          </a:ln>
        </p:spPr>
        <p:txBody>
          <a:bodyPr wrap="square" lIns="90000" tIns="45000" rIns="90000" bIns="45000" compatLnSpc="0">
            <a:spAutoFit/>
          </a:bodyPr>
          <a:lstStyle/>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Se uno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creato con </a:t>
            </a:r>
            <a:r>
              <a:rPr lang="it-IT" sz="2400" b="1" dirty="0" err="1">
                <a:latin typeface="Times New Roman" panose="02020603050405020304" pitchFamily="18" charset="0"/>
                <a:ea typeface="Noto Sans CJK SC Regular" pitchFamily="2"/>
                <a:cs typeface="Times New Roman" panose="02020603050405020304" pitchFamily="18" charset="0"/>
              </a:rPr>
              <a:t>fopen</a:t>
            </a:r>
            <a:r>
              <a:rPr lang="it-IT" sz="2400" dirty="0">
                <a:latin typeface="Times New Roman" panose="02020603050405020304" pitchFamily="18" charset="0"/>
                <a:ea typeface="Noto Sans CJK SC Regular" pitchFamily="2"/>
                <a:cs typeface="Times New Roman" panose="02020603050405020304" pitchFamily="18" charset="0"/>
              </a:rPr>
              <a:t> non viene esplicitamente chiuso tramite una chiamata alla funzione </a:t>
            </a:r>
            <a:r>
              <a:rPr lang="it-IT" sz="2400" b="1" dirty="0" err="1">
                <a:latin typeface="Times New Roman" panose="02020603050405020304" pitchFamily="18" charset="0"/>
                <a:ea typeface="Noto Sans CJK SC Regular" pitchFamily="2"/>
                <a:cs typeface="Times New Roman" panose="02020603050405020304" pitchFamily="18" charset="0"/>
              </a:rPr>
              <a:t>fclose</a:t>
            </a:r>
            <a:r>
              <a:rPr lang="it-IT" sz="2400" dirty="0">
                <a:latin typeface="Times New Roman" panose="02020603050405020304" pitchFamily="18" charset="0"/>
                <a:ea typeface="Noto Sans CJK SC Regular" pitchFamily="2"/>
                <a:cs typeface="Times New Roman" panose="02020603050405020304" pitchFamily="18" charset="0"/>
              </a:rPr>
              <a:t>, il sistema operativo chiuderà automaticamente lo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al termine dell’esecuzione del programma.</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Comunque la chiusura di uno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può liberare risorse richieste da altri utenti o programmi. Pertanto, è importante chiudere esplicitamente uno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quando non è più necessario accedere al relativo dispositivo, invece di aspettare che sia il sistema operativo a chiuderlo al termine dell’esecuzione del programma. </a:t>
            </a:r>
          </a:p>
        </p:txBody>
      </p:sp>
    </p:spTree>
    <p:extLst>
      <p:ext uri="{BB962C8B-B14F-4D97-AF65-F5344CB8AC3E}">
        <p14:creationId xmlns:p14="http://schemas.microsoft.com/office/powerpoint/2010/main" val="1983684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Controllare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l’indicatore</a:t>
            </a:r>
            <a:r>
              <a:rPr lang="en-US" altLang="it-IT" sz="3300" dirty="0">
                <a:solidFill>
                  <a:srgbClr val="3380E6"/>
                </a:solidFill>
                <a:latin typeface="Arial" panose="020B0604020202020204" pitchFamily="34" charset="0"/>
              </a:rPr>
              <a:t> di end-of-file</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762000" y="1098550"/>
            <a:ext cx="8128000" cy="3983548"/>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In operazioni di lettura da uno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per verificare se è stato raggiunto il marcatore finale </a:t>
            </a:r>
            <a:r>
              <a:rPr lang="it-IT" sz="2400" b="1" dirty="0">
                <a:latin typeface="Times New Roman" panose="02020603050405020304" pitchFamily="18" charset="0"/>
                <a:ea typeface="Noto Sans CJK SC Regular" pitchFamily="2"/>
                <a:cs typeface="Times New Roman" panose="02020603050405020304" pitchFamily="18" charset="0"/>
              </a:rPr>
              <a:t>end-of-file</a:t>
            </a:r>
            <a:r>
              <a:rPr lang="it-IT" sz="2400" dirty="0">
                <a:latin typeface="Times New Roman" panose="02020603050405020304" pitchFamily="18" charset="0"/>
                <a:ea typeface="Noto Sans CJK SC Regular" pitchFamily="2"/>
                <a:cs typeface="Times New Roman" panose="02020603050405020304" pitchFamily="18" charset="0"/>
              </a:rPr>
              <a:t> dei dati associati al dispositivo, si utilizza la funzione </a:t>
            </a:r>
            <a:r>
              <a:rPr lang="it-IT" sz="2400" b="1" dirty="0" err="1">
                <a:latin typeface="Times New Roman" panose="02020603050405020304" pitchFamily="18" charset="0"/>
                <a:ea typeface="Noto Sans CJK SC Regular" pitchFamily="2"/>
                <a:cs typeface="Times New Roman" panose="02020603050405020304" pitchFamily="18" charset="0"/>
              </a:rPr>
              <a:t>feof</a:t>
            </a:r>
            <a:r>
              <a:rPr lang="it-IT"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Prototipo di </a:t>
            </a:r>
            <a:r>
              <a:rPr lang="it-IT" sz="2400" b="1" dirty="0" err="1">
                <a:latin typeface="Times New Roman" panose="02020603050405020304" pitchFamily="18" charset="0"/>
                <a:ea typeface="Noto Sans CJK SC Regular" pitchFamily="2"/>
                <a:cs typeface="Times New Roman" panose="02020603050405020304" pitchFamily="18" charset="0"/>
              </a:rPr>
              <a:t>feof</a:t>
            </a:r>
            <a:r>
              <a:rPr lang="it-IT"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                      int </a:t>
            </a:r>
            <a:r>
              <a:rPr lang="it-IT" altLang="it-IT" sz="2400" b="1" dirty="0" err="1">
                <a:solidFill>
                  <a:srgbClr val="3380E6"/>
                </a:solidFill>
                <a:latin typeface="Times New Roman" panose="02020603050405020304" pitchFamily="18" charset="0"/>
              </a:rPr>
              <a:t>feof</a:t>
            </a:r>
            <a:r>
              <a:rPr lang="it-IT" altLang="it-IT" sz="2400" b="1" dirty="0">
                <a:solidFill>
                  <a:srgbClr val="3380E6"/>
                </a:solidFill>
                <a:latin typeface="Times New Roman" panose="02020603050405020304" pitchFamily="18" charset="0"/>
              </a:rPr>
              <a:t> (FILE * fp);</a:t>
            </a:r>
            <a:r>
              <a:rPr lang="it-IT" altLang="it-IT" sz="2400" dirty="0">
                <a:solidFill>
                  <a:srgbClr val="000000"/>
                </a:solidFill>
                <a:latin typeface="Times New Roman" panose="02020603050405020304" pitchFamily="18" charset="0"/>
              </a:rPr>
              <a:t> </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Clr>
                <a:schemeClr val="tx1"/>
              </a:buClr>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Restituisce un valore maggiore di zero (valore Booleano </a:t>
            </a:r>
            <a:r>
              <a:rPr lang="it-IT" sz="2400" dirty="0" err="1">
                <a:latin typeface="Times New Roman" panose="02020603050405020304" pitchFamily="18" charset="0"/>
                <a:ea typeface="Noto Sans CJK SC Regular" pitchFamily="2"/>
                <a:cs typeface="Times New Roman" panose="02020603050405020304" pitchFamily="18" charset="0"/>
              </a:rPr>
              <a:t>true</a:t>
            </a:r>
            <a:r>
              <a:rPr lang="it-IT" sz="2400" dirty="0">
                <a:latin typeface="Times New Roman" panose="02020603050405020304" pitchFamily="18" charset="0"/>
                <a:ea typeface="Noto Sans CJK SC Regular" pitchFamily="2"/>
                <a:cs typeface="Times New Roman" panose="02020603050405020304" pitchFamily="18" charset="0"/>
              </a:rPr>
              <a:t>) nel caso in cui l’indicatore di posizione si è portato in corrispondenza del marcatore finale </a:t>
            </a:r>
            <a:r>
              <a:rPr lang="it-IT" sz="2400" b="1" dirty="0">
                <a:latin typeface="Times New Roman" panose="02020603050405020304" pitchFamily="18" charset="0"/>
                <a:ea typeface="Noto Sans CJK SC Regular" pitchFamily="2"/>
                <a:cs typeface="Times New Roman" panose="02020603050405020304" pitchFamily="18" charset="0"/>
              </a:rPr>
              <a:t>end-of-file</a:t>
            </a:r>
            <a:r>
              <a:rPr lang="it-IT" sz="2400" dirty="0">
                <a:latin typeface="Times New Roman" panose="02020603050405020304" pitchFamily="18" charset="0"/>
                <a:ea typeface="Noto Sans CJK SC Regular" pitchFamily="2"/>
                <a:cs typeface="Times New Roman" panose="02020603050405020304" pitchFamily="18" charset="0"/>
              </a:rPr>
              <a:t>, e 0 altrimenti (valore Booleano false).</a:t>
            </a:r>
          </a:p>
        </p:txBody>
      </p:sp>
    </p:spTree>
    <p:extLst>
      <p:ext uri="{BB962C8B-B14F-4D97-AF65-F5344CB8AC3E}">
        <p14:creationId xmlns:p14="http://schemas.microsoft.com/office/powerpoint/2010/main" val="264769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628650" y="365125"/>
            <a:ext cx="81343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Sommario</a:t>
            </a:r>
            <a:r>
              <a:rPr lang="en-US" altLang="it-IT" sz="3300" dirty="0">
                <a:solidFill>
                  <a:srgbClr val="3380E6"/>
                </a:solidFill>
                <a:latin typeface="Arial" panose="020B0604020202020204" pitchFamily="34" charset="0"/>
              </a:rPr>
              <a:t> - </a:t>
            </a:r>
            <a:r>
              <a:rPr lang="en-US" altLang="it-IT" sz="3300" dirty="0" err="1">
                <a:solidFill>
                  <a:srgbClr val="3380E6"/>
                </a:solidFill>
                <a:latin typeface="Arial" panose="020B0604020202020204" pitchFamily="34" charset="0"/>
              </a:rPr>
              <a:t>Lezione</a:t>
            </a:r>
            <a:r>
              <a:rPr lang="en-US" altLang="it-IT" sz="3300" dirty="0">
                <a:solidFill>
                  <a:srgbClr val="3380E6"/>
                </a:solidFill>
                <a:latin typeface="Arial" panose="020B0604020202020204" pitchFamily="34" charset="0"/>
              </a:rPr>
              <a:t> 21: </a:t>
            </a:r>
            <a:r>
              <a:rPr lang="en-US" altLang="it-IT" sz="3300" dirty="0" err="1">
                <a:solidFill>
                  <a:srgbClr val="3380E6"/>
                </a:solidFill>
                <a:latin typeface="Arial" panose="020B0604020202020204" pitchFamily="34" charset="0"/>
              </a:rPr>
              <a:t>Gestione</a:t>
            </a:r>
            <a:r>
              <a:rPr lang="en-US" altLang="it-IT" sz="3300" dirty="0">
                <a:solidFill>
                  <a:srgbClr val="3380E6"/>
                </a:solidFill>
                <a:latin typeface="Arial" panose="020B0604020202020204" pitchFamily="34" charset="0"/>
              </a:rPr>
              <a:t> file di </a:t>
            </a:r>
            <a:r>
              <a:rPr lang="en-US" altLang="it-IT" sz="3300" dirty="0" err="1">
                <a:solidFill>
                  <a:srgbClr val="3380E6"/>
                </a:solidFill>
                <a:latin typeface="Arial" panose="020B0604020202020204" pitchFamily="34" charset="0"/>
              </a:rPr>
              <a:t>testo</a:t>
            </a:r>
            <a:r>
              <a:rPr lang="en-US" altLang="it-IT" sz="3300" dirty="0">
                <a:solidFill>
                  <a:srgbClr val="3380E6"/>
                </a:solidFill>
                <a:latin typeface="Arial" panose="020B0604020202020204" pitchFamily="34" charset="0"/>
              </a:rPr>
              <a:t> e file </a:t>
            </a:r>
            <a:r>
              <a:rPr lang="en-US" altLang="it-IT" sz="3300" dirty="0" err="1">
                <a:solidFill>
                  <a:srgbClr val="3380E6"/>
                </a:solidFill>
                <a:latin typeface="Arial" panose="020B0604020202020204" pitchFamily="34" charset="0"/>
              </a:rPr>
              <a:t>binari</a:t>
            </a:r>
            <a:endParaRPr lang="en-US" altLang="it-IT" sz="3300" dirty="0">
              <a:solidFill>
                <a:srgbClr val="3380E6"/>
              </a:solidFill>
              <a:latin typeface="Arial" panose="020B0604020202020204" pitchFamily="34" charset="0"/>
            </a:endParaRPr>
          </a:p>
        </p:txBody>
      </p:sp>
      <p:sp>
        <p:nvSpPr>
          <p:cNvPr id="4099" name="Text Placeholder 2"/>
          <p:cNvSpPr txBox="1">
            <a:spLocks/>
          </p:cNvSpPr>
          <p:nvPr/>
        </p:nvSpPr>
        <p:spPr bwMode="auto">
          <a:xfrm>
            <a:off x="762000" y="1828800"/>
            <a:ext cx="78867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en-US" altLang="it-IT" sz="2400" dirty="0" err="1">
                <a:solidFill>
                  <a:srgbClr val="000000"/>
                </a:solidFill>
                <a:latin typeface="Times New Roman" panose="02020603050405020304" pitchFamily="18" charset="0"/>
              </a:rPr>
              <a:t>Gestione</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dei</a:t>
            </a:r>
            <a:r>
              <a:rPr lang="en-US" altLang="it-IT" sz="2400" dirty="0">
                <a:solidFill>
                  <a:srgbClr val="000000"/>
                </a:solidFill>
                <a:latin typeface="Times New Roman" panose="02020603050405020304" pitchFamily="18" charset="0"/>
              </a:rPr>
              <a:t> file in C.</a:t>
            </a:r>
          </a:p>
          <a:p>
            <a:pPr eaLnBrk="1" hangingPunct="1">
              <a:defRPr/>
            </a:pPr>
            <a:r>
              <a:rPr lang="en-US" altLang="it-IT" sz="2400" dirty="0" err="1">
                <a:solidFill>
                  <a:srgbClr val="000000"/>
                </a:solidFill>
                <a:latin typeface="Times New Roman" panose="02020603050405020304" pitchFamily="18" charset="0"/>
              </a:rPr>
              <a:t>Gestione</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dei</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flussi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Flussi</a:t>
            </a:r>
            <a:r>
              <a:rPr lang="en-US" altLang="it-IT" sz="2400" dirty="0">
                <a:solidFill>
                  <a:srgbClr val="000000"/>
                </a:solidFill>
                <a:latin typeface="Times New Roman" panose="02020603050405020304" pitchFamily="18" charset="0"/>
              </a:rPr>
              <a:t> di </a:t>
            </a:r>
            <a:r>
              <a:rPr lang="en-US" altLang="it-IT" sz="2400" dirty="0" err="1">
                <a:solidFill>
                  <a:srgbClr val="000000"/>
                </a:solidFill>
                <a:latin typeface="Times New Roman" panose="02020603050405020304" pitchFamily="18" charset="0"/>
              </a:rPr>
              <a:t>testo</a:t>
            </a:r>
            <a:r>
              <a:rPr lang="en-US" altLang="it-IT" sz="2400" dirty="0">
                <a:solidFill>
                  <a:srgbClr val="000000"/>
                </a:solidFill>
                <a:latin typeface="Times New Roman" panose="02020603050405020304" pitchFamily="18" charset="0"/>
              </a:rPr>
              <a:t> e </a:t>
            </a:r>
            <a:r>
              <a:rPr lang="en-US" altLang="it-IT" sz="2400" dirty="0" err="1">
                <a:solidFill>
                  <a:srgbClr val="000000"/>
                </a:solidFill>
                <a:latin typeface="Times New Roman" panose="02020603050405020304" pitchFamily="18" charset="0"/>
              </a:rPr>
              <a:t>flussi</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binari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Funzioni</a:t>
            </a:r>
            <a:r>
              <a:rPr lang="en-US" altLang="it-IT" sz="2400" dirty="0">
                <a:solidFill>
                  <a:srgbClr val="000000"/>
                </a:solidFill>
                <a:latin typeface="Times New Roman" panose="02020603050405020304" pitchFamily="18" charset="0"/>
              </a:rPr>
              <a:t> di </a:t>
            </a:r>
            <a:r>
              <a:rPr lang="en-US" altLang="it-IT" sz="2400" dirty="0" err="1">
                <a:solidFill>
                  <a:srgbClr val="000000"/>
                </a:solidFill>
                <a:latin typeface="Times New Roman" panose="02020603050405020304" pitchFamily="18" charset="0"/>
              </a:rPr>
              <a:t>apertura</a:t>
            </a:r>
            <a:r>
              <a:rPr lang="en-US" altLang="it-IT" sz="2400" dirty="0">
                <a:solidFill>
                  <a:srgbClr val="000000"/>
                </a:solidFill>
                <a:latin typeface="Times New Roman" panose="02020603050405020304" pitchFamily="18" charset="0"/>
              </a:rPr>
              <a:t> e </a:t>
            </a:r>
            <a:r>
              <a:rPr lang="en-US" altLang="it-IT" sz="2400" dirty="0" err="1">
                <a:solidFill>
                  <a:srgbClr val="000000"/>
                </a:solidFill>
                <a:latin typeface="Times New Roman" panose="02020603050405020304" pitchFamily="18" charset="0"/>
              </a:rPr>
              <a:t>chiusura</a:t>
            </a:r>
            <a:r>
              <a:rPr lang="en-US" altLang="it-IT" sz="2400" dirty="0">
                <a:solidFill>
                  <a:srgbClr val="000000"/>
                </a:solidFill>
                <a:latin typeface="Times New Roman" panose="02020603050405020304" pitchFamily="18" charset="0"/>
              </a:rPr>
              <a:t> di </a:t>
            </a:r>
            <a:r>
              <a:rPr lang="en-US" altLang="it-IT" sz="2400" dirty="0" err="1">
                <a:solidFill>
                  <a:srgbClr val="000000"/>
                </a:solidFill>
                <a:latin typeface="Times New Roman" panose="02020603050405020304" pitchFamily="18" charset="0"/>
              </a:rPr>
              <a:t>flussi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Lettura</a:t>
            </a:r>
            <a:r>
              <a:rPr lang="en-US" altLang="it-IT" sz="2400" dirty="0">
                <a:solidFill>
                  <a:srgbClr val="000000"/>
                </a:solidFill>
                <a:latin typeface="Times New Roman" panose="02020603050405020304" pitchFamily="18" charset="0"/>
              </a:rPr>
              <a:t> e </a:t>
            </a:r>
            <a:r>
              <a:rPr lang="en-US" altLang="it-IT" sz="2400" dirty="0" err="1">
                <a:solidFill>
                  <a:srgbClr val="000000"/>
                </a:solidFill>
                <a:latin typeface="Times New Roman" panose="02020603050405020304" pitchFamily="18" charset="0"/>
              </a:rPr>
              <a:t>scrittura</a:t>
            </a:r>
            <a:r>
              <a:rPr lang="en-US" altLang="it-IT" sz="2400" dirty="0">
                <a:solidFill>
                  <a:srgbClr val="000000"/>
                </a:solidFill>
                <a:latin typeface="Times New Roman" panose="02020603050405020304" pitchFamily="18" charset="0"/>
              </a:rPr>
              <a:t> di file di </a:t>
            </a:r>
            <a:r>
              <a:rPr lang="en-US" altLang="it-IT" sz="2400" dirty="0" err="1">
                <a:solidFill>
                  <a:srgbClr val="000000"/>
                </a:solidFill>
                <a:latin typeface="Times New Roman" panose="02020603050405020304" pitchFamily="18" charset="0"/>
              </a:rPr>
              <a:t>testo</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Lettura</a:t>
            </a:r>
            <a:r>
              <a:rPr lang="en-US" altLang="it-IT" sz="2400" dirty="0">
                <a:solidFill>
                  <a:srgbClr val="000000"/>
                </a:solidFill>
                <a:latin typeface="Times New Roman" panose="02020603050405020304" pitchFamily="18" charset="0"/>
              </a:rPr>
              <a:t>  e </a:t>
            </a:r>
            <a:r>
              <a:rPr lang="en-US" altLang="it-IT" sz="2400" dirty="0" err="1">
                <a:solidFill>
                  <a:srgbClr val="000000"/>
                </a:solidFill>
                <a:latin typeface="Times New Roman" panose="02020603050405020304" pitchFamily="18" charset="0"/>
              </a:rPr>
              <a:t>scrittura</a:t>
            </a:r>
            <a:r>
              <a:rPr lang="en-US" altLang="it-IT" sz="2400" dirty="0">
                <a:solidFill>
                  <a:srgbClr val="000000"/>
                </a:solidFill>
                <a:latin typeface="Times New Roman" panose="02020603050405020304" pitchFamily="18" charset="0"/>
              </a:rPr>
              <a:t> di file </a:t>
            </a:r>
            <a:r>
              <a:rPr lang="en-US" altLang="it-IT" sz="2400" dirty="0" err="1">
                <a:solidFill>
                  <a:srgbClr val="000000"/>
                </a:solidFill>
                <a:latin typeface="Times New Roman" panose="02020603050405020304" pitchFamily="18" charset="0"/>
              </a:rPr>
              <a:t>binari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Funzioni</a:t>
            </a:r>
            <a:r>
              <a:rPr lang="en-US" altLang="it-IT" sz="2400" dirty="0">
                <a:solidFill>
                  <a:srgbClr val="000000"/>
                </a:solidFill>
                <a:latin typeface="Times New Roman" panose="02020603050405020304" pitchFamily="18" charset="0"/>
              </a:rPr>
              <a:t> per </a:t>
            </a:r>
            <a:r>
              <a:rPr lang="en-US" altLang="it-IT" sz="2400" dirty="0" err="1">
                <a:solidFill>
                  <a:srgbClr val="000000"/>
                </a:solidFill>
                <a:latin typeface="Times New Roman" panose="02020603050405020304" pitchFamily="18" charset="0"/>
              </a:rPr>
              <a:t>l’accesso</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casuale</a:t>
            </a:r>
            <a:r>
              <a:rPr lang="en-US" altLang="it-IT" sz="2400" dirty="0">
                <a:solidFill>
                  <a:srgbClr val="000000"/>
                </a:solidFill>
                <a:latin typeface="Times New Roman" panose="02020603050405020304" pitchFamily="18" charset="0"/>
              </a:rPr>
              <a:t>.</a:t>
            </a:r>
          </a:p>
          <a:p>
            <a:pPr marL="0" indent="0" eaLnBrk="1" hangingPunct="1">
              <a:buNone/>
              <a:defRPr/>
            </a:pPr>
            <a:endParaRPr lang="en-US" altLang="it-IT" sz="2400" dirty="0">
              <a:solidFill>
                <a:srgbClr val="000000"/>
              </a:solidFill>
              <a:latin typeface="Times New Roman" panose="02020603050405020304" pitchFamily="18" charset="0"/>
            </a:endParaRPr>
          </a:p>
          <a:p>
            <a:pPr marL="0" indent="0" eaLnBrk="1" hangingPunct="1">
              <a:buNone/>
              <a:defRPr/>
            </a:pPr>
            <a:endParaRPr lang="en-US" altLang="it-IT" sz="2400" i="1" dirty="0">
              <a:solidFill>
                <a:srgbClr val="000000"/>
              </a:solidFill>
              <a:latin typeface="Times New Roman" panose="02020603050405020304" pitchFamily="18" charset="0"/>
            </a:endParaRPr>
          </a:p>
          <a:p>
            <a:pPr eaLnBrk="1" hangingPunct="1">
              <a:defRPr/>
            </a:pPr>
            <a:endParaRPr lang="en-US" altLang="it-IT" sz="2400" dirty="0">
              <a:solidFill>
                <a:srgbClr val="000000"/>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5044209"/>
            <a:ext cx="6862605" cy="1600200"/>
          </a:xfrm>
          <a:prstGeom prst="rect">
            <a:avLst/>
          </a:prstGeom>
        </p:spPr>
      </p:pic>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scrittura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a:t>
            </a:r>
            <a:r>
              <a:rPr lang="en-US" altLang="it-IT" sz="3300" dirty="0">
                <a:solidFill>
                  <a:srgbClr val="3380E6"/>
                </a:solidFill>
                <a:latin typeface="Arial" panose="020B0604020202020204" pitchFamily="34" charset="0"/>
              </a:rPr>
              <a:t> stream di </a:t>
            </a:r>
            <a:r>
              <a:rPr lang="en-US" altLang="it-IT" sz="3300" dirty="0" err="1">
                <a:solidFill>
                  <a:srgbClr val="3380E6"/>
                </a:solidFill>
                <a:latin typeface="Arial" panose="020B0604020202020204" pitchFamily="34" charset="0"/>
              </a:rPr>
              <a:t>testo</a:t>
            </a:r>
            <a:r>
              <a:rPr lang="en-US" altLang="it-IT" sz="3300" dirty="0">
                <a:solidFill>
                  <a:srgbClr val="3380E6"/>
                </a:solidFill>
                <a:latin typeface="Arial" panose="020B0604020202020204" pitchFamily="34" charset="0"/>
              </a:rPr>
              <a:t> (1/3)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457200" y="912800"/>
            <a:ext cx="8382000" cy="4131409"/>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Funzione </a:t>
            </a:r>
            <a:r>
              <a:rPr lang="it-IT" sz="2400" b="1" dirty="0" err="1">
                <a:latin typeface="Times New Roman" panose="02020603050405020304" pitchFamily="18" charset="0"/>
                <a:ea typeface="Noto Sans CJK SC Regular" pitchFamily="2"/>
                <a:cs typeface="Times New Roman" panose="02020603050405020304" pitchFamily="18" charset="0"/>
              </a:rPr>
              <a:t>fprintf</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    </a:t>
            </a:r>
            <a:r>
              <a:rPr lang="it-IT" altLang="it-IT" sz="2400" b="1" dirty="0">
                <a:solidFill>
                  <a:srgbClr val="3380E6"/>
                </a:solidFill>
                <a:latin typeface="Times New Roman" panose="02020603050405020304" pitchFamily="18" charset="0"/>
              </a:rPr>
              <a:t> int </a:t>
            </a:r>
            <a:r>
              <a:rPr lang="it-IT" altLang="it-IT" sz="2400" b="1" dirty="0" err="1">
                <a:solidFill>
                  <a:srgbClr val="3380E6"/>
                </a:solidFill>
                <a:latin typeface="Times New Roman" panose="02020603050405020304" pitchFamily="18" charset="0"/>
              </a:rPr>
              <a:t>fprintf</a:t>
            </a:r>
            <a:r>
              <a:rPr lang="it-IT" altLang="it-IT" sz="2400" b="1" dirty="0">
                <a:solidFill>
                  <a:srgbClr val="3380E6"/>
                </a:solidFill>
                <a:latin typeface="Times New Roman" panose="02020603050405020304" pitchFamily="18" charset="0"/>
              </a:rPr>
              <a:t> (FILE * fp, </a:t>
            </a:r>
            <a:r>
              <a:rPr lang="it-IT" altLang="it-IT" sz="2400" b="1" dirty="0" err="1">
                <a:solidFill>
                  <a:srgbClr val="3380E6"/>
                </a:solidFill>
                <a:latin typeface="Times New Roman" panose="02020603050405020304" pitchFamily="18" charset="0"/>
              </a:rPr>
              <a:t>char</a:t>
            </a:r>
            <a:r>
              <a:rPr lang="it-IT" altLang="it-IT" sz="2400" b="1" dirty="0">
                <a:solidFill>
                  <a:srgbClr val="3380E6"/>
                </a:solidFill>
                <a:latin typeface="Times New Roman" panose="02020603050405020304" pitchFamily="18" charset="0"/>
              </a:rPr>
              <a:t> * </a:t>
            </a:r>
            <a:r>
              <a:rPr lang="it-IT" altLang="it-IT" sz="2400" b="1" dirty="0" err="1">
                <a:solidFill>
                  <a:srgbClr val="3380E6"/>
                </a:solidFill>
                <a:latin typeface="Times New Roman" panose="02020603050405020304" pitchFamily="18" charset="0"/>
              </a:rPr>
              <a:t>stringa_di_controllo</a:t>
            </a:r>
            <a:r>
              <a:rPr lang="it-IT" altLang="it-IT" sz="2400" b="1" dirty="0">
                <a:solidFill>
                  <a:srgbClr val="3380E6"/>
                </a:solidFill>
                <a:latin typeface="Times New Roman" panose="02020603050405020304" pitchFamily="18" charset="0"/>
              </a:rPr>
              <a:t>,…..);</a:t>
            </a:r>
            <a:r>
              <a:rPr lang="it-IT" altLang="it-IT" sz="2400" dirty="0">
                <a:solidFill>
                  <a:srgbClr val="000000"/>
                </a:solidFill>
                <a:latin typeface="Times New Roman" panose="02020603050405020304" pitchFamily="18" charset="0"/>
              </a:rPr>
              <a:t> </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consente di scrivere testo formattato su uno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di testo aperto in modalità di scrittura o aggiornamento. Rappresenta una generalizzazione della funzione </a:t>
            </a:r>
            <a:r>
              <a:rPr lang="it-IT" sz="2200" b="1" dirty="0" err="1">
                <a:latin typeface="Times New Roman" panose="02020603050405020304" pitchFamily="18" charset="0"/>
                <a:ea typeface="Noto Sans CJK SC Regular" pitchFamily="2"/>
                <a:cs typeface="Times New Roman" panose="02020603050405020304" pitchFamily="18" charset="0"/>
              </a:rPr>
              <a:t>printf</a:t>
            </a:r>
            <a:r>
              <a:rPr lang="it-IT" sz="2200" dirty="0">
                <a:latin typeface="Times New Roman" panose="02020603050405020304" pitchFamily="18" charset="0"/>
                <a:ea typeface="Noto Sans CJK SC Regular" pitchFamily="2"/>
                <a:cs typeface="Times New Roman" panose="02020603050405020304" pitchFamily="18" charset="0"/>
              </a:rPr>
              <a:t> per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di testo associati ad arbitrari dispositivi d’output (in particolare, file di testo). In caso di successo, la funzione restituisce il numero di caratteri scritti nello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e l’indicatore di posizione si porta in corrispondenza del carattere successivo all’ultimo carattere scritto. Altrimenti, la funzione restituisce </a:t>
            </a:r>
            <a:r>
              <a:rPr lang="it-IT" sz="2200" b="1" dirty="0">
                <a:latin typeface="Times New Roman" panose="02020603050405020304" pitchFamily="18" charset="0"/>
                <a:ea typeface="Noto Sans CJK SC Regular" pitchFamily="2"/>
                <a:cs typeface="Times New Roman" panose="02020603050405020304" pitchFamily="18" charset="0"/>
              </a:rPr>
              <a:t>EOF</a:t>
            </a:r>
            <a:r>
              <a:rPr lang="it-IT" sz="2200" dirty="0">
                <a:latin typeface="Times New Roman" panose="02020603050405020304" pitchFamily="18" charset="0"/>
                <a:ea typeface="Noto Sans CJK SC Regular" pitchFamily="2"/>
                <a:cs typeface="Times New Roman" panose="02020603050405020304" pitchFamily="18" charset="0"/>
              </a:rPr>
              <a:t>.</a:t>
            </a: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buClr>
                <a:schemeClr val="tx1"/>
              </a:buClr>
              <a:defRPr/>
            </a:pPr>
            <a:r>
              <a:rPr lang="it-IT" sz="2400" b="1" dirty="0">
                <a:latin typeface="Times New Roman" panose="02020603050405020304" pitchFamily="18" charset="0"/>
                <a:ea typeface="Noto Sans CJK SC Regular" pitchFamily="2"/>
                <a:cs typeface="Times New Roman" panose="02020603050405020304" pitchFamily="18" charset="0"/>
              </a:rPr>
              <a:t>Esempio:</a:t>
            </a:r>
            <a:r>
              <a:rPr lang="it-IT" sz="2400" dirty="0">
                <a:latin typeface="Times New Roman" panose="02020603050405020304" pitchFamily="18" charset="0"/>
                <a:ea typeface="Noto Sans CJK SC Regular" pitchFamily="2"/>
                <a:cs typeface="Times New Roman" panose="02020603050405020304" pitchFamily="18" charset="0"/>
              </a:rPr>
              <a:t>  </a:t>
            </a:r>
          </a:p>
        </p:txBody>
      </p:sp>
    </p:spTree>
    <p:extLst>
      <p:ext uri="{BB962C8B-B14F-4D97-AF65-F5344CB8AC3E}">
        <p14:creationId xmlns:p14="http://schemas.microsoft.com/office/powerpoint/2010/main" val="2379758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scrittura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a:t>
            </a:r>
            <a:r>
              <a:rPr lang="en-US" altLang="it-IT" sz="3300" dirty="0">
                <a:solidFill>
                  <a:srgbClr val="3380E6"/>
                </a:solidFill>
                <a:latin typeface="Arial" panose="020B0604020202020204" pitchFamily="34" charset="0"/>
              </a:rPr>
              <a:t> stream di </a:t>
            </a:r>
            <a:r>
              <a:rPr lang="en-US" altLang="it-IT" sz="3300" dirty="0" err="1">
                <a:solidFill>
                  <a:srgbClr val="3380E6"/>
                </a:solidFill>
                <a:latin typeface="Arial" panose="020B0604020202020204" pitchFamily="34" charset="0"/>
              </a:rPr>
              <a:t>testo</a:t>
            </a:r>
            <a:r>
              <a:rPr lang="en-US" altLang="it-IT" sz="3300" dirty="0">
                <a:solidFill>
                  <a:srgbClr val="3380E6"/>
                </a:solidFill>
                <a:latin typeface="Arial" panose="020B0604020202020204" pitchFamily="34" charset="0"/>
              </a:rPr>
              <a:t> (2/3)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85800" y="893467"/>
            <a:ext cx="8128000" cy="3482513"/>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Funzione </a:t>
            </a:r>
            <a:r>
              <a:rPr lang="it-IT" sz="2400" b="1" dirty="0" err="1">
                <a:latin typeface="Times New Roman" panose="02020603050405020304" pitchFamily="18" charset="0"/>
                <a:ea typeface="Noto Sans CJK SC Regular" pitchFamily="2"/>
                <a:cs typeface="Times New Roman" panose="02020603050405020304" pitchFamily="18" charset="0"/>
              </a:rPr>
              <a:t>fputc</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	int </a:t>
            </a:r>
            <a:r>
              <a:rPr lang="it-IT" altLang="it-IT" sz="2400" b="1" dirty="0" err="1">
                <a:solidFill>
                  <a:srgbClr val="3380E6"/>
                </a:solidFill>
                <a:latin typeface="Times New Roman" panose="02020603050405020304" pitchFamily="18" charset="0"/>
              </a:rPr>
              <a:t>fputc</a:t>
            </a:r>
            <a:r>
              <a:rPr lang="it-IT" altLang="it-IT" sz="2400" b="1" dirty="0">
                <a:solidFill>
                  <a:srgbClr val="3380E6"/>
                </a:solidFill>
                <a:latin typeface="Times New Roman" panose="02020603050405020304" pitchFamily="18" charset="0"/>
              </a:rPr>
              <a:t> (</a:t>
            </a:r>
            <a:r>
              <a:rPr lang="it-IT" altLang="it-IT" sz="2400" b="1" dirty="0" err="1">
                <a:solidFill>
                  <a:srgbClr val="3380E6"/>
                </a:solidFill>
                <a:latin typeface="Times New Roman" panose="02020603050405020304" pitchFamily="18" charset="0"/>
              </a:rPr>
              <a:t>char</a:t>
            </a:r>
            <a:r>
              <a:rPr lang="it-IT" altLang="it-IT" sz="2400" b="1" dirty="0">
                <a:solidFill>
                  <a:srgbClr val="3380E6"/>
                </a:solidFill>
                <a:latin typeface="Times New Roman" panose="02020603050405020304" pitchFamily="18" charset="0"/>
              </a:rPr>
              <a:t> c, FILE * fp);</a:t>
            </a:r>
            <a:r>
              <a:rPr lang="it-IT" altLang="it-IT" sz="2400" dirty="0">
                <a:solidFill>
                  <a:srgbClr val="000000"/>
                </a:solidFill>
                <a:latin typeface="Times New Roman" panose="02020603050405020304" pitchFamily="18" charset="0"/>
              </a:rPr>
              <a:t> </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consente di scrivere il carattere </a:t>
            </a:r>
            <a:r>
              <a:rPr lang="it-IT" sz="2200" b="1" dirty="0">
                <a:latin typeface="Times New Roman" panose="02020603050405020304" pitchFamily="18" charset="0"/>
                <a:ea typeface="Noto Sans CJK SC Regular" pitchFamily="2"/>
                <a:cs typeface="Times New Roman" panose="02020603050405020304" pitchFamily="18" charset="0"/>
              </a:rPr>
              <a:t>c</a:t>
            </a:r>
            <a:r>
              <a:rPr lang="it-IT" sz="2200" dirty="0">
                <a:latin typeface="Times New Roman" panose="02020603050405020304" pitchFamily="18" charset="0"/>
                <a:ea typeface="Noto Sans CJK SC Regular" pitchFamily="2"/>
                <a:cs typeface="Times New Roman" panose="02020603050405020304" pitchFamily="18" charset="0"/>
              </a:rPr>
              <a:t> (convertito ad </a:t>
            </a:r>
            <a:r>
              <a:rPr lang="it-IT" sz="2200" b="1" dirty="0" err="1">
                <a:latin typeface="Times New Roman" panose="02020603050405020304" pitchFamily="18" charset="0"/>
                <a:ea typeface="Noto Sans CJK SC Regular" pitchFamily="2"/>
                <a:cs typeface="Times New Roman" panose="02020603050405020304" pitchFamily="18" charset="0"/>
              </a:rPr>
              <a:t>unsigned</a:t>
            </a:r>
            <a:r>
              <a:rPr lang="it-IT" sz="2200" b="1" dirty="0">
                <a:latin typeface="Times New Roman" panose="02020603050405020304" pitchFamily="18" charset="0"/>
                <a:ea typeface="Noto Sans CJK SC Regular" pitchFamily="2"/>
                <a:cs typeface="Times New Roman" panose="02020603050405020304" pitchFamily="18" charset="0"/>
              </a:rPr>
              <a:t> </a:t>
            </a:r>
            <a:r>
              <a:rPr lang="it-IT" sz="2200" b="1" dirty="0" err="1">
                <a:latin typeface="Times New Roman" panose="02020603050405020304" pitchFamily="18" charset="0"/>
                <a:ea typeface="Noto Sans CJK SC Regular" pitchFamily="2"/>
                <a:cs typeface="Times New Roman" panose="02020603050405020304" pitchFamily="18" charset="0"/>
              </a:rPr>
              <a:t>char</a:t>
            </a:r>
            <a:r>
              <a:rPr lang="it-IT" sz="2200" dirty="0">
                <a:latin typeface="Times New Roman" panose="02020603050405020304" pitchFamily="18" charset="0"/>
                <a:ea typeface="Noto Sans CJK SC Regular" pitchFamily="2"/>
                <a:cs typeface="Times New Roman" panose="02020603050405020304" pitchFamily="18" charset="0"/>
              </a:rPr>
              <a:t>)  su uno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di testo aperto in modalità di scrittura o aggiornamento. In caso di successo, la funzione restituisce il carattere scritto nello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e l’indicatore di posizione  si porta in corrispondenza del carattere successivo.  Altrimenti, la funzione restituisce </a:t>
            </a:r>
            <a:r>
              <a:rPr lang="it-IT" sz="2200" b="1" dirty="0">
                <a:latin typeface="Times New Roman" panose="02020603050405020304" pitchFamily="18" charset="0"/>
                <a:ea typeface="Noto Sans CJK SC Regular" pitchFamily="2"/>
                <a:cs typeface="Times New Roman" panose="02020603050405020304" pitchFamily="18" charset="0"/>
              </a:rPr>
              <a:t>EOF</a:t>
            </a:r>
            <a:r>
              <a:rPr lang="it-IT" sz="22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r>
              <a:rPr lang="it-IT" altLang="it-IT" sz="2400" b="1" dirty="0">
                <a:solidFill>
                  <a:srgbClr val="3380E6"/>
                </a:solidFill>
                <a:latin typeface="Times New Roman" panose="02020603050405020304" pitchFamily="18" charset="0"/>
              </a:rPr>
              <a:t>                </a:t>
            </a: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buClr>
                <a:schemeClr val="tx1"/>
              </a:buClr>
              <a:defRPr/>
            </a:pPr>
            <a:r>
              <a:rPr lang="it-IT" sz="2400" b="1" dirty="0">
                <a:latin typeface="Times New Roman" panose="02020603050405020304" pitchFamily="18" charset="0"/>
                <a:ea typeface="Noto Sans CJK SC Regular" pitchFamily="2"/>
                <a:cs typeface="Times New Roman" panose="02020603050405020304" pitchFamily="18" charset="0"/>
              </a:rPr>
              <a:t>Esempio:</a:t>
            </a:r>
            <a:r>
              <a:rPr lang="it-IT" sz="2400" dirty="0">
                <a:latin typeface="Times New Roman" panose="02020603050405020304" pitchFamily="18" charset="0"/>
                <a:ea typeface="Noto Sans CJK SC Regular" pitchFamily="2"/>
                <a:cs typeface="Times New Roman" panose="02020603050405020304" pitchFamily="18" charset="0"/>
              </a:rPr>
              <a:t>  </a:t>
            </a: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4632156"/>
            <a:ext cx="7622198" cy="1313459"/>
          </a:xfrm>
          <a:prstGeom prst="rect">
            <a:avLst/>
          </a:prstGeom>
        </p:spPr>
      </p:pic>
    </p:spTree>
    <p:extLst>
      <p:ext uri="{BB962C8B-B14F-4D97-AF65-F5344CB8AC3E}">
        <p14:creationId xmlns:p14="http://schemas.microsoft.com/office/powerpoint/2010/main" val="3769761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scrittura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a:t>
            </a:r>
            <a:r>
              <a:rPr lang="en-US" altLang="it-IT" sz="3300" dirty="0">
                <a:solidFill>
                  <a:srgbClr val="3380E6"/>
                </a:solidFill>
                <a:latin typeface="Arial" panose="020B0604020202020204" pitchFamily="34" charset="0"/>
              </a:rPr>
              <a:t> stream di </a:t>
            </a:r>
            <a:r>
              <a:rPr lang="en-US" altLang="it-IT" sz="3300" dirty="0" err="1">
                <a:solidFill>
                  <a:srgbClr val="3380E6"/>
                </a:solidFill>
                <a:latin typeface="Arial" panose="020B0604020202020204" pitchFamily="34" charset="0"/>
              </a:rPr>
              <a:t>testo</a:t>
            </a:r>
            <a:r>
              <a:rPr lang="en-US" altLang="it-IT" sz="3300" dirty="0">
                <a:solidFill>
                  <a:srgbClr val="3380E6"/>
                </a:solidFill>
                <a:latin typeface="Arial" panose="020B0604020202020204" pitchFamily="34" charset="0"/>
              </a:rPr>
              <a:t> (3/3)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69636" y="1081942"/>
            <a:ext cx="8128000" cy="3806961"/>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Funzione </a:t>
            </a:r>
            <a:r>
              <a:rPr lang="it-IT" sz="2400" b="1" dirty="0" err="1">
                <a:latin typeface="Times New Roman" panose="02020603050405020304" pitchFamily="18" charset="0"/>
                <a:ea typeface="Noto Sans CJK SC Regular" pitchFamily="2"/>
                <a:cs typeface="Times New Roman" panose="02020603050405020304" pitchFamily="18" charset="0"/>
              </a:rPr>
              <a:t>fputs</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	</a:t>
            </a:r>
            <a:r>
              <a:rPr lang="it-IT" altLang="it-IT" sz="2400" b="1" dirty="0">
                <a:solidFill>
                  <a:srgbClr val="3380E6"/>
                </a:solidFill>
                <a:latin typeface="Times New Roman" panose="02020603050405020304" pitchFamily="18" charset="0"/>
              </a:rPr>
              <a:t> int </a:t>
            </a:r>
            <a:r>
              <a:rPr lang="it-IT" altLang="it-IT" sz="2400" b="1" dirty="0" err="1">
                <a:solidFill>
                  <a:srgbClr val="3380E6"/>
                </a:solidFill>
                <a:latin typeface="Times New Roman" panose="02020603050405020304" pitchFamily="18" charset="0"/>
              </a:rPr>
              <a:t>fputs</a:t>
            </a:r>
            <a:r>
              <a:rPr lang="it-IT" altLang="it-IT" sz="2400" b="1" dirty="0">
                <a:solidFill>
                  <a:srgbClr val="3380E6"/>
                </a:solidFill>
                <a:latin typeface="Times New Roman" panose="02020603050405020304" pitchFamily="18" charset="0"/>
              </a:rPr>
              <a:t> (</a:t>
            </a:r>
            <a:r>
              <a:rPr lang="it-IT" altLang="it-IT" sz="2400" b="1" dirty="0" err="1">
                <a:solidFill>
                  <a:srgbClr val="3380E6"/>
                </a:solidFill>
                <a:latin typeface="Times New Roman" panose="02020603050405020304" pitchFamily="18" charset="0"/>
              </a:rPr>
              <a:t>char</a:t>
            </a:r>
            <a:r>
              <a:rPr lang="it-IT" altLang="it-IT" sz="2400" b="1" dirty="0">
                <a:solidFill>
                  <a:srgbClr val="3380E6"/>
                </a:solidFill>
                <a:latin typeface="Times New Roman" panose="02020603050405020304" pitchFamily="18" charset="0"/>
              </a:rPr>
              <a:t> * s, FILE * fp);</a:t>
            </a:r>
            <a:r>
              <a:rPr lang="it-IT" altLang="it-IT" sz="2400" dirty="0">
                <a:solidFill>
                  <a:srgbClr val="000000"/>
                </a:solidFill>
                <a:latin typeface="Times New Roman" panose="02020603050405020304" pitchFamily="18" charset="0"/>
              </a:rPr>
              <a:t> </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consente di scrivere una stringa di caratteri su uno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di testo aperto in modalità di scrittura o aggiornamento. In caso di successo, la funzione restituisce un valore positivo e l’indicatore di posizione  si porta in corrispondenza del carattere successivo all’ultimo carattere scritto.  Altrimenti, la funzione restituisce </a:t>
            </a:r>
            <a:r>
              <a:rPr lang="it-IT" sz="2200" b="1" dirty="0">
                <a:latin typeface="Times New Roman" panose="02020603050405020304" pitchFamily="18" charset="0"/>
                <a:ea typeface="Noto Sans CJK SC Regular" pitchFamily="2"/>
                <a:cs typeface="Times New Roman" panose="02020603050405020304" pitchFamily="18" charset="0"/>
              </a:rPr>
              <a:t>EOF</a:t>
            </a:r>
            <a:r>
              <a:rPr lang="it-IT" sz="22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buClr>
                <a:schemeClr val="tx1"/>
              </a:buClr>
              <a:defRPr/>
            </a:pPr>
            <a:r>
              <a:rPr lang="it-IT" sz="2400" b="1" dirty="0">
                <a:latin typeface="Times New Roman" panose="02020603050405020304" pitchFamily="18" charset="0"/>
                <a:ea typeface="Noto Sans CJK SC Regular" pitchFamily="2"/>
                <a:cs typeface="Times New Roman" panose="02020603050405020304" pitchFamily="18" charset="0"/>
              </a:rPr>
              <a:t>Esempio:</a:t>
            </a:r>
            <a:r>
              <a:rPr lang="it-IT" sz="2400" dirty="0">
                <a:latin typeface="Times New Roman" panose="02020603050405020304" pitchFamily="18" charset="0"/>
                <a:ea typeface="Noto Sans CJK SC Regular" pitchFamily="2"/>
                <a:cs typeface="Times New Roman" panose="02020603050405020304" pitchFamily="18" charset="0"/>
              </a:rPr>
              <a:t>  </a:t>
            </a: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5087425"/>
            <a:ext cx="7391400" cy="1127873"/>
          </a:xfrm>
          <a:prstGeom prst="rect">
            <a:avLst/>
          </a:prstGeom>
        </p:spPr>
      </p:pic>
    </p:spTree>
    <p:extLst>
      <p:ext uri="{BB962C8B-B14F-4D97-AF65-F5344CB8AC3E}">
        <p14:creationId xmlns:p14="http://schemas.microsoft.com/office/powerpoint/2010/main" val="3172615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lettura</a:t>
            </a:r>
            <a:r>
              <a:rPr lang="en-US" altLang="it-IT" sz="3300" dirty="0">
                <a:solidFill>
                  <a:srgbClr val="3380E6"/>
                </a:solidFill>
                <a:latin typeface="Arial" panose="020B0604020202020204" pitchFamily="34" charset="0"/>
              </a:rPr>
              <a:t> da stream di </a:t>
            </a:r>
            <a:r>
              <a:rPr lang="en-US" altLang="it-IT" sz="3300" dirty="0" err="1">
                <a:solidFill>
                  <a:srgbClr val="3380E6"/>
                </a:solidFill>
                <a:latin typeface="Arial" panose="020B0604020202020204" pitchFamily="34" charset="0"/>
              </a:rPr>
              <a:t>testo</a:t>
            </a:r>
            <a:r>
              <a:rPr lang="en-US" altLang="it-IT" sz="3300" dirty="0">
                <a:solidFill>
                  <a:srgbClr val="3380E6"/>
                </a:solidFill>
                <a:latin typeface="Arial" panose="020B0604020202020204" pitchFamily="34" charset="0"/>
              </a:rPr>
              <a:t> (1/3)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517236" y="982443"/>
            <a:ext cx="8458200" cy="4131409"/>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Funzione </a:t>
            </a:r>
            <a:r>
              <a:rPr lang="it-IT" sz="2400" b="1" dirty="0" err="1">
                <a:latin typeface="Times New Roman" panose="02020603050405020304" pitchFamily="18" charset="0"/>
                <a:ea typeface="Noto Sans CJK SC Regular" pitchFamily="2"/>
                <a:cs typeface="Times New Roman" panose="02020603050405020304" pitchFamily="18" charset="0"/>
              </a:rPr>
              <a:t>fscanf</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      </a:t>
            </a:r>
            <a:r>
              <a:rPr lang="it-IT" altLang="it-IT" sz="2400" b="1" dirty="0">
                <a:solidFill>
                  <a:srgbClr val="3380E6"/>
                </a:solidFill>
                <a:latin typeface="Times New Roman" panose="02020603050405020304" pitchFamily="18" charset="0"/>
              </a:rPr>
              <a:t>int </a:t>
            </a:r>
            <a:r>
              <a:rPr lang="it-IT" altLang="it-IT" sz="2400" b="1" dirty="0" err="1">
                <a:solidFill>
                  <a:srgbClr val="3380E6"/>
                </a:solidFill>
                <a:latin typeface="Times New Roman" panose="02020603050405020304" pitchFamily="18" charset="0"/>
              </a:rPr>
              <a:t>fscanf</a:t>
            </a:r>
            <a:r>
              <a:rPr lang="it-IT" altLang="it-IT" sz="2400" b="1" dirty="0">
                <a:solidFill>
                  <a:srgbClr val="3380E6"/>
                </a:solidFill>
                <a:latin typeface="Times New Roman" panose="02020603050405020304" pitchFamily="18" charset="0"/>
              </a:rPr>
              <a:t> (FILE * fp, </a:t>
            </a:r>
            <a:r>
              <a:rPr lang="it-IT" altLang="it-IT" sz="2400" b="1" dirty="0" err="1">
                <a:solidFill>
                  <a:srgbClr val="3380E6"/>
                </a:solidFill>
                <a:latin typeface="Times New Roman" panose="02020603050405020304" pitchFamily="18" charset="0"/>
              </a:rPr>
              <a:t>char</a:t>
            </a:r>
            <a:r>
              <a:rPr lang="it-IT" altLang="it-IT" sz="2400" b="1" dirty="0">
                <a:solidFill>
                  <a:srgbClr val="3380E6"/>
                </a:solidFill>
                <a:latin typeface="Times New Roman" panose="02020603050405020304" pitchFamily="18" charset="0"/>
              </a:rPr>
              <a:t> * </a:t>
            </a:r>
            <a:r>
              <a:rPr lang="it-IT" altLang="it-IT" sz="2400" b="1" dirty="0" err="1">
                <a:solidFill>
                  <a:srgbClr val="3380E6"/>
                </a:solidFill>
                <a:latin typeface="Times New Roman" panose="02020603050405020304" pitchFamily="18" charset="0"/>
              </a:rPr>
              <a:t>stringa_di_controllo</a:t>
            </a:r>
            <a:r>
              <a:rPr lang="it-IT" altLang="it-IT" sz="2400" b="1" dirty="0">
                <a:solidFill>
                  <a:srgbClr val="3380E6"/>
                </a:solidFill>
                <a:latin typeface="Times New Roman" panose="02020603050405020304" pitchFamily="18" charset="0"/>
              </a:rPr>
              <a:t>,…..);</a:t>
            </a:r>
            <a:r>
              <a:rPr lang="it-IT" altLang="it-IT" sz="2400" dirty="0">
                <a:solidFill>
                  <a:srgbClr val="000000"/>
                </a:solidFill>
                <a:latin typeface="Times New Roman" panose="02020603050405020304" pitchFamily="18" charset="0"/>
              </a:rPr>
              <a:t> </a:t>
            </a:r>
            <a:r>
              <a:rPr lang="it-IT" sz="2400" b="1" dirty="0">
                <a:latin typeface="Times New Roman" panose="02020603050405020304" pitchFamily="18" charset="0"/>
                <a:ea typeface="Noto Sans CJK SC Regular" pitchFamily="2"/>
                <a:cs typeface="Times New Roman" panose="02020603050405020304" pitchFamily="18" charset="0"/>
              </a:rPr>
              <a:t> </a:t>
            </a: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consente di leggere testo in modo formattato da uno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di testo aperto in modalità di lettura o aggiornamento. Rappresenta una generalizzazione della funzione </a:t>
            </a:r>
            <a:r>
              <a:rPr lang="it-IT" sz="2200" b="1" dirty="0" err="1">
                <a:latin typeface="Times New Roman" panose="02020603050405020304" pitchFamily="18" charset="0"/>
                <a:ea typeface="Noto Sans CJK SC Regular" pitchFamily="2"/>
                <a:cs typeface="Times New Roman" panose="02020603050405020304" pitchFamily="18" charset="0"/>
              </a:rPr>
              <a:t>scanf</a:t>
            </a:r>
            <a:r>
              <a:rPr lang="it-IT" sz="2200" dirty="0">
                <a:latin typeface="Times New Roman" panose="02020603050405020304" pitchFamily="18" charset="0"/>
                <a:ea typeface="Noto Sans CJK SC Regular" pitchFamily="2"/>
                <a:cs typeface="Times New Roman" panose="02020603050405020304" pitchFamily="18" charset="0"/>
              </a:rPr>
              <a:t> per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di testo associati ad arbitrari dispositivi d’input (in particolare, file di testo). In caso di successo, la funzione restituisce il numero di caratteri letti dallo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e l’indicatore di posizione si porta in corrispondenza del carattere successivo all’ultimo carattere letto. Altrimenti, la funzione restituisce </a:t>
            </a:r>
            <a:r>
              <a:rPr lang="it-IT" sz="2200" b="1" dirty="0">
                <a:latin typeface="Times New Roman" panose="02020603050405020304" pitchFamily="18" charset="0"/>
                <a:ea typeface="Noto Sans CJK SC Regular" pitchFamily="2"/>
                <a:cs typeface="Times New Roman" panose="02020603050405020304" pitchFamily="18" charset="0"/>
              </a:rPr>
              <a:t>EOF</a:t>
            </a:r>
            <a:r>
              <a:rPr lang="it-IT" sz="2200" dirty="0">
                <a:latin typeface="Times New Roman" panose="02020603050405020304" pitchFamily="18" charset="0"/>
                <a:ea typeface="Noto Sans CJK SC Regular" pitchFamily="2"/>
                <a:cs typeface="Times New Roman" panose="02020603050405020304" pitchFamily="18" charset="0"/>
              </a:rPr>
              <a:t>.</a:t>
            </a: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        </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buClr>
                <a:schemeClr val="tx1"/>
              </a:buClr>
              <a:defRPr/>
            </a:pPr>
            <a:r>
              <a:rPr lang="it-IT" sz="2400" b="1" dirty="0">
                <a:latin typeface="Times New Roman" panose="02020603050405020304" pitchFamily="18" charset="0"/>
                <a:ea typeface="Noto Sans CJK SC Regular" pitchFamily="2"/>
                <a:cs typeface="Times New Roman" panose="02020603050405020304" pitchFamily="18" charset="0"/>
              </a:rPr>
              <a:t>Esempio:</a:t>
            </a:r>
            <a:r>
              <a:rPr lang="it-IT" sz="2400" dirty="0">
                <a:latin typeface="Times New Roman" panose="02020603050405020304" pitchFamily="18" charset="0"/>
                <a:ea typeface="Noto Sans CJK SC Regular" pitchFamily="2"/>
                <a:cs typeface="Times New Roman" panose="02020603050405020304" pitchFamily="18" charset="0"/>
              </a:rPr>
              <a:t>  </a:t>
            </a: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5139355"/>
            <a:ext cx="6400800" cy="1421295"/>
          </a:xfrm>
          <a:prstGeom prst="rect">
            <a:avLst/>
          </a:prstGeom>
        </p:spPr>
      </p:pic>
    </p:spTree>
    <p:extLst>
      <p:ext uri="{BB962C8B-B14F-4D97-AF65-F5344CB8AC3E}">
        <p14:creationId xmlns:p14="http://schemas.microsoft.com/office/powerpoint/2010/main" val="2781137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lettura</a:t>
            </a:r>
            <a:r>
              <a:rPr lang="en-US" altLang="it-IT" sz="3300" dirty="0">
                <a:solidFill>
                  <a:srgbClr val="3380E6"/>
                </a:solidFill>
                <a:latin typeface="Arial" panose="020B0604020202020204" pitchFamily="34" charset="0"/>
              </a:rPr>
              <a:t> da stream di </a:t>
            </a:r>
            <a:r>
              <a:rPr lang="en-US" altLang="it-IT" sz="3300" dirty="0" err="1">
                <a:solidFill>
                  <a:srgbClr val="3380E6"/>
                </a:solidFill>
                <a:latin typeface="Arial" panose="020B0604020202020204" pitchFamily="34" charset="0"/>
              </a:rPr>
              <a:t>testo</a:t>
            </a:r>
            <a:r>
              <a:rPr lang="en-US" altLang="it-IT" sz="3300" dirty="0">
                <a:solidFill>
                  <a:srgbClr val="3380E6"/>
                </a:solidFill>
                <a:latin typeface="Arial" panose="020B0604020202020204" pitchFamily="34" charset="0"/>
              </a:rPr>
              <a:t> (2/3)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85800" y="893467"/>
            <a:ext cx="8128000" cy="3806961"/>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Funzione </a:t>
            </a:r>
            <a:r>
              <a:rPr lang="it-IT" sz="2400" b="1" dirty="0" err="1">
                <a:latin typeface="Times New Roman" panose="02020603050405020304" pitchFamily="18" charset="0"/>
                <a:ea typeface="Noto Sans CJK SC Regular" pitchFamily="2"/>
                <a:cs typeface="Times New Roman" panose="02020603050405020304" pitchFamily="18" charset="0"/>
              </a:rPr>
              <a:t>fgetc</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	int </a:t>
            </a:r>
            <a:r>
              <a:rPr lang="it-IT" altLang="it-IT" sz="2400" b="1" dirty="0" err="1">
                <a:solidFill>
                  <a:srgbClr val="3380E6"/>
                </a:solidFill>
                <a:latin typeface="Times New Roman" panose="02020603050405020304" pitchFamily="18" charset="0"/>
              </a:rPr>
              <a:t>fgetc</a:t>
            </a:r>
            <a:r>
              <a:rPr lang="it-IT" altLang="it-IT" sz="2400" b="1" dirty="0">
                <a:solidFill>
                  <a:srgbClr val="3380E6"/>
                </a:solidFill>
                <a:latin typeface="Times New Roman" panose="02020603050405020304" pitchFamily="18" charset="0"/>
              </a:rPr>
              <a:t> (FILE * fp);</a:t>
            </a:r>
            <a:r>
              <a:rPr lang="it-IT" altLang="it-IT" sz="2400" dirty="0">
                <a:solidFill>
                  <a:srgbClr val="000000"/>
                </a:solidFill>
                <a:latin typeface="Times New Roman" panose="02020603050405020304" pitchFamily="18" charset="0"/>
              </a:rPr>
              <a:t> </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consente di leggere il carattere correntemente puntato dall’indicatore di posizione da uno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di testo aperto in modalità di lettura o aggiornamento. In caso di successo (non si è raggiunto il marcatore </a:t>
            </a:r>
            <a:r>
              <a:rPr lang="it-IT" sz="2200" b="1" dirty="0">
                <a:latin typeface="Times New Roman" panose="02020603050405020304" pitchFamily="18" charset="0"/>
                <a:ea typeface="Noto Sans CJK SC Regular" pitchFamily="2"/>
                <a:cs typeface="Times New Roman" panose="02020603050405020304" pitchFamily="18" charset="0"/>
              </a:rPr>
              <a:t>end-of-file</a:t>
            </a:r>
            <a:r>
              <a:rPr lang="it-IT" sz="2200" dirty="0">
                <a:latin typeface="Times New Roman" panose="02020603050405020304" pitchFamily="18" charset="0"/>
                <a:ea typeface="Noto Sans CJK SC Regular" pitchFamily="2"/>
                <a:cs typeface="Times New Roman" panose="02020603050405020304" pitchFamily="18" charset="0"/>
              </a:rPr>
              <a:t> di fine dati), la funzione restituisce il carattere letto e l’indicatore di posizione  si porta in corrispondenza del carattere successivo.  Altrimenti, la funzione restituisce </a:t>
            </a:r>
            <a:r>
              <a:rPr lang="it-IT" sz="2200" b="1" dirty="0">
                <a:latin typeface="Times New Roman" panose="02020603050405020304" pitchFamily="18" charset="0"/>
                <a:ea typeface="Noto Sans CJK SC Regular" pitchFamily="2"/>
                <a:cs typeface="Times New Roman" panose="02020603050405020304" pitchFamily="18" charset="0"/>
              </a:rPr>
              <a:t>EOF</a:t>
            </a:r>
            <a:r>
              <a:rPr lang="it-IT" sz="22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r>
              <a:rPr lang="it-IT" altLang="it-IT" sz="2400" b="1" dirty="0">
                <a:solidFill>
                  <a:srgbClr val="3380E6"/>
                </a:solidFill>
                <a:latin typeface="Times New Roman" panose="02020603050405020304" pitchFamily="18" charset="0"/>
              </a:rPr>
              <a:t>                </a:t>
            </a: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buClr>
                <a:schemeClr val="tx1"/>
              </a:buClr>
              <a:defRPr/>
            </a:pPr>
            <a:r>
              <a:rPr lang="it-IT" sz="2400" b="1" dirty="0">
                <a:latin typeface="Times New Roman" panose="02020603050405020304" pitchFamily="18" charset="0"/>
                <a:ea typeface="Noto Sans CJK SC Regular" pitchFamily="2"/>
                <a:cs typeface="Times New Roman" panose="02020603050405020304" pitchFamily="18" charset="0"/>
              </a:rPr>
              <a:t>Esempio:</a:t>
            </a:r>
            <a:r>
              <a:rPr lang="it-IT" sz="2400" dirty="0">
                <a:latin typeface="Times New Roman" panose="02020603050405020304" pitchFamily="18" charset="0"/>
                <a:ea typeface="Noto Sans CJK SC Regular" pitchFamily="2"/>
                <a:cs typeface="Times New Roman" panose="02020603050405020304" pitchFamily="18" charset="0"/>
              </a:rPr>
              <a:t>  </a:t>
            </a:r>
          </a:p>
        </p:txBody>
      </p:sp>
      <p:pic>
        <p:nvPicPr>
          <p:cNvPr id="2" name="Immagine 1"/>
          <p:cNvPicPr>
            <a:picLocks noChangeAspect="1"/>
          </p:cNvPicPr>
          <p:nvPr/>
        </p:nvPicPr>
        <p:blipFill>
          <a:blip r:embed="rId3"/>
          <a:stretch>
            <a:fillRect/>
          </a:stretch>
        </p:blipFill>
        <p:spPr>
          <a:xfrm>
            <a:off x="478962" y="4980782"/>
            <a:ext cx="8665038" cy="1214143"/>
          </a:xfrm>
          <a:prstGeom prst="rect">
            <a:avLst/>
          </a:prstGeom>
        </p:spPr>
      </p:pic>
    </p:spTree>
    <p:extLst>
      <p:ext uri="{BB962C8B-B14F-4D97-AF65-F5344CB8AC3E}">
        <p14:creationId xmlns:p14="http://schemas.microsoft.com/office/powerpoint/2010/main" val="729348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lettura</a:t>
            </a:r>
            <a:r>
              <a:rPr lang="en-US" altLang="it-IT" sz="3300" dirty="0">
                <a:solidFill>
                  <a:srgbClr val="3380E6"/>
                </a:solidFill>
                <a:latin typeface="Arial" panose="020B0604020202020204" pitchFamily="34" charset="0"/>
              </a:rPr>
              <a:t> da stream di </a:t>
            </a:r>
            <a:r>
              <a:rPr lang="en-US" altLang="it-IT" sz="3300" dirty="0" err="1">
                <a:solidFill>
                  <a:srgbClr val="3380E6"/>
                </a:solidFill>
                <a:latin typeface="Arial" panose="020B0604020202020204" pitchFamily="34" charset="0"/>
              </a:rPr>
              <a:t>testo</a:t>
            </a:r>
            <a:r>
              <a:rPr lang="en-US" altLang="it-IT" sz="3300" dirty="0">
                <a:solidFill>
                  <a:srgbClr val="3380E6"/>
                </a:solidFill>
                <a:latin typeface="Arial" panose="020B0604020202020204" pitchFamily="34" charset="0"/>
              </a:rPr>
              <a:t> (3/3)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558800" y="990600"/>
            <a:ext cx="8432800" cy="3777529"/>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Funzione </a:t>
            </a:r>
            <a:r>
              <a:rPr lang="it-IT" sz="2400" b="1" dirty="0" err="1">
                <a:latin typeface="Times New Roman" panose="02020603050405020304" pitchFamily="18" charset="0"/>
                <a:ea typeface="Noto Sans CJK SC Regular" pitchFamily="2"/>
                <a:cs typeface="Times New Roman" panose="02020603050405020304" pitchFamily="18" charset="0"/>
              </a:rPr>
              <a:t>fgets</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	</a:t>
            </a:r>
            <a:r>
              <a:rPr lang="it-IT" altLang="it-IT" sz="2400" b="1" dirty="0" err="1">
                <a:solidFill>
                  <a:srgbClr val="3380E6"/>
                </a:solidFill>
                <a:latin typeface="Times New Roman" panose="02020603050405020304" pitchFamily="18" charset="0"/>
              </a:rPr>
              <a:t>char</a:t>
            </a:r>
            <a:r>
              <a:rPr lang="it-IT" altLang="it-IT" sz="2400" b="1" dirty="0">
                <a:solidFill>
                  <a:srgbClr val="3380E6"/>
                </a:solidFill>
                <a:latin typeface="Times New Roman" panose="02020603050405020304" pitchFamily="18" charset="0"/>
              </a:rPr>
              <a:t> * </a:t>
            </a:r>
            <a:r>
              <a:rPr lang="it-IT" altLang="it-IT" sz="2400" b="1" dirty="0" err="1">
                <a:solidFill>
                  <a:srgbClr val="3380E6"/>
                </a:solidFill>
                <a:latin typeface="Times New Roman" panose="02020603050405020304" pitchFamily="18" charset="0"/>
              </a:rPr>
              <a:t>fgets</a:t>
            </a:r>
            <a:r>
              <a:rPr lang="it-IT" altLang="it-IT" sz="2400" b="1" dirty="0">
                <a:solidFill>
                  <a:srgbClr val="3380E6"/>
                </a:solidFill>
                <a:latin typeface="Times New Roman" panose="02020603050405020304" pitchFamily="18" charset="0"/>
              </a:rPr>
              <a:t> (</a:t>
            </a:r>
            <a:r>
              <a:rPr lang="it-IT" altLang="it-IT" sz="2400" b="1" dirty="0" err="1">
                <a:solidFill>
                  <a:srgbClr val="3380E6"/>
                </a:solidFill>
                <a:latin typeface="Times New Roman" panose="02020603050405020304" pitchFamily="18" charset="0"/>
              </a:rPr>
              <a:t>char</a:t>
            </a:r>
            <a:r>
              <a:rPr lang="it-IT" altLang="it-IT" sz="2400" b="1" dirty="0">
                <a:solidFill>
                  <a:srgbClr val="3380E6"/>
                </a:solidFill>
                <a:latin typeface="Times New Roman" panose="02020603050405020304" pitchFamily="18" charset="0"/>
              </a:rPr>
              <a:t> * s, int n, FILE * fp);</a:t>
            </a:r>
            <a:r>
              <a:rPr lang="it-IT" altLang="it-IT" sz="2400" dirty="0">
                <a:solidFill>
                  <a:srgbClr val="000000"/>
                </a:solidFill>
                <a:latin typeface="Times New Roman" panose="02020603050405020304" pitchFamily="18" charset="0"/>
              </a:rPr>
              <a:t> </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consente di leggere dalla posizione corrente di uno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di testo (aperto in modalità di lettura o aggiornamento) una sequenza di al più </a:t>
            </a:r>
            <a:r>
              <a:rPr lang="it-IT" sz="2200" b="1" dirty="0">
                <a:latin typeface="Times New Roman" panose="02020603050405020304" pitchFamily="18" charset="0"/>
                <a:ea typeface="Noto Sans CJK SC Regular" pitchFamily="2"/>
                <a:cs typeface="Times New Roman" panose="02020603050405020304" pitchFamily="18" charset="0"/>
              </a:rPr>
              <a:t>n-1</a:t>
            </a:r>
            <a:r>
              <a:rPr lang="it-IT" sz="2200" dirty="0">
                <a:latin typeface="Times New Roman" panose="02020603050405020304" pitchFamily="18" charset="0"/>
                <a:ea typeface="Noto Sans CJK SC Regular" pitchFamily="2"/>
                <a:cs typeface="Times New Roman" panose="02020603050405020304" pitchFamily="18" charset="0"/>
              </a:rPr>
              <a:t> caratteri e memorizzarla nell’array di caratteri puntato da </a:t>
            </a:r>
            <a:r>
              <a:rPr lang="it-IT" sz="2200" b="1" dirty="0">
                <a:latin typeface="Times New Roman" panose="02020603050405020304" pitchFamily="18" charset="0"/>
                <a:ea typeface="Noto Sans CJK SC Regular" pitchFamily="2"/>
                <a:cs typeface="Times New Roman" panose="02020603050405020304" pitchFamily="18" charset="0"/>
              </a:rPr>
              <a:t>s</a:t>
            </a:r>
            <a:r>
              <a:rPr lang="it-IT" sz="2200" dirty="0">
                <a:latin typeface="Times New Roman" panose="02020603050405020304" pitchFamily="18" charset="0"/>
                <a:ea typeface="Noto Sans CJK SC Regular" pitchFamily="2"/>
                <a:cs typeface="Times New Roman" panose="02020603050405020304" pitchFamily="18" charset="0"/>
              </a:rPr>
              <a:t> insieme al carattere ‘\0’ di terminazione stringa. In caso di successo, la funzione restituisce </a:t>
            </a:r>
            <a:r>
              <a:rPr lang="it-IT" sz="2200" b="1" dirty="0">
                <a:latin typeface="Times New Roman" panose="02020603050405020304" pitchFamily="18" charset="0"/>
                <a:ea typeface="Noto Sans CJK SC Regular" pitchFamily="2"/>
                <a:cs typeface="Times New Roman" panose="02020603050405020304" pitchFamily="18" charset="0"/>
              </a:rPr>
              <a:t>s</a:t>
            </a:r>
            <a:r>
              <a:rPr lang="it-IT" sz="2200" dirty="0">
                <a:latin typeface="Times New Roman" panose="02020603050405020304" pitchFamily="18" charset="0"/>
                <a:ea typeface="Noto Sans CJK SC Regular" pitchFamily="2"/>
                <a:cs typeface="Times New Roman" panose="02020603050405020304" pitchFamily="18" charset="0"/>
              </a:rPr>
              <a:t>: il numero </a:t>
            </a:r>
            <a:r>
              <a:rPr lang="it-IT" sz="2200" b="1" dirty="0">
                <a:latin typeface="Times New Roman" panose="02020603050405020304" pitchFamily="18" charset="0"/>
                <a:ea typeface="Noto Sans CJK SC Regular" pitchFamily="2"/>
                <a:cs typeface="Times New Roman" panose="02020603050405020304" pitchFamily="18" charset="0"/>
              </a:rPr>
              <a:t>k</a:t>
            </a:r>
            <a:r>
              <a:rPr lang="it-IT" sz="2200" dirty="0">
                <a:latin typeface="Times New Roman" panose="02020603050405020304" pitchFamily="18" charset="0"/>
                <a:ea typeface="Noto Sans CJK SC Regular" pitchFamily="2"/>
                <a:cs typeface="Times New Roman" panose="02020603050405020304" pitchFamily="18" charset="0"/>
              </a:rPr>
              <a:t> di caratteri letti può essere inferiore a </a:t>
            </a:r>
            <a:r>
              <a:rPr lang="it-IT" sz="2200" b="1" dirty="0">
                <a:latin typeface="Times New Roman" panose="02020603050405020304" pitchFamily="18" charset="0"/>
                <a:ea typeface="Noto Sans CJK SC Regular" pitchFamily="2"/>
                <a:cs typeface="Times New Roman" panose="02020603050405020304" pitchFamily="18" charset="0"/>
              </a:rPr>
              <a:t>n-1</a:t>
            </a:r>
            <a:r>
              <a:rPr lang="it-IT" sz="2200" dirty="0">
                <a:latin typeface="Times New Roman" panose="02020603050405020304" pitchFamily="18" charset="0"/>
                <a:ea typeface="Noto Sans CJK SC Regular" pitchFamily="2"/>
                <a:cs typeface="Times New Roman" panose="02020603050405020304" pitchFamily="18" charset="0"/>
              </a:rPr>
              <a:t> se il k-esimo carattere è un </a:t>
            </a:r>
            <a:r>
              <a:rPr lang="it-IT" sz="2200" dirty="0" err="1">
                <a:latin typeface="Times New Roman" panose="02020603050405020304" pitchFamily="18" charset="0"/>
                <a:ea typeface="Noto Sans CJK SC Regular" pitchFamily="2"/>
                <a:cs typeface="Times New Roman" panose="02020603050405020304" pitchFamily="18" charset="0"/>
              </a:rPr>
              <a:t>newline</a:t>
            </a:r>
            <a:r>
              <a:rPr lang="it-IT" sz="2200" dirty="0">
                <a:latin typeface="Times New Roman" panose="02020603050405020304" pitchFamily="18" charset="0"/>
                <a:ea typeface="Noto Sans CJK SC Regular" pitchFamily="2"/>
                <a:cs typeface="Times New Roman" panose="02020603050405020304" pitchFamily="18" charset="0"/>
              </a:rPr>
              <a:t>. In caso di insuccesso (errore o la funzione incontra il marcatore di fine dati), la funzione restituisce NULL. </a:t>
            </a:r>
          </a:p>
          <a:p>
            <a:pPr>
              <a:spcBef>
                <a:spcPts val="0"/>
              </a:spcBef>
              <a:spcAft>
                <a:spcPts val="0"/>
              </a:spcAft>
              <a:buClr>
                <a:schemeClr val="tx1"/>
              </a:buClr>
              <a:defRPr/>
            </a:pPr>
            <a:r>
              <a:rPr lang="it-IT" sz="2400" b="1" dirty="0">
                <a:latin typeface="Times New Roman" panose="02020603050405020304" pitchFamily="18" charset="0"/>
                <a:ea typeface="Noto Sans CJK SC Regular" pitchFamily="2"/>
                <a:cs typeface="Times New Roman" panose="02020603050405020304" pitchFamily="18" charset="0"/>
              </a:rPr>
              <a:t>Esempio:</a:t>
            </a:r>
            <a:r>
              <a:rPr lang="it-IT" sz="2400" dirty="0">
                <a:latin typeface="Times New Roman" panose="02020603050405020304" pitchFamily="18" charset="0"/>
                <a:ea typeface="Noto Sans CJK SC Regular" pitchFamily="2"/>
                <a:cs typeface="Times New Roman" panose="02020603050405020304" pitchFamily="18" charset="0"/>
              </a:rPr>
              <a:t>  </a:t>
            </a: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910" y="4876079"/>
            <a:ext cx="7071090" cy="1803947"/>
          </a:xfrm>
          <a:prstGeom prst="rect">
            <a:avLst/>
          </a:prstGeom>
        </p:spPr>
      </p:pic>
    </p:spTree>
    <p:extLst>
      <p:ext uri="{BB962C8B-B14F-4D97-AF65-F5344CB8AC3E}">
        <p14:creationId xmlns:p14="http://schemas.microsoft.com/office/powerpoint/2010/main" val="359230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stampa</a:t>
            </a:r>
            <a:r>
              <a:rPr lang="en-US" altLang="it-IT" sz="3300" dirty="0">
                <a:solidFill>
                  <a:srgbClr val="3380E6"/>
                </a:solidFill>
                <a:latin typeface="Arial" panose="020B0604020202020204" pitchFamily="34" charset="0"/>
              </a:rPr>
              <a:t> di un file di </a:t>
            </a:r>
            <a:r>
              <a:rPr lang="en-US" altLang="it-IT" sz="3300" dirty="0" err="1">
                <a:solidFill>
                  <a:srgbClr val="3380E6"/>
                </a:solidFill>
                <a:latin typeface="Arial" panose="020B0604020202020204" pitchFamily="34" charset="0"/>
              </a:rPr>
              <a:t>testo</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558800" y="990600"/>
            <a:ext cx="8432800" cy="798637"/>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Stampa del contenuto di un file di testo.</a:t>
            </a:r>
          </a:p>
          <a:p>
            <a:pPr>
              <a:spcBef>
                <a:spcPts val="0"/>
              </a:spcBef>
              <a:spcAft>
                <a:spcPts val="0"/>
              </a:spcAft>
              <a:defRPr/>
            </a:pPr>
            <a:r>
              <a:rPr lang="it-IT" altLang="it-IT" sz="2400" b="1" dirty="0">
                <a:solidFill>
                  <a:srgbClr val="3380E6"/>
                </a:solidFill>
                <a:latin typeface="Times New Roman" panose="02020603050405020304" pitchFamily="18" charset="0"/>
              </a:rPr>
              <a:t>	</a:t>
            </a:r>
            <a:endParaRPr lang="it-IT" sz="2400" dirty="0">
              <a:latin typeface="Times New Roman" panose="02020603050405020304" pitchFamily="18" charset="0"/>
              <a:ea typeface="Noto Sans CJK SC Regular" pitchFamily="2"/>
              <a:cs typeface="Times New Roman" panose="02020603050405020304" pitchFamily="18" charset="0"/>
            </a:endParaRP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601204"/>
            <a:ext cx="6172200" cy="4791576"/>
          </a:xfrm>
          <a:prstGeom prst="rect">
            <a:avLst/>
          </a:prstGeom>
        </p:spPr>
      </p:pic>
    </p:spTree>
    <p:extLst>
      <p:ext uri="{BB962C8B-B14F-4D97-AF65-F5344CB8AC3E}">
        <p14:creationId xmlns:p14="http://schemas.microsoft.com/office/powerpoint/2010/main" val="2620260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copia</a:t>
            </a:r>
            <a:r>
              <a:rPr lang="en-US" altLang="it-IT" sz="3300" dirty="0">
                <a:solidFill>
                  <a:srgbClr val="3380E6"/>
                </a:solidFill>
                <a:latin typeface="Arial" panose="020B0604020202020204" pitchFamily="34" charset="0"/>
              </a:rPr>
              <a:t> di un file di </a:t>
            </a:r>
            <a:r>
              <a:rPr lang="en-US" altLang="it-IT" sz="3300" dirty="0" err="1">
                <a:solidFill>
                  <a:srgbClr val="3380E6"/>
                </a:solidFill>
                <a:latin typeface="Arial" panose="020B0604020202020204" pitchFamily="34" charset="0"/>
              </a:rPr>
              <a:t>testo</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3" name="Immagine 2"/>
          <p:cNvPicPr>
            <a:picLocks noChangeAspect="1"/>
          </p:cNvPicPr>
          <p:nvPr/>
        </p:nvPicPr>
        <p:blipFill>
          <a:blip r:embed="rId3"/>
          <a:stretch>
            <a:fillRect/>
          </a:stretch>
        </p:blipFill>
        <p:spPr>
          <a:xfrm>
            <a:off x="423863" y="842374"/>
            <a:ext cx="8567737" cy="5909080"/>
          </a:xfrm>
          <a:prstGeom prst="rect">
            <a:avLst/>
          </a:prstGeom>
        </p:spPr>
      </p:pic>
    </p:spTree>
    <p:extLst>
      <p:ext uri="{BB962C8B-B14F-4D97-AF65-F5344CB8AC3E}">
        <p14:creationId xmlns:p14="http://schemas.microsoft.com/office/powerpoint/2010/main" val="3067453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scrittura</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lettura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una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matrice</a:t>
            </a:r>
            <a:r>
              <a:rPr lang="en-US" altLang="it-IT" sz="3300" dirty="0">
                <a:solidFill>
                  <a:srgbClr val="3380E6"/>
                </a:solidFill>
                <a:latin typeface="Arial" panose="020B0604020202020204" pitchFamily="34" charset="0"/>
              </a:rPr>
              <a:t> (1/3)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81000" y="842374"/>
            <a:ext cx="8432800" cy="3689236"/>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Il seguente esempio illustra come scrivere una matrice di interi in un file di testo e come estrarre in lettura la matrice dal file.  La struttura del file di testo è come segue: </a:t>
            </a:r>
          </a:p>
          <a:p>
            <a:pPr marL="342900" indent="-342900">
              <a:spcBef>
                <a:spcPts val="0"/>
              </a:spcBef>
              <a:spcAft>
                <a:spcPts val="0"/>
              </a:spcAft>
              <a:buFont typeface="Arial" panose="020B0604020202020204" pitchFamily="34" charset="0"/>
              <a:buChar char="•"/>
              <a:defRPr/>
            </a:pPr>
            <a:r>
              <a:rPr lang="it-IT" sz="2200" dirty="0">
                <a:latin typeface="Times New Roman" panose="02020603050405020304" pitchFamily="18" charset="0"/>
                <a:ea typeface="Noto Sans CJK SC Regular" pitchFamily="2"/>
                <a:cs typeface="Times New Roman" panose="02020603050405020304" pitchFamily="18" charset="0"/>
              </a:rPr>
              <a:t>La prima linea contiene due interi M e N rappresentanti il numero di righe ed il numero di colonne della matrice, rispettivamente.</a:t>
            </a:r>
          </a:p>
          <a:p>
            <a:pPr marL="342900" indent="-342900">
              <a:spcBef>
                <a:spcPts val="0"/>
              </a:spcBef>
              <a:spcAft>
                <a:spcPts val="0"/>
              </a:spcAft>
              <a:buFont typeface="Arial" panose="020B0604020202020204" pitchFamily="34" charset="0"/>
              <a:buChar char="•"/>
              <a:defRPr/>
            </a:pPr>
            <a:r>
              <a:rPr lang="it-IT" sz="2200" dirty="0">
                <a:latin typeface="Times New Roman" panose="02020603050405020304" pitchFamily="18" charset="0"/>
                <a:ea typeface="Noto Sans CJK SC Regular" pitchFamily="2"/>
                <a:cs typeface="Times New Roman" panose="02020603050405020304" pitchFamily="18" charset="0"/>
              </a:rPr>
              <a:t>Nelle successive M linee del file di testo sono riportate le M righe della matrice ordinate per valori crescenti dell’indice di riga: sulla seconda linea del file è  riportata la prima riga della matrice, sulla terza linea la seconda riga della matrice, e così via.</a:t>
            </a: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buClr>
                <a:schemeClr val="tx1"/>
              </a:buClr>
              <a:defRPr/>
            </a:pPr>
            <a:r>
              <a:rPr lang="it-IT" sz="2200" b="1" dirty="0">
                <a:latin typeface="Times New Roman" panose="02020603050405020304" pitchFamily="18" charset="0"/>
                <a:ea typeface="Noto Sans CJK SC Regular" pitchFamily="2"/>
                <a:cs typeface="Times New Roman" panose="02020603050405020304" pitchFamily="18" charset="0"/>
              </a:rPr>
              <a:t>Ad esempio:</a:t>
            </a:r>
            <a:r>
              <a:rPr lang="it-IT" sz="2200" dirty="0">
                <a:latin typeface="Times New Roman" panose="02020603050405020304" pitchFamily="18" charset="0"/>
                <a:ea typeface="Noto Sans CJK SC Regular" pitchFamily="2"/>
                <a:cs typeface="Times New Roman" panose="02020603050405020304" pitchFamily="18" charset="0"/>
              </a:rPr>
              <a:t>  </a:t>
            </a:r>
          </a:p>
        </p:txBody>
      </p:sp>
      <p:pic>
        <p:nvPicPr>
          <p:cNvPr id="2" name="Immagine 1"/>
          <p:cNvPicPr>
            <a:picLocks noChangeAspect="1"/>
          </p:cNvPicPr>
          <p:nvPr/>
        </p:nvPicPr>
        <p:blipFill>
          <a:blip r:embed="rId3"/>
          <a:stretch>
            <a:fillRect/>
          </a:stretch>
        </p:blipFill>
        <p:spPr>
          <a:xfrm>
            <a:off x="2438400" y="4343400"/>
            <a:ext cx="3238500" cy="2019300"/>
          </a:xfrm>
          <a:prstGeom prst="rect">
            <a:avLst/>
          </a:prstGeom>
        </p:spPr>
      </p:pic>
    </p:spTree>
    <p:extLst>
      <p:ext uri="{BB962C8B-B14F-4D97-AF65-F5344CB8AC3E}">
        <p14:creationId xmlns:p14="http://schemas.microsoft.com/office/powerpoint/2010/main" val="2505833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scrittura</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lettura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una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matrice</a:t>
            </a:r>
            <a:r>
              <a:rPr lang="en-US" altLang="it-IT" sz="3300" dirty="0">
                <a:solidFill>
                  <a:srgbClr val="3380E6"/>
                </a:solidFill>
                <a:latin typeface="Arial" panose="020B0604020202020204" pitchFamily="34" charset="0"/>
              </a:rPr>
              <a:t> (2/3)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4" name="Rettangolo 3"/>
          <p:cNvSpPr/>
          <p:nvPr/>
        </p:nvSpPr>
        <p:spPr>
          <a:xfrm>
            <a:off x="228600" y="1219200"/>
            <a:ext cx="4800600" cy="472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7152" y="1656424"/>
            <a:ext cx="3650296" cy="3261643"/>
          </a:xfrm>
          <a:prstGeom prst="rect">
            <a:avLst/>
          </a:prstGeom>
        </p:spPr>
      </p:pic>
      <p:sp>
        <p:nvSpPr>
          <p:cNvPr id="8" name="Rettangolo 7"/>
          <p:cNvSpPr/>
          <p:nvPr/>
        </p:nvSpPr>
        <p:spPr>
          <a:xfrm>
            <a:off x="5029200" y="1558925"/>
            <a:ext cx="3962400" cy="39274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16" y="1443805"/>
            <a:ext cx="4709568" cy="4275190"/>
          </a:xfrm>
          <a:prstGeom prst="rect">
            <a:avLst/>
          </a:prstGeom>
        </p:spPr>
      </p:pic>
    </p:spTree>
    <p:extLst>
      <p:ext uri="{BB962C8B-B14F-4D97-AF65-F5344CB8AC3E}">
        <p14:creationId xmlns:p14="http://schemas.microsoft.com/office/powerpoint/2010/main" val="344158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152400"/>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Gestione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dei</a:t>
            </a:r>
            <a:r>
              <a:rPr lang="en-US" altLang="it-IT" sz="3300" dirty="0">
                <a:solidFill>
                  <a:srgbClr val="3380E6"/>
                </a:solidFill>
                <a:latin typeface="Arial" panose="020B0604020202020204" pitchFamily="34" charset="0"/>
              </a:rPr>
              <a:t> file in C</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6106821"/>
          </a:xfrm>
          <a:prstGeom prst="rect">
            <a:avLst/>
          </a:prstGeom>
          <a:noFill/>
          <a:ln>
            <a:noFill/>
          </a:ln>
        </p:spPr>
        <p:txBody>
          <a:bodyPr wrap="square" lIns="90000" tIns="45000" rIns="90000" bIns="45000" compatLnSpc="0">
            <a:spAutoFit/>
          </a:bodyPr>
          <a:lstStyle/>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La memorizzazione dei dati nelle variabili di un programma è </a:t>
            </a:r>
            <a:r>
              <a:rPr lang="it-IT" sz="2400" i="1" dirty="0">
                <a:latin typeface="Times New Roman" panose="02020603050405020304" pitchFamily="18" charset="0"/>
                <a:ea typeface="Noto Sans CJK SC Regular" pitchFamily="2"/>
                <a:cs typeface="Times New Roman" panose="02020603050405020304" pitchFamily="18" charset="0"/>
              </a:rPr>
              <a:t>temporanea</a:t>
            </a:r>
            <a:r>
              <a:rPr lang="it-IT" sz="2400" dirty="0">
                <a:latin typeface="Times New Roman" panose="02020603050405020304" pitchFamily="18" charset="0"/>
                <a:ea typeface="Noto Sans CJK SC Regular" pitchFamily="2"/>
                <a:cs typeface="Times New Roman" panose="02020603050405020304" pitchFamily="18" charset="0"/>
              </a:rPr>
              <a:t>: tali dati vano </a:t>
            </a:r>
            <a:r>
              <a:rPr lang="it-IT" sz="2400" i="1" dirty="0">
                <a:latin typeface="Times New Roman" panose="02020603050405020304" pitchFamily="18" charset="0"/>
                <a:ea typeface="Noto Sans CJK SC Regular" pitchFamily="2"/>
                <a:cs typeface="Times New Roman" panose="02020603050405020304" pitchFamily="18" charset="0"/>
              </a:rPr>
              <a:t>perduti</a:t>
            </a:r>
            <a:r>
              <a:rPr lang="it-IT" sz="2400" dirty="0">
                <a:latin typeface="Times New Roman" panose="02020603050405020304" pitchFamily="18" charset="0"/>
                <a:ea typeface="Noto Sans CJK SC Regular" pitchFamily="2"/>
                <a:cs typeface="Times New Roman" panose="02020603050405020304" pitchFamily="18" charset="0"/>
              </a:rPr>
              <a:t> al termine dell’esecuzione del programma.</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I </a:t>
            </a:r>
            <a:r>
              <a:rPr lang="it-IT" sz="2400" b="1" dirty="0">
                <a:latin typeface="Times New Roman" panose="02020603050405020304" pitchFamily="18" charset="0"/>
                <a:ea typeface="Noto Sans CJK SC Regular" pitchFamily="2"/>
                <a:cs typeface="Times New Roman" panose="02020603050405020304" pitchFamily="18" charset="0"/>
              </a:rPr>
              <a:t>file</a:t>
            </a:r>
            <a:r>
              <a:rPr lang="it-IT" sz="2400" dirty="0">
                <a:latin typeface="Times New Roman" panose="02020603050405020304" pitchFamily="18" charset="0"/>
                <a:ea typeface="Noto Sans CJK SC Regular" pitchFamily="2"/>
                <a:cs typeface="Times New Roman" panose="02020603050405020304" pitchFamily="18" charset="0"/>
              </a:rPr>
              <a:t> sono ‘‘contenitori di dati’’ che vengono usati per la memorizzazione persistente dei dati. I file sono memorizzati su dispositivi di memoria secondaria, come dischi fissi, unità flash e DVD. </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Nel linguaggio C, la creazione, aggiornamento, ed elaborazione di file di dati avviene tramite le funzioni della libreria standard di Input/Output (I/O) i cui prototipi sono dichiarati nel file </a:t>
            </a:r>
            <a:r>
              <a:rPr lang="it-IT" sz="2400" dirty="0" err="1">
                <a:latin typeface="Times New Roman" panose="02020603050405020304" pitchFamily="18" charset="0"/>
                <a:ea typeface="Noto Sans CJK SC Regular" pitchFamily="2"/>
                <a:cs typeface="Times New Roman" panose="02020603050405020304" pitchFamily="18" charset="0"/>
              </a:rPr>
              <a:t>header</a:t>
            </a:r>
            <a:r>
              <a:rPr lang="it-IT" sz="2400" dirty="0">
                <a:latin typeface="Times New Roman" panose="02020603050405020304" pitchFamily="18" charset="0"/>
                <a:ea typeface="Noto Sans CJK SC Regular" pitchFamily="2"/>
                <a:cs typeface="Times New Roman" panose="02020603050405020304" pitchFamily="18" charset="0"/>
              </a:rPr>
              <a:t> </a:t>
            </a:r>
            <a:r>
              <a:rPr lang="it-IT" sz="2400" b="1" dirty="0" err="1">
                <a:latin typeface="Times New Roman" panose="02020603050405020304" pitchFamily="18" charset="0"/>
                <a:ea typeface="Noto Sans CJK SC Regular" pitchFamily="2"/>
                <a:cs typeface="Times New Roman" panose="02020603050405020304" pitchFamily="18" charset="0"/>
              </a:rPr>
              <a:t>stdio.h</a:t>
            </a:r>
            <a:r>
              <a:rPr lang="it-IT" sz="24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I file sono gestiti dal Sistema Operativo. La realizzazione delle funzioni standard di I/O del linguaggio C tiene conto delle funzionalità del sistema operativo ospite.</a:t>
            </a:r>
          </a:p>
        </p:txBody>
      </p:sp>
    </p:spTree>
    <p:extLst>
      <p:ext uri="{BB962C8B-B14F-4D97-AF65-F5344CB8AC3E}">
        <p14:creationId xmlns:p14="http://schemas.microsoft.com/office/powerpoint/2010/main" val="242014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scrittura</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lettura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una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matrice</a:t>
            </a:r>
            <a:r>
              <a:rPr lang="en-US" altLang="it-IT" sz="3300" dirty="0">
                <a:solidFill>
                  <a:srgbClr val="3380E6"/>
                </a:solidFill>
                <a:latin typeface="Arial" panose="020B0604020202020204" pitchFamily="34" charset="0"/>
              </a:rPr>
              <a:t> (3/3)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2" name="Immagine 1"/>
          <p:cNvPicPr>
            <a:picLocks noChangeAspect="1"/>
          </p:cNvPicPr>
          <p:nvPr/>
        </p:nvPicPr>
        <p:blipFill>
          <a:blip r:embed="rId3"/>
          <a:stretch>
            <a:fillRect/>
          </a:stretch>
        </p:blipFill>
        <p:spPr>
          <a:xfrm>
            <a:off x="1752600" y="789842"/>
            <a:ext cx="5734206" cy="6068158"/>
          </a:xfrm>
          <a:prstGeom prst="rect">
            <a:avLst/>
          </a:prstGeom>
        </p:spPr>
      </p:pic>
    </p:spTree>
    <p:extLst>
      <p:ext uri="{BB962C8B-B14F-4D97-AF65-F5344CB8AC3E}">
        <p14:creationId xmlns:p14="http://schemas.microsoft.com/office/powerpoint/2010/main" val="1640850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txBox="1">
            <a:spLocks/>
          </p:cNvSpPr>
          <p:nvPr/>
        </p:nvSpPr>
        <p:spPr bwMode="auto">
          <a:xfrm>
            <a:off x="82550" y="304800"/>
            <a:ext cx="8991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Inizializzazione</a:t>
            </a:r>
            <a:r>
              <a:rPr lang="en-US" altLang="it-IT" sz="3000" dirty="0">
                <a:solidFill>
                  <a:srgbClr val="3380E6"/>
                </a:solidFill>
                <a:latin typeface="Arial" panose="020B0604020202020204" pitchFamily="34" charset="0"/>
              </a:rPr>
              <a:t> di </a:t>
            </a:r>
            <a:r>
              <a:rPr lang="en-US" altLang="it-IT" sz="3000" dirty="0" err="1">
                <a:solidFill>
                  <a:srgbClr val="3380E6"/>
                </a:solidFill>
                <a:latin typeface="Arial" panose="020B0604020202020204" pitchFamily="34" charset="0"/>
              </a:rPr>
              <a:t>stringhe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tramite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fscanf</a:t>
            </a:r>
            <a:r>
              <a:rPr lang="en-US" altLang="it-IT" sz="3000" dirty="0">
                <a:solidFill>
                  <a:srgbClr val="3380E6"/>
                </a:solidFill>
                <a:latin typeface="Arial" panose="020B0604020202020204" pitchFamily="34" charset="0"/>
              </a:rPr>
              <a:t> (1/2)</a:t>
            </a:r>
          </a:p>
        </p:txBody>
      </p:sp>
      <p:sp>
        <p:nvSpPr>
          <p:cNvPr id="5427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5" name="Text Placeholder 2"/>
          <p:cNvSpPr txBox="1">
            <a:spLocks/>
          </p:cNvSpPr>
          <p:nvPr/>
        </p:nvSpPr>
        <p:spPr bwMode="auto">
          <a:xfrm>
            <a:off x="533400" y="1727200"/>
            <a:ext cx="78867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400" dirty="0">
                <a:solidFill>
                  <a:srgbClr val="000000"/>
                </a:solidFill>
                <a:latin typeface="Times New Roman" panose="02020603050405020304" pitchFamily="18" charset="0"/>
              </a:rPr>
              <a:t>Similmente alla funzione </a:t>
            </a:r>
            <a:r>
              <a:rPr lang="it-IT" altLang="it-IT" sz="2400" b="1" dirty="0" err="1">
                <a:solidFill>
                  <a:srgbClr val="000000"/>
                </a:solidFill>
                <a:latin typeface="Times New Roman" panose="02020603050405020304" pitchFamily="18" charset="0"/>
              </a:rPr>
              <a:t>scanf</a:t>
            </a:r>
            <a:r>
              <a:rPr lang="it-IT" altLang="it-IT" sz="2400" dirty="0">
                <a:solidFill>
                  <a:srgbClr val="000000"/>
                </a:solidFill>
                <a:latin typeface="Times New Roman" panose="02020603050405020304" pitchFamily="18" charset="0"/>
              </a:rPr>
              <a:t>, è possibile utilizzare lo </a:t>
            </a:r>
            <a:r>
              <a:rPr lang="it-IT" altLang="it-IT" sz="2400" dirty="0" err="1">
                <a:solidFill>
                  <a:srgbClr val="000000"/>
                </a:solidFill>
                <a:latin typeface="Times New Roman" panose="02020603050405020304" pitchFamily="18" charset="0"/>
              </a:rPr>
              <a:t>specificatore</a:t>
            </a:r>
            <a:r>
              <a:rPr lang="it-IT" altLang="it-IT" sz="2400" dirty="0">
                <a:solidFill>
                  <a:srgbClr val="000000"/>
                </a:solidFill>
                <a:latin typeface="Times New Roman" panose="02020603050405020304" pitchFamily="18" charset="0"/>
              </a:rPr>
              <a:t> di conversione %s per inizializzare tramite la funzione </a:t>
            </a:r>
            <a:r>
              <a:rPr lang="it-IT" altLang="it-IT" sz="2400" b="1" dirty="0" err="1">
                <a:solidFill>
                  <a:srgbClr val="000000"/>
                </a:solidFill>
                <a:latin typeface="Times New Roman" panose="02020603050405020304" pitchFamily="18" charset="0"/>
              </a:rPr>
              <a:t>fscanf</a:t>
            </a:r>
            <a:r>
              <a:rPr lang="it-IT" altLang="it-IT" sz="2400" dirty="0">
                <a:solidFill>
                  <a:srgbClr val="000000"/>
                </a:solidFill>
                <a:latin typeface="Times New Roman" panose="02020603050405020304" pitchFamily="18" charset="0"/>
              </a:rPr>
              <a:t> un array di caratteri ad una stringa di caratteri dello </a:t>
            </a:r>
            <a:r>
              <a:rPr lang="it-IT" altLang="it-IT" sz="2400" dirty="0" err="1">
                <a:solidFill>
                  <a:srgbClr val="000000"/>
                </a:solidFill>
                <a:latin typeface="Times New Roman" panose="02020603050405020304" pitchFamily="18" charset="0"/>
              </a:rPr>
              <a:t>stream</a:t>
            </a:r>
            <a:r>
              <a:rPr lang="it-IT" altLang="it-IT" sz="2400" dirty="0">
                <a:solidFill>
                  <a:srgbClr val="000000"/>
                </a:solidFill>
                <a:latin typeface="Times New Roman" panose="02020603050405020304" pitchFamily="18" charset="0"/>
              </a:rPr>
              <a:t> di testo. </a:t>
            </a:r>
          </a:p>
          <a:p>
            <a:pPr eaLnBrk="1" hangingPunct="1">
              <a:defRPr/>
            </a:pPr>
            <a:r>
              <a:rPr lang="it-IT" altLang="it-IT" sz="2400" dirty="0">
                <a:solidFill>
                  <a:srgbClr val="000000"/>
                </a:solidFill>
                <a:latin typeface="Times New Roman" panose="02020603050405020304" pitchFamily="18" charset="0"/>
              </a:rPr>
              <a:t>Quando </a:t>
            </a:r>
            <a:r>
              <a:rPr lang="it-IT" altLang="it-IT" sz="2400" b="1" dirty="0" err="1">
                <a:solidFill>
                  <a:srgbClr val="000000"/>
                </a:solidFill>
                <a:latin typeface="Times New Roman" panose="02020603050405020304" pitchFamily="18" charset="0"/>
              </a:rPr>
              <a:t>fscanf</a:t>
            </a:r>
            <a:r>
              <a:rPr lang="it-IT" altLang="it-IT" sz="2400" dirty="0">
                <a:solidFill>
                  <a:srgbClr val="000000"/>
                </a:solidFill>
                <a:latin typeface="Times New Roman" panose="02020603050405020304" pitchFamily="18" charset="0"/>
              </a:rPr>
              <a:t> incontra lo </a:t>
            </a:r>
            <a:r>
              <a:rPr lang="it-IT" altLang="it-IT" sz="2400" dirty="0" err="1">
                <a:solidFill>
                  <a:srgbClr val="000000"/>
                </a:solidFill>
                <a:latin typeface="Times New Roman" panose="02020603050405020304" pitchFamily="18" charset="0"/>
              </a:rPr>
              <a:t>specificatore</a:t>
            </a:r>
            <a:r>
              <a:rPr lang="it-IT" altLang="it-IT" sz="2400" dirty="0">
                <a:solidFill>
                  <a:srgbClr val="000000"/>
                </a:solidFill>
                <a:latin typeface="Times New Roman" panose="02020603050405020304" pitchFamily="18" charset="0"/>
              </a:rPr>
              <a:t> %s, legge i caratteri e li memorizza nell’array di caratteri associato </a:t>
            </a:r>
            <a:r>
              <a:rPr lang="it-IT" altLang="it-IT" sz="2400" dirty="0" err="1">
                <a:solidFill>
                  <a:srgbClr val="000000"/>
                </a:solidFill>
                <a:latin typeface="Times New Roman" panose="02020603050405020304" pitchFamily="18" charset="0"/>
              </a:rPr>
              <a:t>finchè</a:t>
            </a:r>
            <a:r>
              <a:rPr lang="it-IT" altLang="it-IT" sz="2400" dirty="0">
                <a:solidFill>
                  <a:srgbClr val="000000"/>
                </a:solidFill>
                <a:latin typeface="Times New Roman" panose="02020603050405020304" pitchFamily="18" charset="0"/>
              </a:rPr>
              <a:t> non incontra uno spazio, una tabulazione, un </a:t>
            </a:r>
            <a:r>
              <a:rPr lang="it-IT" altLang="it-IT" sz="2400" dirty="0" err="1">
                <a:solidFill>
                  <a:srgbClr val="000000"/>
                </a:solidFill>
                <a:latin typeface="Times New Roman" panose="02020603050405020304" pitchFamily="18" charset="0"/>
              </a:rPr>
              <a:t>newline</a:t>
            </a:r>
            <a:r>
              <a:rPr lang="it-IT" altLang="it-IT" sz="2400" dirty="0">
                <a:solidFill>
                  <a:srgbClr val="000000"/>
                </a:solidFill>
                <a:latin typeface="Times New Roman" panose="02020603050405020304" pitchFamily="18" charset="0"/>
              </a:rPr>
              <a:t> o un indicatore di fine file. A questo punto, la funzione inizializza l’elemento corrente dell’array di input con ‘\0’.</a:t>
            </a:r>
          </a:p>
          <a:p>
            <a:pPr marL="0" indent="0" eaLnBrk="1" hangingPunct="1">
              <a:buNone/>
              <a:defRPr/>
            </a:pPr>
            <a:endParaRPr lang="it-IT" altLang="it-IT" sz="2400" b="1"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88791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txBox="1">
            <a:spLocks/>
          </p:cNvSpPr>
          <p:nvPr/>
        </p:nvSpPr>
        <p:spPr bwMode="auto">
          <a:xfrm>
            <a:off x="82550" y="304800"/>
            <a:ext cx="8991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Inizializzazione</a:t>
            </a:r>
            <a:r>
              <a:rPr lang="en-US" altLang="it-IT" sz="3000" dirty="0">
                <a:solidFill>
                  <a:srgbClr val="3380E6"/>
                </a:solidFill>
                <a:latin typeface="Arial" panose="020B0604020202020204" pitchFamily="34" charset="0"/>
              </a:rPr>
              <a:t> di </a:t>
            </a:r>
            <a:r>
              <a:rPr lang="en-US" altLang="it-IT" sz="3000" dirty="0" err="1">
                <a:solidFill>
                  <a:srgbClr val="3380E6"/>
                </a:solidFill>
                <a:latin typeface="Arial" panose="020B0604020202020204" pitchFamily="34" charset="0"/>
              </a:rPr>
              <a:t>stringhe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tramite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fscanf</a:t>
            </a:r>
            <a:r>
              <a:rPr lang="en-US" altLang="it-IT" sz="3000" dirty="0">
                <a:solidFill>
                  <a:srgbClr val="3380E6"/>
                </a:solidFill>
                <a:latin typeface="Arial" panose="020B0604020202020204" pitchFamily="34" charset="0"/>
              </a:rPr>
              <a:t> (2/2)</a:t>
            </a:r>
          </a:p>
        </p:txBody>
      </p:sp>
      <p:sp>
        <p:nvSpPr>
          <p:cNvPr id="5427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5" name="Text Placeholder 2"/>
          <p:cNvSpPr txBox="1">
            <a:spLocks/>
          </p:cNvSpPr>
          <p:nvPr/>
        </p:nvSpPr>
        <p:spPr bwMode="auto">
          <a:xfrm>
            <a:off x="533400" y="1098550"/>
            <a:ext cx="78867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400" dirty="0">
                <a:solidFill>
                  <a:srgbClr val="000000"/>
                </a:solidFill>
                <a:latin typeface="Times New Roman" panose="02020603050405020304" pitchFamily="18" charset="0"/>
              </a:rPr>
              <a:t>È importante assicurarsi che il numero di caratteri processati + il carattere nullo di terminazione non superi la lunghezza del vettore di caratteri (altrimenti si genera un </a:t>
            </a:r>
            <a:r>
              <a:rPr lang="it-IT" altLang="it-IT" sz="2400" b="1" dirty="0" err="1">
                <a:solidFill>
                  <a:srgbClr val="000000"/>
                </a:solidFill>
                <a:latin typeface="Times New Roman" panose="02020603050405020304" pitchFamily="18" charset="0"/>
              </a:rPr>
              <a:t>overflow</a:t>
            </a:r>
            <a:r>
              <a:rPr lang="it-IT" altLang="it-IT" sz="2400" b="1" dirty="0">
                <a:solidFill>
                  <a:srgbClr val="000000"/>
                </a:solidFill>
                <a:latin typeface="Times New Roman" panose="02020603050405020304" pitchFamily="18" charset="0"/>
              </a:rPr>
              <a:t> del buffer</a:t>
            </a:r>
            <a:r>
              <a:rPr lang="it-IT" altLang="it-IT" sz="2400" dirty="0">
                <a:solidFill>
                  <a:srgbClr val="000000"/>
                </a:solidFill>
                <a:latin typeface="Times New Roman" panose="02020603050405020304" pitchFamily="18" charset="0"/>
              </a:rPr>
              <a:t>). Ciò può essere garantito utilizzando lo </a:t>
            </a:r>
            <a:r>
              <a:rPr lang="it-IT" altLang="it-IT" sz="2400" dirty="0" err="1">
                <a:solidFill>
                  <a:srgbClr val="000000"/>
                </a:solidFill>
                <a:latin typeface="Times New Roman" panose="02020603050405020304" pitchFamily="18" charset="0"/>
              </a:rPr>
              <a:t>specificatore</a:t>
            </a:r>
            <a:r>
              <a:rPr lang="it-IT" altLang="it-IT" sz="2400" dirty="0">
                <a:solidFill>
                  <a:srgbClr val="000000"/>
                </a:solidFill>
                <a:latin typeface="Times New Roman" panose="02020603050405020304" pitchFamily="18" charset="0"/>
              </a:rPr>
              <a:t> di conversione per stringhe nel formato %Ns dove N è una costante intera non negativa che indica il numero massimo di caratteri che possono essere letti ed inseriti nell’array di input. </a:t>
            </a: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73826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txBox="1">
            <a:spLocks/>
          </p:cNvSpPr>
          <p:nvPr/>
        </p:nvSpPr>
        <p:spPr bwMode="auto">
          <a:xfrm>
            <a:off x="82550" y="304800"/>
            <a:ext cx="8991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a:solidFill>
                  <a:srgbClr val="3380E6"/>
                </a:solidFill>
                <a:latin typeface="Arial" panose="020B0604020202020204" pitchFamily="34" charset="0"/>
              </a:rPr>
              <a:t>File </a:t>
            </a:r>
            <a:r>
              <a:rPr lang="en-US" altLang="it-IT" sz="3000" dirty="0" err="1">
                <a:solidFill>
                  <a:srgbClr val="3380E6"/>
                </a:solidFill>
                <a:latin typeface="Arial" panose="020B0604020202020204" pitchFamily="34" charset="0"/>
              </a:rPr>
              <a:t>binari</a:t>
            </a:r>
            <a:r>
              <a:rPr lang="en-US" altLang="it-IT" sz="3000" dirty="0">
                <a:solidFill>
                  <a:srgbClr val="3380E6"/>
                </a:solidFill>
                <a:latin typeface="Arial" panose="020B0604020202020204" pitchFamily="34" charset="0"/>
              </a:rPr>
              <a:t> (1/2)  </a:t>
            </a:r>
          </a:p>
        </p:txBody>
      </p:sp>
      <p:sp>
        <p:nvSpPr>
          <p:cNvPr id="5427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5" name="Text Placeholder 2"/>
          <p:cNvSpPr txBox="1">
            <a:spLocks/>
          </p:cNvSpPr>
          <p:nvPr/>
        </p:nvSpPr>
        <p:spPr bwMode="auto">
          <a:xfrm>
            <a:off x="457200" y="1316903"/>
            <a:ext cx="78867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400" dirty="0">
                <a:solidFill>
                  <a:srgbClr val="000000"/>
                </a:solidFill>
                <a:latin typeface="Times New Roman" panose="02020603050405020304" pitchFamily="18" charset="0"/>
              </a:rPr>
              <a:t>I file di testo non si prestano bene ad operazioni di modifica che comportano un accesso casuale al file (cambio programmatico dell’indicatore di posizione). Questo perché dati dello stesso tipo sono rappresentati come sequenze di caratteri aventi lunghezze diverse (</a:t>
            </a:r>
            <a:r>
              <a:rPr lang="it-IT" altLang="it-IT" sz="2400" b="1" dirty="0">
                <a:solidFill>
                  <a:srgbClr val="000000"/>
                </a:solidFill>
                <a:latin typeface="Times New Roman" panose="02020603050405020304" pitchFamily="18" charset="0"/>
              </a:rPr>
              <a:t>dati a lunghezza variabile</a:t>
            </a:r>
            <a:r>
              <a:rPr lang="it-IT" altLang="it-IT" sz="2400" dirty="0">
                <a:solidFill>
                  <a:srgbClr val="000000"/>
                </a:solidFill>
                <a:latin typeface="Times New Roman" panose="02020603050405020304" pitchFamily="18" charset="0"/>
              </a:rPr>
              <a:t>). </a:t>
            </a:r>
          </a:p>
          <a:p>
            <a:pPr eaLnBrk="1" hangingPunct="1">
              <a:defRPr/>
            </a:pPr>
            <a:r>
              <a:rPr lang="it-IT" altLang="it-IT" sz="2400" dirty="0">
                <a:solidFill>
                  <a:srgbClr val="000000"/>
                </a:solidFill>
                <a:latin typeface="Times New Roman" panose="02020603050405020304" pitchFamily="18" charset="0"/>
              </a:rPr>
              <a:t>Ad esempio, in un file di testo strutturato come una sequenza di </a:t>
            </a:r>
            <a:r>
              <a:rPr lang="it-IT" altLang="it-IT" sz="2400" i="1" dirty="0">
                <a:solidFill>
                  <a:srgbClr val="000000"/>
                </a:solidFill>
                <a:latin typeface="Times New Roman" panose="02020603050405020304" pitchFamily="18" charset="0"/>
              </a:rPr>
              <a:t>record</a:t>
            </a:r>
            <a:r>
              <a:rPr lang="it-IT" altLang="it-IT" sz="2400" dirty="0">
                <a:solidFill>
                  <a:srgbClr val="000000"/>
                </a:solidFill>
                <a:latin typeface="Times New Roman" panose="02020603050405020304" pitchFamily="18" charset="0"/>
              </a:rPr>
              <a:t> contenenti informazioni della stessa tipologia, per modificare un certo record (dal momento che i record sono a lunghezza variabile), è necessario aggiornare tutto il contenuto del file a partire dal record da modificare.</a:t>
            </a:r>
          </a:p>
          <a:p>
            <a:pPr marL="0" indent="0" eaLnBrk="1" hangingPunct="1">
              <a:buNone/>
              <a:defRPr/>
            </a:pPr>
            <a:endParaRPr lang="it-IT" altLang="it-IT" sz="2400" b="1"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272763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txBox="1">
            <a:spLocks/>
          </p:cNvSpPr>
          <p:nvPr/>
        </p:nvSpPr>
        <p:spPr bwMode="auto">
          <a:xfrm>
            <a:off x="82550" y="304800"/>
            <a:ext cx="8991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a:solidFill>
                  <a:srgbClr val="3380E6"/>
                </a:solidFill>
                <a:latin typeface="Arial" panose="020B0604020202020204" pitchFamily="34" charset="0"/>
              </a:rPr>
              <a:t>File </a:t>
            </a:r>
            <a:r>
              <a:rPr lang="en-US" altLang="it-IT" sz="3000" dirty="0" err="1">
                <a:solidFill>
                  <a:srgbClr val="3380E6"/>
                </a:solidFill>
                <a:latin typeface="Arial" panose="020B0604020202020204" pitchFamily="34" charset="0"/>
              </a:rPr>
              <a:t>binari</a:t>
            </a:r>
            <a:r>
              <a:rPr lang="en-US" altLang="it-IT" sz="3000" dirty="0">
                <a:solidFill>
                  <a:srgbClr val="3380E6"/>
                </a:solidFill>
                <a:latin typeface="Arial" panose="020B0604020202020204" pitchFamily="34" charset="0"/>
              </a:rPr>
              <a:t> (2/2)  </a:t>
            </a:r>
          </a:p>
        </p:txBody>
      </p:sp>
      <p:sp>
        <p:nvSpPr>
          <p:cNvPr id="5427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5" name="Text Placeholder 2"/>
          <p:cNvSpPr txBox="1">
            <a:spLocks/>
          </p:cNvSpPr>
          <p:nvPr/>
        </p:nvSpPr>
        <p:spPr bwMode="auto">
          <a:xfrm>
            <a:off x="457200" y="930274"/>
            <a:ext cx="7886700" cy="562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400" dirty="0">
                <a:solidFill>
                  <a:srgbClr val="000000"/>
                </a:solidFill>
                <a:latin typeface="Times New Roman" panose="02020603050405020304" pitchFamily="18" charset="0"/>
              </a:rPr>
              <a:t>Nei file binari, dati dello stesso tipo sono rappresentati con lo stesso numero di byte.</a:t>
            </a:r>
          </a:p>
          <a:p>
            <a:pPr eaLnBrk="1" hangingPunct="1">
              <a:defRPr/>
            </a:pPr>
            <a:r>
              <a:rPr lang="it-IT" altLang="it-IT" sz="2400" dirty="0">
                <a:solidFill>
                  <a:srgbClr val="000000"/>
                </a:solidFill>
                <a:latin typeface="Times New Roman" panose="02020603050405020304" pitchFamily="18" charset="0"/>
              </a:rPr>
              <a:t>In file binari strutturati come una sequenza di record della stessa tipologia, i record sono a </a:t>
            </a:r>
            <a:r>
              <a:rPr lang="it-IT" altLang="it-IT" sz="2400" b="1" dirty="0">
                <a:solidFill>
                  <a:srgbClr val="000000"/>
                </a:solidFill>
                <a:latin typeface="Times New Roman" panose="02020603050405020304" pitchFamily="18" charset="0"/>
              </a:rPr>
              <a:t>lunghezza fissa</a:t>
            </a:r>
            <a:r>
              <a:rPr lang="it-IT" altLang="it-IT" sz="2400" dirty="0">
                <a:solidFill>
                  <a:srgbClr val="000000"/>
                </a:solidFill>
                <a:latin typeface="Times New Roman" panose="02020603050405020304" pitchFamily="18" charset="0"/>
              </a:rPr>
              <a:t>. È, dunque, possibile modificare un record senza dovere aggiornare l’intero file. </a:t>
            </a:r>
          </a:p>
          <a:p>
            <a:pPr eaLnBrk="1" hangingPunct="1">
              <a:defRPr/>
            </a:pPr>
            <a:r>
              <a:rPr lang="it-IT" altLang="it-IT" sz="2400" dirty="0">
                <a:solidFill>
                  <a:srgbClr val="000000"/>
                </a:solidFill>
                <a:latin typeface="Times New Roman" panose="02020603050405020304" pitchFamily="18" charset="0"/>
              </a:rPr>
              <a:t> Inoltre, per record indicizzati da una chiave di ricerca, la posizione esatta di un record all’interno del file può essere calcolata come funzione della chiave del record. Ciò consente l’accesso immediato (</a:t>
            </a:r>
            <a:r>
              <a:rPr lang="it-IT" altLang="it-IT" sz="2400" b="1" dirty="0">
                <a:solidFill>
                  <a:srgbClr val="000000"/>
                </a:solidFill>
                <a:latin typeface="Times New Roman" panose="02020603050405020304" pitchFamily="18" charset="0"/>
              </a:rPr>
              <a:t>accesso casuale</a:t>
            </a:r>
            <a:r>
              <a:rPr lang="it-IT" altLang="it-IT" sz="2400" dirty="0">
                <a:solidFill>
                  <a:srgbClr val="000000"/>
                </a:solidFill>
                <a:latin typeface="Times New Roman" panose="02020603050405020304" pitchFamily="18" charset="0"/>
              </a:rPr>
              <a:t>) a record specifici anche in file di grandi dimensioni. </a:t>
            </a:r>
          </a:p>
          <a:p>
            <a:pPr eaLnBrk="1" hangingPunct="1">
              <a:defRPr/>
            </a:pPr>
            <a:r>
              <a:rPr lang="it-IT" altLang="it-IT" sz="2400" dirty="0">
                <a:solidFill>
                  <a:srgbClr val="000000"/>
                </a:solidFill>
                <a:latin typeface="Times New Roman" panose="02020603050405020304" pitchFamily="18" charset="0"/>
              </a:rPr>
              <a:t>Un inconveniente dei file binari è che il numero di byte per rappresentare un tipo primitivo (ad esempio, un intero </a:t>
            </a:r>
            <a:r>
              <a:rPr lang="it-IT" altLang="it-IT" sz="2400" b="1" dirty="0">
                <a:solidFill>
                  <a:srgbClr val="000000"/>
                </a:solidFill>
                <a:latin typeface="Times New Roman" panose="02020603050405020304" pitchFamily="18" charset="0"/>
              </a:rPr>
              <a:t>int</a:t>
            </a:r>
            <a:r>
              <a:rPr lang="it-IT" altLang="it-IT" sz="2400" dirty="0">
                <a:solidFill>
                  <a:srgbClr val="000000"/>
                </a:solidFill>
                <a:latin typeface="Times New Roman" panose="02020603050405020304" pitchFamily="18" charset="0"/>
              </a:rPr>
              <a:t>) dipende dalla macchina soggiacente. Dunque un file binario scritto su una macchina può non essere leggibile su un’altra macchina.</a:t>
            </a:r>
          </a:p>
          <a:p>
            <a:pPr marL="0" indent="0" eaLnBrk="1" hangingPunct="1">
              <a:buNone/>
              <a:defRPr/>
            </a:pPr>
            <a:endParaRPr lang="it-IT" altLang="it-IT" sz="2400" b="1"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543670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scrittura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a:t>
            </a:r>
            <a:r>
              <a:rPr lang="en-US" altLang="it-IT" sz="3300" dirty="0">
                <a:solidFill>
                  <a:srgbClr val="3380E6"/>
                </a:solidFill>
                <a:latin typeface="Arial" panose="020B0604020202020204" pitchFamily="34" charset="0"/>
              </a:rPr>
              <a:t> stream </a:t>
            </a:r>
            <a:r>
              <a:rPr lang="en-US" altLang="it-IT" sz="3300" dirty="0" err="1">
                <a:solidFill>
                  <a:srgbClr val="3380E6"/>
                </a:solidFill>
                <a:latin typeface="Arial" panose="020B0604020202020204" pitchFamily="34" charset="0"/>
              </a:rPr>
              <a:t>binari</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457200" y="912800"/>
            <a:ext cx="8534400" cy="4072546"/>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Funzione </a:t>
            </a:r>
            <a:r>
              <a:rPr lang="it-IT" sz="2400" b="1" dirty="0" err="1">
                <a:latin typeface="Times New Roman" panose="02020603050405020304" pitchFamily="18" charset="0"/>
                <a:ea typeface="Noto Sans CJK SC Regular" pitchFamily="2"/>
                <a:cs typeface="Times New Roman" panose="02020603050405020304" pitchFamily="18" charset="0"/>
              </a:rPr>
              <a:t>fwrite</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size_t </a:t>
            </a:r>
            <a:r>
              <a:rPr lang="it-IT" altLang="it-IT" sz="2400" b="1" dirty="0" err="1">
                <a:solidFill>
                  <a:srgbClr val="3380E6"/>
                </a:solidFill>
                <a:latin typeface="Times New Roman" panose="02020603050405020304" pitchFamily="18" charset="0"/>
              </a:rPr>
              <a:t>fwrite</a:t>
            </a:r>
            <a:r>
              <a:rPr lang="it-IT" altLang="it-IT" sz="2400" b="1" dirty="0">
                <a:solidFill>
                  <a:srgbClr val="3380E6"/>
                </a:solidFill>
                <a:latin typeface="Times New Roman" panose="02020603050405020304" pitchFamily="18" charset="0"/>
              </a:rPr>
              <a:t> (</a:t>
            </a:r>
            <a:r>
              <a:rPr lang="it-IT" altLang="it-IT" sz="2400" b="1" dirty="0" err="1">
                <a:solidFill>
                  <a:srgbClr val="3380E6"/>
                </a:solidFill>
                <a:latin typeface="Times New Roman" panose="02020603050405020304" pitchFamily="18" charset="0"/>
              </a:rPr>
              <a:t>void</a:t>
            </a:r>
            <a:r>
              <a:rPr lang="it-IT" altLang="it-IT" sz="2400" b="1" dirty="0">
                <a:solidFill>
                  <a:srgbClr val="3380E6"/>
                </a:solidFill>
                <a:latin typeface="Times New Roman" panose="02020603050405020304" pitchFamily="18" charset="0"/>
              </a:rPr>
              <a:t> *buffer, size_t n_byte, size_t num, FILE *</a:t>
            </a:r>
            <a:r>
              <a:rPr lang="it-IT" altLang="it-IT" sz="2400" b="1" dirty="0" err="1">
                <a:solidFill>
                  <a:srgbClr val="3380E6"/>
                </a:solidFill>
                <a:latin typeface="Times New Roman" panose="02020603050405020304" pitchFamily="18" charset="0"/>
              </a:rPr>
              <a:t>pf</a:t>
            </a:r>
            <a:r>
              <a:rPr lang="it-IT" altLang="it-IT" sz="2400" b="1" dirty="0">
                <a:solidFill>
                  <a:srgbClr val="3380E6"/>
                </a:solidFill>
                <a:latin typeface="Times New Roman" panose="02020603050405020304" pitchFamily="18" charset="0"/>
              </a:rPr>
              <a:t>);</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Clr>
                <a:schemeClr val="tx1"/>
              </a:buClr>
              <a:buFont typeface="Arial" panose="020B0604020202020204" pitchFamily="34" charset="0"/>
              <a:buChar char="•"/>
              <a:defRPr/>
            </a:pPr>
            <a:r>
              <a:rPr lang="it-IT" altLang="it-IT" sz="2200" b="1" dirty="0">
                <a:solidFill>
                  <a:srgbClr val="3380E6"/>
                </a:solidFill>
                <a:latin typeface="Times New Roman" panose="02020603050405020304" pitchFamily="18" charset="0"/>
              </a:rPr>
              <a:t>buffer</a:t>
            </a:r>
            <a:r>
              <a:rPr lang="it-IT" sz="2200" dirty="0">
                <a:latin typeface="Times New Roman" panose="02020603050405020304" pitchFamily="18" charset="0"/>
                <a:ea typeface="Noto Sans CJK SC Regular" pitchFamily="2"/>
                <a:cs typeface="Times New Roman" panose="02020603050405020304" pitchFamily="18" charset="0"/>
              </a:rPr>
              <a:t> rappresenta l’indirizzo iniziale della regione di memoria che contiene i dati da scrivere sullo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binario riferito da </a:t>
            </a:r>
            <a:r>
              <a:rPr lang="it-IT" altLang="it-IT" sz="2000" b="1" dirty="0" err="1">
                <a:solidFill>
                  <a:srgbClr val="3380E6"/>
                </a:solidFill>
                <a:latin typeface="Times New Roman" panose="02020603050405020304" pitchFamily="18" charset="0"/>
              </a:rPr>
              <a:t>pf</a:t>
            </a:r>
            <a:r>
              <a:rPr lang="it-IT" sz="22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Clr>
                <a:schemeClr val="tx1"/>
              </a:buClr>
              <a:buFont typeface="Arial" panose="020B0604020202020204" pitchFamily="34" charset="0"/>
              <a:buChar char="•"/>
              <a:defRPr/>
            </a:pPr>
            <a:r>
              <a:rPr lang="it-IT" sz="2200" dirty="0">
                <a:latin typeface="Times New Roman" panose="02020603050405020304" pitchFamily="18" charset="0"/>
                <a:ea typeface="Noto Sans CJK SC Regular" pitchFamily="2"/>
                <a:cs typeface="Times New Roman" panose="02020603050405020304" pitchFamily="18" charset="0"/>
              </a:rPr>
              <a:t>Il valore di </a:t>
            </a:r>
            <a:r>
              <a:rPr lang="it-IT" altLang="it-IT" sz="2200" b="1" dirty="0">
                <a:solidFill>
                  <a:srgbClr val="3380E6"/>
                </a:solidFill>
                <a:latin typeface="Times New Roman" panose="02020603050405020304" pitchFamily="18" charset="0"/>
              </a:rPr>
              <a:t>num</a:t>
            </a:r>
            <a:r>
              <a:rPr lang="it-IT" sz="2200" dirty="0">
                <a:latin typeface="Times New Roman" panose="02020603050405020304" pitchFamily="18" charset="0"/>
                <a:ea typeface="Noto Sans CJK SC Regular" pitchFamily="2"/>
                <a:cs typeface="Times New Roman" panose="02020603050405020304" pitchFamily="18" charset="0"/>
              </a:rPr>
              <a:t> determina il numero di oggetti di ampiezza </a:t>
            </a:r>
            <a:r>
              <a:rPr lang="it-IT" altLang="it-IT" sz="2200" b="1" dirty="0">
                <a:solidFill>
                  <a:srgbClr val="3380E6"/>
                </a:solidFill>
                <a:latin typeface="Times New Roman" panose="02020603050405020304" pitchFamily="18" charset="0"/>
              </a:rPr>
              <a:t>n_byte</a:t>
            </a:r>
            <a:r>
              <a:rPr lang="it-IT" altLang="it-IT" sz="2000" b="1" dirty="0">
                <a:solidFill>
                  <a:srgbClr val="3380E6"/>
                </a:solidFill>
                <a:latin typeface="Times New Roman" panose="02020603050405020304" pitchFamily="18" charset="0"/>
              </a:rPr>
              <a:t> </a:t>
            </a:r>
            <a:r>
              <a:rPr lang="it-IT" sz="2200" dirty="0">
                <a:latin typeface="Times New Roman" panose="02020603050405020304" pitchFamily="18" charset="0"/>
                <a:ea typeface="Noto Sans CJK SC Regular" pitchFamily="2"/>
                <a:cs typeface="Times New Roman" panose="02020603050405020304" pitchFamily="18" charset="0"/>
              </a:rPr>
              <a:t>byte da scrivere sullo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Dunque, la regione di memoria allocata puntata da </a:t>
            </a:r>
            <a:r>
              <a:rPr lang="it-IT" altLang="it-IT" sz="2200" b="1" dirty="0">
                <a:solidFill>
                  <a:srgbClr val="3380E6"/>
                </a:solidFill>
                <a:latin typeface="Times New Roman" panose="02020603050405020304" pitchFamily="18" charset="0"/>
              </a:rPr>
              <a:t>buffer</a:t>
            </a:r>
            <a:r>
              <a:rPr lang="it-IT" sz="2200" dirty="0">
                <a:latin typeface="Times New Roman" panose="02020603050405020304" pitchFamily="18" charset="0"/>
                <a:ea typeface="Noto Sans CJK SC Regular" pitchFamily="2"/>
                <a:cs typeface="Times New Roman" panose="02020603050405020304" pitchFamily="18" charset="0"/>
              </a:rPr>
              <a:t> deve avere un’ampiezza di almeno </a:t>
            </a:r>
            <a:r>
              <a:rPr lang="it-IT" sz="2200" b="1" dirty="0">
                <a:latin typeface="Times New Roman" panose="02020603050405020304" pitchFamily="18" charset="0"/>
                <a:ea typeface="Noto Sans CJK SC Regular" pitchFamily="2"/>
                <a:cs typeface="Times New Roman" panose="02020603050405020304" pitchFamily="18" charset="0"/>
              </a:rPr>
              <a:t>n_byte * num</a:t>
            </a:r>
            <a:r>
              <a:rPr lang="it-IT" sz="2200" dirty="0">
                <a:latin typeface="Times New Roman" panose="02020603050405020304" pitchFamily="18" charset="0"/>
                <a:ea typeface="Noto Sans CJK SC Regular" pitchFamily="2"/>
                <a:cs typeface="Times New Roman" panose="02020603050405020304" pitchFamily="18" charset="0"/>
              </a:rPr>
              <a:t> byte.</a:t>
            </a:r>
          </a:p>
          <a:p>
            <a:pPr marL="342900" indent="-342900">
              <a:spcBef>
                <a:spcPts val="0"/>
              </a:spcBef>
              <a:spcAft>
                <a:spcPts val="0"/>
              </a:spcAft>
              <a:buClr>
                <a:schemeClr val="tx1"/>
              </a:buClr>
              <a:buFont typeface="Arial" panose="020B0604020202020204" pitchFamily="34" charset="0"/>
              <a:buChar char="•"/>
              <a:defRPr/>
            </a:pPr>
            <a:r>
              <a:rPr lang="it-IT" sz="2200" dirty="0">
                <a:latin typeface="Times New Roman" panose="02020603050405020304" pitchFamily="18" charset="0"/>
                <a:ea typeface="Noto Sans CJK SC Regular" pitchFamily="2"/>
                <a:cs typeface="Times New Roman" panose="02020603050405020304" pitchFamily="18" charset="0"/>
              </a:rPr>
              <a:t>In caso di successo, il valore di ritorno indica il numero di oggetti effettivamente inviati allo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Altrimenti, il valore restituito è un numero negativo. </a:t>
            </a:r>
            <a:endParaRPr lang="it-IT" sz="24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3667010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lettura</a:t>
            </a:r>
            <a:r>
              <a:rPr lang="en-US" altLang="it-IT" sz="3300" dirty="0">
                <a:solidFill>
                  <a:srgbClr val="3380E6"/>
                </a:solidFill>
                <a:latin typeface="Arial" panose="020B0604020202020204" pitchFamily="34" charset="0"/>
              </a:rPr>
              <a:t> da stream </a:t>
            </a:r>
            <a:r>
              <a:rPr lang="en-US" altLang="it-IT" sz="3300" dirty="0" err="1">
                <a:solidFill>
                  <a:srgbClr val="3380E6"/>
                </a:solidFill>
                <a:latin typeface="Arial" panose="020B0604020202020204" pitchFamily="34" charset="0"/>
              </a:rPr>
              <a:t>binari</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457200" y="912800"/>
            <a:ext cx="8534400" cy="4072546"/>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Funzione </a:t>
            </a:r>
            <a:r>
              <a:rPr lang="it-IT" sz="2400" b="1" dirty="0" err="1">
                <a:latin typeface="Times New Roman" panose="02020603050405020304" pitchFamily="18" charset="0"/>
                <a:ea typeface="Noto Sans CJK SC Regular" pitchFamily="2"/>
                <a:cs typeface="Times New Roman" panose="02020603050405020304" pitchFamily="18" charset="0"/>
              </a:rPr>
              <a:t>fread</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size_t </a:t>
            </a:r>
            <a:r>
              <a:rPr lang="it-IT" altLang="it-IT" sz="2400" b="1" dirty="0" err="1">
                <a:solidFill>
                  <a:srgbClr val="3380E6"/>
                </a:solidFill>
                <a:latin typeface="Times New Roman" panose="02020603050405020304" pitchFamily="18" charset="0"/>
              </a:rPr>
              <a:t>fread</a:t>
            </a:r>
            <a:r>
              <a:rPr lang="it-IT" altLang="it-IT" sz="2400" b="1" dirty="0">
                <a:solidFill>
                  <a:srgbClr val="3380E6"/>
                </a:solidFill>
                <a:latin typeface="Times New Roman" panose="02020603050405020304" pitchFamily="18" charset="0"/>
              </a:rPr>
              <a:t> (</a:t>
            </a:r>
            <a:r>
              <a:rPr lang="it-IT" altLang="it-IT" sz="2400" b="1" dirty="0" err="1">
                <a:solidFill>
                  <a:srgbClr val="3380E6"/>
                </a:solidFill>
                <a:latin typeface="Times New Roman" panose="02020603050405020304" pitchFamily="18" charset="0"/>
              </a:rPr>
              <a:t>void</a:t>
            </a:r>
            <a:r>
              <a:rPr lang="it-IT" altLang="it-IT" sz="2400" b="1" dirty="0">
                <a:solidFill>
                  <a:srgbClr val="3380E6"/>
                </a:solidFill>
                <a:latin typeface="Times New Roman" panose="02020603050405020304" pitchFamily="18" charset="0"/>
              </a:rPr>
              <a:t> *buffer, size_t n_byte, size_t num, FILE *</a:t>
            </a:r>
            <a:r>
              <a:rPr lang="it-IT" altLang="it-IT" sz="2400" b="1" dirty="0" err="1">
                <a:solidFill>
                  <a:srgbClr val="3380E6"/>
                </a:solidFill>
                <a:latin typeface="Times New Roman" panose="02020603050405020304" pitchFamily="18" charset="0"/>
              </a:rPr>
              <a:t>pf</a:t>
            </a:r>
            <a:r>
              <a:rPr lang="it-IT" altLang="it-IT" sz="2400" b="1" dirty="0">
                <a:solidFill>
                  <a:srgbClr val="3380E6"/>
                </a:solidFill>
                <a:latin typeface="Times New Roman" panose="02020603050405020304" pitchFamily="18" charset="0"/>
              </a:rPr>
              <a:t>);</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Clr>
                <a:schemeClr val="tx1"/>
              </a:buClr>
              <a:buFont typeface="Arial" panose="020B0604020202020204" pitchFamily="34" charset="0"/>
              <a:buChar char="•"/>
              <a:defRPr/>
            </a:pPr>
            <a:r>
              <a:rPr lang="it-IT" altLang="it-IT" sz="2200" b="1" dirty="0">
                <a:solidFill>
                  <a:srgbClr val="3380E6"/>
                </a:solidFill>
                <a:latin typeface="Times New Roman" panose="02020603050405020304" pitchFamily="18" charset="0"/>
              </a:rPr>
              <a:t>buffer</a:t>
            </a:r>
            <a:r>
              <a:rPr lang="it-IT" sz="2200" dirty="0">
                <a:latin typeface="Times New Roman" panose="02020603050405020304" pitchFamily="18" charset="0"/>
                <a:ea typeface="Noto Sans CJK SC Regular" pitchFamily="2"/>
                <a:cs typeface="Times New Roman" panose="02020603050405020304" pitchFamily="18" charset="0"/>
              </a:rPr>
              <a:t> rappresenta l’indirizzo iniziale della regione di memoria su cui scrivere i dati letti dallo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binario riferito da </a:t>
            </a:r>
            <a:r>
              <a:rPr lang="it-IT" altLang="it-IT" sz="2000" b="1" dirty="0" err="1">
                <a:solidFill>
                  <a:srgbClr val="3380E6"/>
                </a:solidFill>
                <a:latin typeface="Times New Roman" panose="02020603050405020304" pitchFamily="18" charset="0"/>
              </a:rPr>
              <a:t>pf</a:t>
            </a:r>
            <a:r>
              <a:rPr lang="it-IT" sz="22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Clr>
                <a:schemeClr val="tx1"/>
              </a:buClr>
              <a:buFont typeface="Arial" panose="020B0604020202020204" pitchFamily="34" charset="0"/>
              <a:buChar char="•"/>
              <a:defRPr/>
            </a:pPr>
            <a:r>
              <a:rPr lang="it-IT" sz="2200" dirty="0">
                <a:latin typeface="Times New Roman" panose="02020603050405020304" pitchFamily="18" charset="0"/>
                <a:ea typeface="Noto Sans CJK SC Regular" pitchFamily="2"/>
                <a:cs typeface="Times New Roman" panose="02020603050405020304" pitchFamily="18" charset="0"/>
              </a:rPr>
              <a:t>Il valore di </a:t>
            </a:r>
            <a:r>
              <a:rPr lang="it-IT" altLang="it-IT" sz="2200" b="1" dirty="0">
                <a:solidFill>
                  <a:srgbClr val="3380E6"/>
                </a:solidFill>
                <a:latin typeface="Times New Roman" panose="02020603050405020304" pitchFamily="18" charset="0"/>
              </a:rPr>
              <a:t>num</a:t>
            </a:r>
            <a:r>
              <a:rPr lang="it-IT" sz="2200" dirty="0">
                <a:latin typeface="Times New Roman" panose="02020603050405020304" pitchFamily="18" charset="0"/>
                <a:ea typeface="Noto Sans CJK SC Regular" pitchFamily="2"/>
                <a:cs typeface="Times New Roman" panose="02020603050405020304" pitchFamily="18" charset="0"/>
              </a:rPr>
              <a:t> determina il numero di oggetti di ampiezza </a:t>
            </a:r>
            <a:r>
              <a:rPr lang="it-IT" altLang="it-IT" sz="2200" b="1" dirty="0">
                <a:solidFill>
                  <a:srgbClr val="3380E6"/>
                </a:solidFill>
                <a:latin typeface="Times New Roman" panose="02020603050405020304" pitchFamily="18" charset="0"/>
              </a:rPr>
              <a:t>n_byte</a:t>
            </a:r>
            <a:r>
              <a:rPr lang="it-IT" altLang="it-IT" sz="2000" b="1" dirty="0">
                <a:solidFill>
                  <a:srgbClr val="3380E6"/>
                </a:solidFill>
                <a:latin typeface="Times New Roman" panose="02020603050405020304" pitchFamily="18" charset="0"/>
              </a:rPr>
              <a:t> </a:t>
            </a:r>
            <a:r>
              <a:rPr lang="it-IT" sz="2200" dirty="0">
                <a:latin typeface="Times New Roman" panose="02020603050405020304" pitchFamily="18" charset="0"/>
                <a:ea typeface="Noto Sans CJK SC Regular" pitchFamily="2"/>
                <a:cs typeface="Times New Roman" panose="02020603050405020304" pitchFamily="18" charset="0"/>
              </a:rPr>
              <a:t>byte da leggere dallo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Dunque, la regione di memoria allocata puntata da </a:t>
            </a:r>
            <a:r>
              <a:rPr lang="it-IT" altLang="it-IT" sz="2200" b="1" dirty="0">
                <a:solidFill>
                  <a:srgbClr val="3380E6"/>
                </a:solidFill>
                <a:latin typeface="Times New Roman" panose="02020603050405020304" pitchFamily="18" charset="0"/>
              </a:rPr>
              <a:t>buffer</a:t>
            </a:r>
            <a:r>
              <a:rPr lang="it-IT" sz="2200" dirty="0">
                <a:latin typeface="Times New Roman" panose="02020603050405020304" pitchFamily="18" charset="0"/>
                <a:ea typeface="Noto Sans CJK SC Regular" pitchFamily="2"/>
                <a:cs typeface="Times New Roman" panose="02020603050405020304" pitchFamily="18" charset="0"/>
              </a:rPr>
              <a:t> deve avere un’ampiezza di almeno </a:t>
            </a:r>
            <a:r>
              <a:rPr lang="it-IT" sz="2200" b="1" dirty="0">
                <a:latin typeface="Times New Roman" panose="02020603050405020304" pitchFamily="18" charset="0"/>
                <a:ea typeface="Noto Sans CJK SC Regular" pitchFamily="2"/>
                <a:cs typeface="Times New Roman" panose="02020603050405020304" pitchFamily="18" charset="0"/>
              </a:rPr>
              <a:t>n_byte * num</a:t>
            </a:r>
            <a:r>
              <a:rPr lang="it-IT" sz="2200" dirty="0">
                <a:latin typeface="Times New Roman" panose="02020603050405020304" pitchFamily="18" charset="0"/>
                <a:ea typeface="Noto Sans CJK SC Regular" pitchFamily="2"/>
                <a:cs typeface="Times New Roman" panose="02020603050405020304" pitchFamily="18" charset="0"/>
              </a:rPr>
              <a:t> byte.</a:t>
            </a:r>
          </a:p>
          <a:p>
            <a:pPr marL="342900" indent="-342900">
              <a:spcBef>
                <a:spcPts val="0"/>
              </a:spcBef>
              <a:spcAft>
                <a:spcPts val="0"/>
              </a:spcAft>
              <a:buClr>
                <a:schemeClr val="tx1"/>
              </a:buClr>
              <a:buFont typeface="Arial" panose="020B0604020202020204" pitchFamily="34" charset="0"/>
              <a:buChar char="•"/>
              <a:defRPr/>
            </a:pPr>
            <a:r>
              <a:rPr lang="it-IT" sz="2200" dirty="0">
                <a:latin typeface="Times New Roman" panose="02020603050405020304" pitchFamily="18" charset="0"/>
                <a:ea typeface="Noto Sans CJK SC Regular" pitchFamily="2"/>
                <a:cs typeface="Times New Roman" panose="02020603050405020304" pitchFamily="18" charset="0"/>
              </a:rPr>
              <a:t>In caso di successo, il valore di ritorno indica il numero di oggetti effettivamente letti dallo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Altrimenti, il valore restituito è un numero negativo. </a:t>
            </a:r>
            <a:endParaRPr lang="it-IT" sz="24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1095599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scrittura</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lettura</a:t>
            </a:r>
            <a:r>
              <a:rPr lang="en-US" altLang="it-IT" sz="3300" dirty="0">
                <a:solidFill>
                  <a:srgbClr val="3380E6"/>
                </a:solidFill>
                <a:latin typeface="Arial" panose="020B0604020202020204" pitchFamily="34" charset="0"/>
              </a:rPr>
              <a:t> di file </a:t>
            </a:r>
            <a:r>
              <a:rPr lang="en-US" altLang="it-IT" sz="3300" dirty="0" err="1">
                <a:solidFill>
                  <a:srgbClr val="3380E6"/>
                </a:solidFill>
                <a:latin typeface="Arial" panose="020B0604020202020204" pitchFamily="34" charset="0"/>
              </a:rPr>
              <a:t>binari</a:t>
            </a:r>
            <a:r>
              <a:rPr lang="en-US" altLang="it-IT" sz="3300" dirty="0">
                <a:solidFill>
                  <a:srgbClr val="3380E6"/>
                </a:solidFill>
                <a:latin typeface="Arial" panose="020B0604020202020204" pitchFamily="34" charset="0"/>
              </a:rPr>
              <a:t> (1/3)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10" name="Immagin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371600"/>
            <a:ext cx="5239045" cy="4343400"/>
          </a:xfrm>
          <a:prstGeom prst="rect">
            <a:avLst/>
          </a:prstGeom>
        </p:spPr>
      </p:pic>
    </p:spTree>
    <p:extLst>
      <p:ext uri="{BB962C8B-B14F-4D97-AF65-F5344CB8AC3E}">
        <p14:creationId xmlns:p14="http://schemas.microsoft.com/office/powerpoint/2010/main" val="2936337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scrittura</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lettura</a:t>
            </a:r>
            <a:r>
              <a:rPr lang="en-US" altLang="it-IT" sz="3300" dirty="0">
                <a:solidFill>
                  <a:srgbClr val="3380E6"/>
                </a:solidFill>
                <a:latin typeface="Arial" panose="020B0604020202020204" pitchFamily="34" charset="0"/>
              </a:rPr>
              <a:t> di file </a:t>
            </a:r>
            <a:r>
              <a:rPr lang="en-US" altLang="it-IT" sz="3300" dirty="0" err="1">
                <a:solidFill>
                  <a:srgbClr val="3380E6"/>
                </a:solidFill>
                <a:latin typeface="Arial" panose="020B0604020202020204" pitchFamily="34" charset="0"/>
              </a:rPr>
              <a:t>binari</a:t>
            </a:r>
            <a:r>
              <a:rPr lang="en-US" altLang="it-IT" sz="3300" dirty="0">
                <a:solidFill>
                  <a:srgbClr val="3380E6"/>
                </a:solidFill>
                <a:latin typeface="Arial" panose="020B0604020202020204" pitchFamily="34" charset="0"/>
              </a:rPr>
              <a:t> (2/3)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6" name="Immagine 5"/>
          <p:cNvPicPr>
            <a:picLocks noChangeAspect="1"/>
          </p:cNvPicPr>
          <p:nvPr/>
        </p:nvPicPr>
        <p:blipFill>
          <a:blip r:embed="rId3"/>
          <a:stretch>
            <a:fillRect/>
          </a:stretch>
        </p:blipFill>
        <p:spPr>
          <a:xfrm>
            <a:off x="1638300" y="865465"/>
            <a:ext cx="5791200" cy="5543550"/>
          </a:xfrm>
          <a:prstGeom prst="rect">
            <a:avLst/>
          </a:prstGeom>
        </p:spPr>
      </p:pic>
    </p:spTree>
    <p:extLst>
      <p:ext uri="{BB962C8B-B14F-4D97-AF65-F5344CB8AC3E}">
        <p14:creationId xmlns:p14="http://schemas.microsoft.com/office/powerpoint/2010/main" val="474926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scrittura</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lettura</a:t>
            </a:r>
            <a:r>
              <a:rPr lang="en-US" altLang="it-IT" sz="3300" dirty="0">
                <a:solidFill>
                  <a:srgbClr val="3380E6"/>
                </a:solidFill>
                <a:latin typeface="Arial" panose="020B0604020202020204" pitchFamily="34" charset="0"/>
              </a:rPr>
              <a:t> di file </a:t>
            </a:r>
            <a:r>
              <a:rPr lang="en-US" altLang="it-IT" sz="3300" dirty="0" err="1">
                <a:solidFill>
                  <a:srgbClr val="3380E6"/>
                </a:solidFill>
                <a:latin typeface="Arial" panose="020B0604020202020204" pitchFamily="34" charset="0"/>
              </a:rPr>
              <a:t>binari</a:t>
            </a:r>
            <a:r>
              <a:rPr lang="en-US" altLang="it-IT" sz="3300" dirty="0">
                <a:solidFill>
                  <a:srgbClr val="3380E6"/>
                </a:solidFill>
                <a:latin typeface="Arial" panose="020B0604020202020204" pitchFamily="34" charset="0"/>
              </a:rPr>
              <a:t> (3/3)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2" name="Immagine 1"/>
          <p:cNvPicPr>
            <a:picLocks noChangeAspect="1"/>
          </p:cNvPicPr>
          <p:nvPr/>
        </p:nvPicPr>
        <p:blipFill>
          <a:blip r:embed="rId3"/>
          <a:stretch>
            <a:fillRect/>
          </a:stretch>
        </p:blipFill>
        <p:spPr>
          <a:xfrm>
            <a:off x="681037" y="1109662"/>
            <a:ext cx="7781925" cy="4638675"/>
          </a:xfrm>
          <a:prstGeom prst="rect">
            <a:avLst/>
          </a:prstGeom>
        </p:spPr>
      </p:pic>
    </p:spTree>
    <p:extLst>
      <p:ext uri="{BB962C8B-B14F-4D97-AF65-F5344CB8AC3E}">
        <p14:creationId xmlns:p14="http://schemas.microsoft.com/office/powerpoint/2010/main" val="237221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88505"/>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libreria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Input/Output</a:t>
            </a:r>
            <a:r>
              <a:rPr lang="en-US" altLang="it-IT" sz="3300" dirty="0">
                <a:solidFill>
                  <a:srgbClr val="3380E6"/>
                </a:solidFill>
                <a:latin typeface="Arial" panose="020B0604020202020204" pitchFamily="34" charset="0"/>
              </a:rPr>
              <a:t> (1/2)</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914400"/>
            <a:ext cx="8610600" cy="5752942"/>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Le funzioni di libreria I/O consentono di effettuare operazioni di lettura/scrittura su dispositivi di Input/</a:t>
            </a:r>
            <a:r>
              <a:rPr lang="it-IT" sz="2400" dirty="0" err="1">
                <a:latin typeface="Times New Roman" panose="02020603050405020304" pitchFamily="18" charset="0"/>
                <a:ea typeface="Noto Sans CJK SC Regular" pitchFamily="2"/>
                <a:cs typeface="Times New Roman" panose="02020603050405020304" pitchFamily="18" charset="0"/>
              </a:rPr>
              <a:t>Ouput</a:t>
            </a:r>
            <a:r>
              <a:rPr lang="it-IT" sz="2400" dirty="0">
                <a:latin typeface="Times New Roman" panose="02020603050405020304" pitchFamily="18" charset="0"/>
                <a:ea typeface="Noto Sans CJK SC Regular" pitchFamily="2"/>
                <a:cs typeface="Times New Roman" panose="02020603050405020304" pitchFamily="18" charset="0"/>
              </a:rPr>
              <a:t> in modo indipendente dalle caratteristiche proprie di tali dispositivi.</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Una stessa funzione per operazioni di input può essere utilizzata, ad esempio, sia per leggere un valore dalla tastiera sia per leggere un valore da un dispositivo di memoria di massa tramite un file in esso memorizzato.</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Similmente, una funzione per operazioni di output può essere utilizzata sia per la visualizzazione sullo schermo sia per scrivere su un disco o una stampante.</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Tale astrazione indipendente dal dispositivo effettivo è realizzata tramite un’</a:t>
            </a:r>
            <a:r>
              <a:rPr lang="it-IT" sz="2400" i="1" dirty="0">
                <a:latin typeface="Times New Roman" panose="02020603050405020304" pitchFamily="18" charset="0"/>
                <a:ea typeface="Noto Sans CJK SC Regular" pitchFamily="2"/>
                <a:cs typeface="Times New Roman" panose="02020603050405020304" pitchFamily="18" charset="0"/>
              </a:rPr>
              <a:t>interfaccia</a:t>
            </a:r>
            <a:r>
              <a:rPr lang="it-IT" sz="2400" dirty="0">
                <a:latin typeface="Times New Roman" panose="02020603050405020304" pitchFamily="18" charset="0"/>
                <a:ea typeface="Noto Sans CJK SC Regular" pitchFamily="2"/>
                <a:cs typeface="Times New Roman" panose="02020603050405020304" pitchFamily="18" charset="0"/>
              </a:rPr>
              <a:t>, chiamata </a:t>
            </a:r>
            <a:r>
              <a:rPr lang="it-IT" sz="2400" b="1" dirty="0">
                <a:latin typeface="Times New Roman" panose="02020603050405020304" pitchFamily="18" charset="0"/>
                <a:ea typeface="Noto Sans CJK SC Regular" pitchFamily="2"/>
                <a:cs typeface="Times New Roman" panose="02020603050405020304" pitchFamily="18" charset="0"/>
              </a:rPr>
              <a:t>flusso</a:t>
            </a:r>
            <a:r>
              <a:rPr lang="it-IT" sz="2400" dirty="0">
                <a:latin typeface="Times New Roman" panose="02020603050405020304" pitchFamily="18" charset="0"/>
                <a:ea typeface="Noto Sans CJK SC Regular" pitchFamily="2"/>
                <a:cs typeface="Times New Roman" panose="02020603050405020304" pitchFamily="18" charset="0"/>
              </a:rPr>
              <a:t> (o </a:t>
            </a:r>
            <a:r>
              <a:rPr lang="it-IT" sz="2400" b="1"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che consente lo scambio di dati tra il programma ed il dispositivo. </a:t>
            </a:r>
          </a:p>
        </p:txBody>
      </p:sp>
    </p:spTree>
    <p:extLst>
      <p:ext uri="{BB962C8B-B14F-4D97-AF65-F5344CB8AC3E}">
        <p14:creationId xmlns:p14="http://schemas.microsoft.com/office/powerpoint/2010/main" val="3697938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per </a:t>
            </a:r>
            <a:r>
              <a:rPr lang="en-US" altLang="it-IT" sz="3300" dirty="0" err="1">
                <a:solidFill>
                  <a:srgbClr val="3380E6"/>
                </a:solidFill>
                <a:latin typeface="Arial" panose="020B0604020202020204" pitchFamily="34" charset="0"/>
              </a:rPr>
              <a:t>l’accesso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casuale</a:t>
            </a:r>
            <a:r>
              <a:rPr lang="en-US" altLang="it-IT" sz="3300" dirty="0">
                <a:solidFill>
                  <a:srgbClr val="3380E6"/>
                </a:solidFill>
                <a:latin typeface="Arial" panose="020B0604020202020204" pitchFamily="34" charset="0"/>
              </a:rPr>
              <a:t> (1/2) </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457200" y="912800"/>
            <a:ext cx="8534400" cy="4043115"/>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Funzione </a:t>
            </a:r>
            <a:r>
              <a:rPr lang="it-IT" sz="2400" b="1" dirty="0" err="1">
                <a:latin typeface="Times New Roman" panose="02020603050405020304" pitchFamily="18" charset="0"/>
                <a:ea typeface="Noto Sans CJK SC Regular" pitchFamily="2"/>
                <a:cs typeface="Times New Roman" panose="02020603050405020304" pitchFamily="18" charset="0"/>
              </a:rPr>
              <a:t>fseek</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en-US" altLang="it-IT" sz="2400" b="1" dirty="0" err="1">
                <a:solidFill>
                  <a:srgbClr val="3380E6"/>
                </a:solidFill>
                <a:latin typeface="Times New Roman" panose="02020603050405020304" pitchFamily="18" charset="0"/>
              </a:rPr>
              <a:t>int</a:t>
            </a:r>
            <a:r>
              <a:rPr lang="en-US" altLang="it-IT" sz="2400" b="1" dirty="0">
                <a:solidFill>
                  <a:srgbClr val="3380E6"/>
                </a:solidFill>
                <a:latin typeface="Times New Roman" panose="02020603050405020304" pitchFamily="18" charset="0"/>
              </a:rPr>
              <a:t> </a:t>
            </a:r>
            <a:r>
              <a:rPr lang="en-US" altLang="it-IT" sz="2400" b="1" dirty="0" err="1">
                <a:solidFill>
                  <a:srgbClr val="3380E6"/>
                </a:solidFill>
                <a:latin typeface="Times New Roman" panose="02020603050405020304" pitchFamily="18" charset="0"/>
              </a:rPr>
              <a:t>fseek</a:t>
            </a:r>
            <a:r>
              <a:rPr lang="en-US" altLang="it-IT" sz="2400" b="1" dirty="0">
                <a:solidFill>
                  <a:srgbClr val="3380E6"/>
                </a:solidFill>
                <a:latin typeface="Times New Roman" panose="02020603050405020304" pitchFamily="18" charset="0"/>
              </a:rPr>
              <a:t>(FILE *pf, long offset, </a:t>
            </a:r>
            <a:r>
              <a:rPr lang="en-US" altLang="it-IT" sz="2400" b="1" dirty="0" err="1">
                <a:solidFill>
                  <a:srgbClr val="3380E6"/>
                </a:solidFill>
                <a:latin typeface="Times New Roman" panose="02020603050405020304" pitchFamily="18" charset="0"/>
              </a:rPr>
              <a:t>int</a:t>
            </a:r>
            <a:r>
              <a:rPr lang="en-US" altLang="it-IT" sz="2400" b="1" dirty="0">
                <a:solidFill>
                  <a:srgbClr val="3380E6"/>
                </a:solidFill>
                <a:latin typeface="Times New Roman" panose="02020603050405020304" pitchFamily="18" charset="0"/>
              </a:rPr>
              <a:t> </a:t>
            </a:r>
            <a:r>
              <a:rPr lang="en-US" altLang="it-IT" sz="2400" b="1" dirty="0" err="1">
                <a:solidFill>
                  <a:srgbClr val="3380E6"/>
                </a:solidFill>
                <a:latin typeface="Times New Roman" panose="02020603050405020304" pitchFamily="18" charset="0"/>
              </a:rPr>
              <a:t>origine</a:t>
            </a:r>
            <a:r>
              <a:rPr lang="en-US" altLang="it-IT" sz="2400" b="1" dirty="0">
                <a:solidFill>
                  <a:srgbClr val="3380E6"/>
                </a:solidFill>
                <a:latin typeface="Times New Roman" panose="02020603050405020304" pitchFamily="18" charset="0"/>
              </a:rPr>
              <a:t>);</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buClr>
                <a:schemeClr val="tx1"/>
              </a:buClr>
              <a:defRPr/>
            </a:pPr>
            <a:endParaRPr lang="it-IT" sz="2200" b="1" dirty="0">
              <a:solidFill>
                <a:srgbClr val="3380E6"/>
              </a:solidFill>
              <a:latin typeface="Times New Roman" panose="02020603050405020304" pitchFamily="18" charset="0"/>
            </a:endParaRPr>
          </a:p>
          <a:p>
            <a:pPr marL="342900" indent="-342900">
              <a:spcBef>
                <a:spcPts val="0"/>
              </a:spcBef>
              <a:spcAft>
                <a:spcPts val="0"/>
              </a:spcAft>
              <a:buClr>
                <a:schemeClr val="tx1"/>
              </a:buClr>
              <a:buFont typeface="Arial" panose="020B0604020202020204" pitchFamily="34" charset="0"/>
              <a:buChar char="•"/>
              <a:defRPr/>
            </a:pPr>
            <a:r>
              <a:rPr lang="it-IT" sz="2200" dirty="0">
                <a:latin typeface="Times New Roman" panose="02020603050405020304" pitchFamily="18" charset="0"/>
                <a:ea typeface="Noto Sans CJK SC Regular" pitchFamily="2"/>
                <a:cs typeface="Times New Roman" panose="02020603050405020304" pitchFamily="18" charset="0"/>
              </a:rPr>
              <a:t>Imposta l’indicatore di posizione dello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associato a </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pf</a:t>
            </a:r>
            <a:r>
              <a:rPr lang="it-IT" sz="2200" dirty="0">
                <a:latin typeface="Times New Roman" panose="02020603050405020304" pitchFamily="18" charset="0"/>
                <a:ea typeface="Noto Sans CJK SC Regular" pitchFamily="2"/>
                <a:cs typeface="Times New Roman" panose="02020603050405020304" pitchFamily="18" charset="0"/>
              </a:rPr>
              <a:t> (in termini di numero di byte dall’inizio dello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La prossima operazione di I/O sullo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verrà eseguita dalla nuova posizione impostata.  </a:t>
            </a:r>
          </a:p>
          <a:p>
            <a:pPr marL="342900" indent="-342900">
              <a:spcBef>
                <a:spcPts val="0"/>
              </a:spcBef>
              <a:spcAft>
                <a:spcPts val="0"/>
              </a:spcAft>
              <a:buClr>
                <a:schemeClr val="tx1"/>
              </a:buClr>
              <a:buFont typeface="Arial" panose="020B0604020202020204" pitchFamily="34" charset="0"/>
              <a:buChar char="•"/>
              <a:defRPr/>
            </a:pPr>
            <a:r>
              <a:rPr lang="it-IT" sz="2200" dirty="0">
                <a:latin typeface="Times New Roman" panose="02020603050405020304" pitchFamily="18" charset="0"/>
                <a:ea typeface="Noto Sans CJK SC Regular" pitchFamily="2"/>
                <a:cs typeface="Times New Roman" panose="02020603050405020304" pitchFamily="18" charset="0"/>
              </a:rPr>
              <a:t>La posizione è calcolata aggiungendo </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offset</a:t>
            </a:r>
            <a:r>
              <a:rPr lang="it-IT" sz="2200" dirty="0">
                <a:latin typeface="Times New Roman" panose="02020603050405020304" pitchFamily="18" charset="0"/>
                <a:ea typeface="Noto Sans CJK SC Regular" pitchFamily="2"/>
                <a:cs typeface="Times New Roman" panose="02020603050405020304" pitchFamily="18" charset="0"/>
              </a:rPr>
              <a:t> (che può assumere anche valori negativi) a </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origine</a:t>
            </a:r>
            <a:r>
              <a:rPr lang="it-IT" sz="2200" dirty="0">
                <a:latin typeface="Times New Roman" panose="02020603050405020304" pitchFamily="18" charset="0"/>
                <a:ea typeface="Noto Sans CJK SC Regular" pitchFamily="2"/>
                <a:cs typeface="Times New Roman" panose="02020603050405020304" pitchFamily="18" charset="0"/>
              </a:rPr>
              <a:t>. Il parametro </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origine</a:t>
            </a:r>
            <a:r>
              <a:rPr lang="it-IT" sz="2200" dirty="0">
                <a:latin typeface="Times New Roman" panose="02020603050405020304" pitchFamily="18" charset="0"/>
                <a:ea typeface="Noto Sans CJK SC Regular" pitchFamily="2"/>
                <a:cs typeface="Times New Roman" panose="02020603050405020304" pitchFamily="18" charset="0"/>
              </a:rPr>
              <a:t> può assumere i seguenti valori:</a:t>
            </a:r>
          </a:p>
          <a:p>
            <a:pPr marL="800100" lvl="1" indent="-342900">
              <a:spcBef>
                <a:spcPts val="0"/>
              </a:spcBef>
              <a:spcAft>
                <a:spcPts val="0"/>
              </a:spcAft>
              <a:buClr>
                <a:schemeClr val="tx1"/>
              </a:buClr>
              <a:buFont typeface="Arial" panose="020B0604020202020204" pitchFamily="34" charset="0"/>
              <a:buChar char="•"/>
              <a:defRPr/>
            </a:pPr>
            <a:r>
              <a:rPr lang="it-IT" sz="2200" b="1" dirty="0">
                <a:latin typeface="Times New Roman" panose="02020603050405020304" pitchFamily="18" charset="0"/>
                <a:ea typeface="Noto Sans CJK SC Regular" pitchFamily="2"/>
                <a:cs typeface="Times New Roman" panose="02020603050405020304" pitchFamily="18" charset="0"/>
              </a:rPr>
              <a:t>SEEK_SET</a:t>
            </a:r>
            <a:r>
              <a:rPr lang="it-IT" sz="2200" dirty="0">
                <a:latin typeface="Times New Roman" panose="02020603050405020304" pitchFamily="18" charset="0"/>
                <a:ea typeface="Noto Sans CJK SC Regular" pitchFamily="2"/>
                <a:cs typeface="Times New Roman" panose="02020603050405020304" pitchFamily="18" charset="0"/>
              </a:rPr>
              <a:t>: indica l’inizio del file.</a:t>
            </a:r>
          </a:p>
          <a:p>
            <a:pPr marL="800100" lvl="1" indent="-342900">
              <a:spcBef>
                <a:spcPts val="0"/>
              </a:spcBef>
              <a:spcAft>
                <a:spcPts val="0"/>
              </a:spcAft>
              <a:buClr>
                <a:schemeClr val="tx1"/>
              </a:buClr>
              <a:buFont typeface="Arial" panose="020B0604020202020204" pitchFamily="34" charset="0"/>
              <a:buChar char="•"/>
              <a:defRPr/>
            </a:pPr>
            <a:r>
              <a:rPr lang="it-IT" sz="2200" b="1" dirty="0">
                <a:latin typeface="Times New Roman" panose="02020603050405020304" pitchFamily="18" charset="0"/>
                <a:ea typeface="Noto Sans CJK SC Regular" pitchFamily="2"/>
                <a:cs typeface="Times New Roman" panose="02020603050405020304" pitchFamily="18" charset="0"/>
              </a:rPr>
              <a:t>SEEK_CUR</a:t>
            </a:r>
            <a:r>
              <a:rPr lang="it-IT" sz="2200" dirty="0">
                <a:latin typeface="Times New Roman" panose="02020603050405020304" pitchFamily="18" charset="0"/>
                <a:ea typeface="Noto Sans CJK SC Regular" pitchFamily="2"/>
                <a:cs typeface="Times New Roman" panose="02020603050405020304" pitchFamily="18" charset="0"/>
              </a:rPr>
              <a:t>: indica la posizione corrente.</a:t>
            </a:r>
          </a:p>
          <a:p>
            <a:pPr marL="800100" lvl="1" indent="-342900">
              <a:spcBef>
                <a:spcPts val="0"/>
              </a:spcBef>
              <a:spcAft>
                <a:spcPts val="0"/>
              </a:spcAft>
              <a:buClr>
                <a:schemeClr val="tx1"/>
              </a:buClr>
              <a:buFont typeface="Arial" panose="020B0604020202020204" pitchFamily="34" charset="0"/>
              <a:buChar char="•"/>
              <a:defRPr/>
            </a:pPr>
            <a:r>
              <a:rPr lang="it-IT" sz="2200" b="1" dirty="0">
                <a:latin typeface="Times New Roman" panose="02020603050405020304" pitchFamily="18" charset="0"/>
                <a:ea typeface="Noto Sans CJK SC Regular" pitchFamily="2"/>
                <a:cs typeface="Times New Roman" panose="02020603050405020304" pitchFamily="18" charset="0"/>
              </a:rPr>
              <a:t>SEEK_END</a:t>
            </a:r>
            <a:r>
              <a:rPr lang="it-IT" sz="2200" dirty="0">
                <a:latin typeface="Times New Roman" panose="02020603050405020304" pitchFamily="18" charset="0"/>
                <a:ea typeface="Noto Sans CJK SC Regular" pitchFamily="2"/>
                <a:cs typeface="Times New Roman" panose="02020603050405020304" pitchFamily="18" charset="0"/>
              </a:rPr>
              <a:t>: indica la fine del file.</a:t>
            </a:r>
          </a:p>
        </p:txBody>
      </p:sp>
    </p:spTree>
    <p:extLst>
      <p:ext uri="{BB962C8B-B14F-4D97-AF65-F5344CB8AC3E}">
        <p14:creationId xmlns:p14="http://schemas.microsoft.com/office/powerpoint/2010/main" val="1861853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per </a:t>
            </a:r>
            <a:r>
              <a:rPr lang="en-US" altLang="it-IT" sz="3300" dirty="0" err="1">
                <a:solidFill>
                  <a:srgbClr val="3380E6"/>
                </a:solidFill>
                <a:latin typeface="Arial" panose="020B0604020202020204" pitchFamily="34" charset="0"/>
              </a:rPr>
              <a:t>l’accesso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casuale</a:t>
            </a:r>
            <a:r>
              <a:rPr lang="en-US" altLang="it-IT" sz="3300" dirty="0">
                <a:solidFill>
                  <a:srgbClr val="3380E6"/>
                </a:solidFill>
                <a:latin typeface="Arial" panose="020B0604020202020204" pitchFamily="34" charset="0"/>
              </a:rPr>
              <a:t> (2/2) </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457200" y="1219200"/>
            <a:ext cx="8534400" cy="2096428"/>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Funzione </a:t>
            </a:r>
            <a:r>
              <a:rPr lang="it-IT" sz="2400" b="1" dirty="0" err="1">
                <a:latin typeface="Times New Roman" panose="02020603050405020304" pitchFamily="18" charset="0"/>
                <a:ea typeface="Noto Sans CJK SC Regular" pitchFamily="2"/>
                <a:cs typeface="Times New Roman" panose="02020603050405020304" pitchFamily="18" charset="0"/>
              </a:rPr>
              <a:t>ftell</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en-US" altLang="it-IT" sz="2400" b="1" dirty="0" err="1">
                <a:solidFill>
                  <a:srgbClr val="3380E6"/>
                </a:solidFill>
                <a:latin typeface="Times New Roman" panose="02020603050405020304" pitchFamily="18" charset="0"/>
              </a:rPr>
              <a:t>int</a:t>
            </a:r>
            <a:r>
              <a:rPr lang="en-US" altLang="it-IT" sz="2400" b="1" dirty="0">
                <a:solidFill>
                  <a:srgbClr val="3380E6"/>
                </a:solidFill>
                <a:latin typeface="Times New Roman" panose="02020603050405020304" pitchFamily="18" charset="0"/>
              </a:rPr>
              <a:t> </a:t>
            </a:r>
            <a:r>
              <a:rPr lang="en-US" altLang="it-IT" sz="2400" b="1" dirty="0" err="1">
                <a:solidFill>
                  <a:srgbClr val="3380E6"/>
                </a:solidFill>
                <a:latin typeface="Times New Roman" panose="02020603050405020304" pitchFamily="18" charset="0"/>
              </a:rPr>
              <a:t>ftell</a:t>
            </a:r>
            <a:r>
              <a:rPr lang="en-US" altLang="it-IT" sz="2400" b="1" dirty="0">
                <a:solidFill>
                  <a:srgbClr val="3380E6"/>
                </a:solidFill>
                <a:latin typeface="Times New Roman" panose="02020603050405020304" pitchFamily="18" charset="0"/>
              </a:rPr>
              <a:t>(FILE *pf);</a:t>
            </a: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buClr>
                <a:schemeClr val="tx1"/>
              </a:buClr>
              <a:defRPr/>
            </a:pPr>
            <a:endParaRPr lang="it-IT" sz="2200" b="1" dirty="0">
              <a:solidFill>
                <a:srgbClr val="3380E6"/>
              </a:solidFill>
              <a:latin typeface="Times New Roman" panose="02020603050405020304" pitchFamily="18" charset="0"/>
            </a:endParaRPr>
          </a:p>
          <a:p>
            <a:pPr>
              <a:spcBef>
                <a:spcPts val="0"/>
              </a:spcBef>
              <a:spcAft>
                <a:spcPts val="0"/>
              </a:spcAft>
              <a:buClr>
                <a:schemeClr val="tx1"/>
              </a:buClr>
              <a:defRPr/>
            </a:pPr>
            <a:r>
              <a:rPr lang="it-IT" sz="2200" dirty="0">
                <a:latin typeface="Times New Roman" panose="02020603050405020304" pitchFamily="18" charset="0"/>
                <a:ea typeface="Noto Sans CJK SC Regular" pitchFamily="2"/>
                <a:cs typeface="Times New Roman" panose="02020603050405020304" pitchFamily="18" charset="0"/>
              </a:rPr>
              <a:t>Restituisce il valore corrente dell'indicatore di posizione dello </a:t>
            </a:r>
            <a:r>
              <a:rPr lang="it-IT" sz="2200" dirty="0" err="1">
                <a:latin typeface="Times New Roman" panose="02020603050405020304" pitchFamily="18" charset="0"/>
                <a:ea typeface="Noto Sans CJK SC Regular" pitchFamily="2"/>
                <a:cs typeface="Times New Roman" panose="02020603050405020304" pitchFamily="18" charset="0"/>
              </a:rPr>
              <a:t>stream</a:t>
            </a:r>
            <a:r>
              <a:rPr lang="it-IT" sz="2200" dirty="0">
                <a:latin typeface="Times New Roman" panose="02020603050405020304" pitchFamily="18" charset="0"/>
                <a:ea typeface="Noto Sans CJK SC Regular" pitchFamily="2"/>
                <a:cs typeface="Times New Roman" panose="02020603050405020304" pitchFamily="18" charset="0"/>
              </a:rPr>
              <a:t> associato a </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pf</a:t>
            </a:r>
            <a:r>
              <a:rPr lang="it-IT" sz="2200" dirty="0">
                <a:latin typeface="Times New Roman" panose="02020603050405020304" pitchFamily="18" charset="0"/>
                <a:ea typeface="Noto Sans CJK SC Regular" pitchFamily="2"/>
                <a:cs typeface="Times New Roman" panose="02020603050405020304" pitchFamily="18" charset="0"/>
              </a:rPr>
              <a:t> (posizione corrente rispetto all’inizio del file, espressa come numero di byte).</a:t>
            </a:r>
            <a:endParaRPr lang="it-IT" sz="24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397162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88505"/>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libreria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Input/Output</a:t>
            </a:r>
            <a:r>
              <a:rPr lang="en-US" altLang="it-IT" sz="3300" dirty="0">
                <a:solidFill>
                  <a:srgbClr val="3380E6"/>
                </a:solidFill>
                <a:latin typeface="Arial" panose="020B0604020202020204" pitchFamily="34" charset="0"/>
              </a:rPr>
              <a:t> (2/2)</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914400"/>
            <a:ext cx="8610600" cy="1506395"/>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Le funzioni di libreria I/O leggono/scrivono dati (sequenze di byte) a/da un dispositivo fisico attraverso i </a:t>
            </a:r>
            <a:r>
              <a:rPr lang="it-IT" sz="2400" b="1" dirty="0">
                <a:latin typeface="Times New Roman" panose="02020603050405020304" pitchFamily="18" charset="0"/>
                <a:ea typeface="Noto Sans CJK SC Regular" pitchFamily="2"/>
                <a:cs typeface="Times New Roman" panose="02020603050405020304" pitchFamily="18" charset="0"/>
              </a:rPr>
              <a:t>flussi</a:t>
            </a:r>
            <a:r>
              <a:rPr lang="it-IT" sz="2400" dirty="0">
                <a:latin typeface="Times New Roman" panose="02020603050405020304" pitchFamily="18" charset="0"/>
                <a:ea typeface="Noto Sans CJK SC Regular" pitchFamily="2"/>
                <a:cs typeface="Times New Roman" panose="02020603050405020304" pitchFamily="18" charset="0"/>
              </a:rPr>
              <a:t> (</a:t>
            </a:r>
            <a:r>
              <a:rPr lang="it-IT" sz="2400" b="1"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Uno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rappresenta il canale di comunicazione tra il programma ed il dispositivo. </a:t>
            </a: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894" y="2321951"/>
            <a:ext cx="5906012" cy="2377646"/>
          </a:xfrm>
          <a:prstGeom prst="rect">
            <a:avLst/>
          </a:prstGeom>
        </p:spPr>
      </p:pic>
      <p:sp>
        <p:nvSpPr>
          <p:cNvPr id="7" name="CasellaDiTesto 6"/>
          <p:cNvSpPr txBox="1"/>
          <p:nvPr/>
        </p:nvSpPr>
        <p:spPr>
          <a:xfrm>
            <a:off x="228600" y="4876800"/>
            <a:ext cx="8610600" cy="1713118"/>
          </a:xfrm>
          <a:prstGeom prst="rect">
            <a:avLst/>
          </a:prstGeom>
          <a:noFill/>
          <a:ln>
            <a:noFill/>
          </a:ln>
        </p:spPr>
        <p:txBody>
          <a:bodyPr wrap="square" lIns="90000" tIns="45000" rIns="90000" bIns="45000" compatLnSpc="0">
            <a:spAutoFit/>
          </a:bodyPr>
          <a:lstStyle/>
          <a:p>
            <a:pPr marL="342900" indent="-342900">
              <a:spcBef>
                <a:spcPts val="0"/>
              </a:spcBef>
              <a:spcAft>
                <a:spcPts val="0"/>
              </a:spcAft>
              <a:buFont typeface="Arial" panose="020B0604020202020204" pitchFamily="34" charset="0"/>
              <a:buChar char="•"/>
              <a:defRPr/>
            </a:pPr>
            <a:r>
              <a:rPr lang="it-IT" sz="2200" dirty="0">
                <a:latin typeface="Times New Roman" panose="02020603050405020304" pitchFamily="18" charset="0"/>
                <a:ea typeface="Noto Sans CJK SC Regular" pitchFamily="2"/>
                <a:cs typeface="Times New Roman" panose="02020603050405020304" pitchFamily="18" charset="0"/>
              </a:rPr>
              <a:t>La proprietà fondamentale di tale gestione dell’I/O è che tutti i flussi si comportano nella stessa maniera e, quindi, possono essere gestiti nella stessa maniera indipendentemente dal tipo di dispositivo fisico (stampante, file presente su una memoria di massa, schermo, </a:t>
            </a:r>
            <a:r>
              <a:rPr lang="it-IT" sz="2200" dirty="0" err="1">
                <a:latin typeface="Times New Roman" panose="02020603050405020304" pitchFamily="18" charset="0"/>
                <a:ea typeface="Noto Sans CJK SC Regular" pitchFamily="2"/>
                <a:cs typeface="Times New Roman" panose="02020603050405020304" pitchFamily="18" charset="0"/>
              </a:rPr>
              <a:t>ecc</a:t>
            </a:r>
            <a:r>
              <a:rPr lang="it-IT" sz="2200" dirty="0">
                <a:latin typeface="Times New Roman" panose="02020603050405020304" pitchFamily="18" charset="0"/>
                <a:ea typeface="Noto Sans CJK SC Regular" pitchFamily="2"/>
                <a:cs typeface="Times New Roman" panose="02020603050405020304" pitchFamily="18" charset="0"/>
              </a:rPr>
              <a:t>).</a:t>
            </a:r>
          </a:p>
          <a:p>
            <a:pPr marL="342900" indent="-342900">
              <a:spcBef>
                <a:spcPts val="0"/>
              </a:spcBef>
              <a:spcAft>
                <a:spcPts val="0"/>
              </a:spcAft>
              <a:buFont typeface="Arial" panose="020B0604020202020204" pitchFamily="34" charset="0"/>
              <a:buChar char="•"/>
              <a:defRPr/>
            </a:pPr>
            <a:endParaRPr lang="it-IT"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260567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Tipologie</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flusso</a:t>
            </a:r>
            <a:r>
              <a:rPr lang="en-US" altLang="it-IT" sz="3300" dirty="0">
                <a:solidFill>
                  <a:srgbClr val="3380E6"/>
                </a:solidFill>
                <a:latin typeface="Arial" panose="020B0604020202020204" pitchFamily="34" charset="0"/>
              </a:rPr>
              <a:t> </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35000" y="842374"/>
            <a:ext cx="8128000" cy="5930234"/>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Esistono due tipologie di flusso 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b="1" dirty="0">
                <a:latin typeface="Times New Roman" panose="02020603050405020304" pitchFamily="18" charset="0"/>
                <a:ea typeface="Noto Sans CJK SC Regular" pitchFamily="2"/>
                <a:cs typeface="Times New Roman" panose="02020603050405020304" pitchFamily="18" charset="0"/>
              </a:rPr>
              <a:t>Flussi di testo: </a:t>
            </a:r>
            <a:r>
              <a:rPr lang="it-IT" sz="2400" dirty="0">
                <a:latin typeface="Times New Roman" panose="02020603050405020304" pitchFamily="18" charset="0"/>
                <a:ea typeface="Noto Sans CJK SC Regular" pitchFamily="2"/>
                <a:cs typeface="Times New Roman" panose="02020603050405020304" pitchFamily="18" charset="0"/>
              </a:rPr>
              <a:t>i dati vengono gestiti usando la loro rappresentazione in forma di sequenza di caratteri. Tali sequenze di caratteri sono organizzate in linee. Ogni linea termina con il carattere speciale di “</a:t>
            </a:r>
            <a:r>
              <a:rPr lang="it-IT" sz="2400" dirty="0" err="1">
                <a:latin typeface="Times New Roman" panose="02020603050405020304" pitchFamily="18" charset="0"/>
                <a:ea typeface="Noto Sans CJK SC Regular" pitchFamily="2"/>
                <a:cs typeface="Times New Roman" panose="02020603050405020304" pitchFamily="18" charset="0"/>
              </a:rPr>
              <a:t>newline</a:t>
            </a:r>
            <a:r>
              <a:rPr lang="it-IT" sz="2400" dirty="0">
                <a:latin typeface="Times New Roman" panose="02020603050405020304" pitchFamily="18" charset="0"/>
                <a:ea typeface="Noto Sans CJK SC Regular" pitchFamily="2"/>
                <a:cs typeface="Times New Roman" panose="02020603050405020304" pitchFamily="18" charset="0"/>
              </a:rPr>
              <a:t>” cioè la sequenza di </a:t>
            </a:r>
            <a:r>
              <a:rPr lang="it-IT" sz="2400" dirty="0" err="1">
                <a:latin typeface="Times New Roman" panose="02020603050405020304" pitchFamily="18" charset="0"/>
                <a:ea typeface="Noto Sans CJK SC Regular" pitchFamily="2"/>
                <a:cs typeface="Times New Roman" panose="02020603050405020304" pitchFamily="18" charset="0"/>
              </a:rPr>
              <a:t>escape</a:t>
            </a:r>
            <a:r>
              <a:rPr lang="it-IT" sz="2400" dirty="0">
                <a:latin typeface="Times New Roman" panose="02020603050405020304" pitchFamily="18" charset="0"/>
                <a:ea typeface="Noto Sans CJK SC Regular" pitchFamily="2"/>
                <a:cs typeface="Times New Roman" panose="02020603050405020304" pitchFamily="18" charset="0"/>
              </a:rPr>
              <a:t> ‘\n’. </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b="1" dirty="0">
                <a:latin typeface="Times New Roman" panose="02020603050405020304" pitchFamily="18" charset="0"/>
                <a:ea typeface="Noto Sans CJK SC Regular" pitchFamily="2"/>
                <a:cs typeface="Times New Roman" panose="02020603050405020304" pitchFamily="18" charset="0"/>
              </a:rPr>
              <a:t>Flussi binari:</a:t>
            </a:r>
            <a:r>
              <a:rPr lang="it-IT" sz="2400" dirty="0">
                <a:latin typeface="Times New Roman" panose="02020603050405020304" pitchFamily="18" charset="0"/>
                <a:ea typeface="Noto Sans CJK SC Regular" pitchFamily="2"/>
                <a:cs typeface="Times New Roman" panose="02020603050405020304" pitchFamily="18" charset="0"/>
              </a:rPr>
              <a:t> i dati sono gestiti esattamente nel modo in cui sono rappresentati in memoria.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Ad esempio, in un flusso di testo, un dato di tipo </a:t>
            </a:r>
            <a:r>
              <a:rPr lang="it-IT" sz="2200" b="1" dirty="0">
                <a:latin typeface="Times New Roman" panose="02020603050405020304" pitchFamily="18" charset="0"/>
                <a:ea typeface="Noto Sans CJK SC Regular" pitchFamily="2"/>
                <a:cs typeface="Times New Roman" panose="02020603050405020304" pitchFamily="18" charset="0"/>
              </a:rPr>
              <a:t>int </a:t>
            </a:r>
            <a:r>
              <a:rPr lang="it-IT" sz="2200" dirty="0">
                <a:latin typeface="Times New Roman" panose="02020603050405020304" pitchFamily="18" charset="0"/>
                <a:ea typeface="Noto Sans CJK SC Regular" pitchFamily="2"/>
                <a:cs typeface="Times New Roman" panose="02020603050405020304" pitchFamily="18" charset="0"/>
              </a:rPr>
              <a:t>viene specificato tramite una sequenza di caratteri la cui lunghezza dipende dallo specifico dato (l’intero 125 viene rappresentato con un numero di caratteri diverso da 12).  In un flusso binario, differenti dati di tipo </a:t>
            </a:r>
            <a:r>
              <a:rPr lang="it-IT" sz="2200" b="1" dirty="0">
                <a:latin typeface="Times New Roman" panose="02020603050405020304" pitchFamily="18" charset="0"/>
                <a:ea typeface="Noto Sans CJK SC Regular" pitchFamily="2"/>
                <a:cs typeface="Times New Roman" panose="02020603050405020304" pitchFamily="18" charset="0"/>
              </a:rPr>
              <a:t>int</a:t>
            </a:r>
            <a:r>
              <a:rPr lang="it-IT" sz="2200" dirty="0">
                <a:latin typeface="Times New Roman" panose="02020603050405020304" pitchFamily="18" charset="0"/>
                <a:ea typeface="Noto Sans CJK SC Regular" pitchFamily="2"/>
                <a:cs typeface="Times New Roman" panose="02020603050405020304" pitchFamily="18" charset="0"/>
              </a:rPr>
              <a:t> vengono rappresentati sempre con lo stesso numero di byte pari a </a:t>
            </a:r>
            <a:r>
              <a:rPr lang="it-IT" sz="2200" b="1" dirty="0" err="1">
                <a:latin typeface="Times New Roman" panose="02020603050405020304" pitchFamily="18" charset="0"/>
                <a:ea typeface="Noto Sans CJK SC Regular" pitchFamily="2"/>
                <a:cs typeface="Times New Roman" panose="02020603050405020304" pitchFamily="18" charset="0"/>
              </a:rPr>
              <a:t>sizeof</a:t>
            </a:r>
            <a:r>
              <a:rPr lang="it-IT" sz="2200" b="1" dirty="0">
                <a:latin typeface="Times New Roman" panose="02020603050405020304" pitchFamily="18" charset="0"/>
                <a:ea typeface="Noto Sans CJK SC Regular" pitchFamily="2"/>
                <a:cs typeface="Times New Roman" panose="02020603050405020304" pitchFamily="18" charset="0"/>
              </a:rPr>
              <a:t>(int)</a:t>
            </a:r>
            <a:r>
              <a:rPr lang="it-IT" sz="2200" dirty="0">
                <a:latin typeface="Times New Roman" panose="02020603050405020304" pitchFamily="18" charset="0"/>
                <a:ea typeface="Noto Sans CJK SC Regular" pitchFamily="2"/>
                <a:cs typeface="Times New Roman" panose="02020603050405020304" pitchFamily="18" charset="0"/>
              </a:rPr>
              <a:t>.</a:t>
            </a:r>
          </a:p>
        </p:txBody>
      </p:sp>
    </p:spTree>
    <p:extLst>
      <p:ext uri="{BB962C8B-B14F-4D97-AF65-F5344CB8AC3E}">
        <p14:creationId xmlns:p14="http://schemas.microsoft.com/office/powerpoint/2010/main" val="385463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Gestione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dei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flussi</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35000" y="842374"/>
            <a:ext cx="8128000" cy="5752942"/>
          </a:xfrm>
          <a:prstGeom prst="rect">
            <a:avLst/>
          </a:prstGeom>
          <a:noFill/>
          <a:ln>
            <a:noFill/>
          </a:ln>
        </p:spPr>
        <p:txBody>
          <a:bodyPr wrap="square" lIns="90000" tIns="45000" rIns="90000" bIns="45000" compatLnSpc="0">
            <a:spAutoFit/>
          </a:bodyPr>
          <a:lstStyle/>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b="1" dirty="0">
                <a:latin typeface="Times New Roman" panose="02020603050405020304" pitchFamily="18" charset="0"/>
                <a:ea typeface="Noto Sans CJK SC Regular" pitchFamily="2"/>
                <a:cs typeface="Times New Roman" panose="02020603050405020304" pitchFamily="18" charset="0"/>
              </a:rPr>
              <a:t>Apertura di un flusso</a:t>
            </a:r>
            <a:r>
              <a:rPr lang="it-IT" sz="2400" dirty="0">
                <a:latin typeface="Times New Roman" panose="02020603050405020304" pitchFamily="18" charset="0"/>
                <a:ea typeface="Noto Sans CJK SC Regular" pitchFamily="2"/>
                <a:cs typeface="Times New Roman" panose="02020603050405020304" pitchFamily="18" charset="0"/>
              </a:rPr>
              <a:t>:</a:t>
            </a:r>
            <a:r>
              <a:rPr lang="it-IT" sz="2400" b="1" dirty="0">
                <a:latin typeface="Times New Roman" panose="02020603050405020304" pitchFamily="18" charset="0"/>
                <a:ea typeface="Noto Sans CJK SC Regular" pitchFamily="2"/>
                <a:cs typeface="Times New Roman" panose="02020603050405020304" pitchFamily="18" charset="0"/>
              </a:rPr>
              <a:t> </a:t>
            </a:r>
            <a:r>
              <a:rPr lang="it-IT" sz="2400" dirty="0">
                <a:latin typeface="Times New Roman" panose="02020603050405020304" pitchFamily="18" charset="0"/>
                <a:ea typeface="Noto Sans CJK SC Regular" pitchFamily="2"/>
                <a:cs typeface="Times New Roman" panose="02020603050405020304" pitchFamily="18" charset="0"/>
              </a:rPr>
              <a:t>per associare un flusso ad un dispositivo fisico (ad esempio, un file su disco fisso) è necessaria un’operazione di apertura (creazione dello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L’operazione di apertura compie le azioni preliminari necessarie </a:t>
            </a:r>
            <a:r>
              <a:rPr lang="it-IT" sz="2400" dirty="0" err="1">
                <a:latin typeface="Times New Roman" panose="02020603050405020304" pitchFamily="18" charset="0"/>
                <a:ea typeface="Noto Sans CJK SC Regular" pitchFamily="2"/>
                <a:cs typeface="Times New Roman" panose="02020603050405020304" pitchFamily="18" charset="0"/>
              </a:rPr>
              <a:t>affinchè</a:t>
            </a:r>
            <a:r>
              <a:rPr lang="it-IT" sz="2400" dirty="0">
                <a:latin typeface="Times New Roman" panose="02020603050405020304" pitchFamily="18" charset="0"/>
                <a:ea typeface="Noto Sans CJK SC Regular" pitchFamily="2"/>
                <a:cs typeface="Times New Roman" panose="02020603050405020304" pitchFamily="18" charset="0"/>
              </a:rPr>
              <a:t> il dispositivo possa essere acceduto (in lettura o in scrittura).  </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b="1" dirty="0">
                <a:latin typeface="Times New Roman" panose="02020603050405020304" pitchFamily="18" charset="0"/>
                <a:ea typeface="Noto Sans CJK SC Regular" pitchFamily="2"/>
                <a:cs typeface="Times New Roman" panose="02020603050405020304" pitchFamily="18" charset="0"/>
              </a:rPr>
              <a:t>Accesso al flusso</a:t>
            </a:r>
            <a:r>
              <a:rPr lang="it-IT" sz="2400" dirty="0">
                <a:latin typeface="Times New Roman" panose="02020603050405020304" pitchFamily="18" charset="0"/>
                <a:ea typeface="Noto Sans CJK SC Regular" pitchFamily="2"/>
                <a:cs typeface="Times New Roman" panose="02020603050405020304" pitchFamily="18" charset="0"/>
              </a:rPr>
              <a:t>: una volta associato un flusso ad un dispositivo fisico è possibile scambiare dati tra il dispositivo ed il programma.  </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b="1" dirty="0">
                <a:latin typeface="Times New Roman" panose="02020603050405020304" pitchFamily="18" charset="0"/>
                <a:ea typeface="Noto Sans CJK SC Regular" pitchFamily="2"/>
                <a:cs typeface="Times New Roman" panose="02020603050405020304" pitchFamily="18" charset="0"/>
              </a:rPr>
              <a:t>Chiusura del flusso</a:t>
            </a:r>
            <a:r>
              <a:rPr lang="it-IT" sz="2400" dirty="0">
                <a:latin typeface="Times New Roman" panose="02020603050405020304" pitchFamily="18" charset="0"/>
                <a:ea typeface="Noto Sans CJK SC Regular" pitchFamily="2"/>
                <a:cs typeface="Times New Roman" panose="02020603050405020304" pitchFamily="18" charset="0"/>
              </a:rPr>
              <a:t>: una volta terminate le operazioni di lettura/scrittura sul dispositivo, è necessaria un’operazione di chiusura per eliminare l’associazione tra il flusso ed il dispositivo.</a:t>
            </a:r>
          </a:p>
        </p:txBody>
      </p:sp>
    </p:spTree>
    <p:extLst>
      <p:ext uri="{BB962C8B-B14F-4D97-AF65-F5344CB8AC3E}">
        <p14:creationId xmlns:p14="http://schemas.microsoft.com/office/powerpoint/2010/main" val="351020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FILE</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35000" y="842374"/>
            <a:ext cx="8128000" cy="5752942"/>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Le funzioni di I/O utilizzano il tipo </a:t>
            </a:r>
            <a:r>
              <a:rPr lang="it-IT" sz="2400" dirty="0" err="1">
                <a:latin typeface="Times New Roman" panose="02020603050405020304" pitchFamily="18" charset="0"/>
                <a:ea typeface="Noto Sans CJK SC Regular" pitchFamily="2"/>
                <a:cs typeface="Times New Roman" panose="02020603050405020304" pitchFamily="18" charset="0"/>
              </a:rPr>
              <a:t>struct</a:t>
            </a:r>
            <a:r>
              <a:rPr lang="it-IT" sz="2400" dirty="0">
                <a:latin typeface="Times New Roman" panose="02020603050405020304" pitchFamily="18" charset="0"/>
                <a:ea typeface="Noto Sans CJK SC Regular" pitchFamily="2"/>
                <a:cs typeface="Times New Roman" panose="02020603050405020304" pitchFamily="18" charset="0"/>
              </a:rPr>
              <a:t> </a:t>
            </a:r>
            <a:r>
              <a:rPr lang="it-IT" sz="2400" b="1" dirty="0">
                <a:latin typeface="Times New Roman" panose="02020603050405020304" pitchFamily="18" charset="0"/>
                <a:ea typeface="Noto Sans CJK SC Regular" pitchFamily="2"/>
                <a:cs typeface="Times New Roman" panose="02020603050405020304" pitchFamily="18" charset="0"/>
              </a:rPr>
              <a:t>FILE</a:t>
            </a:r>
            <a:r>
              <a:rPr lang="it-IT" sz="2400" dirty="0">
                <a:latin typeface="Times New Roman" panose="02020603050405020304" pitchFamily="18" charset="0"/>
                <a:ea typeface="Noto Sans CJK SC Regular" pitchFamily="2"/>
                <a:cs typeface="Times New Roman" panose="02020603050405020304" pitchFamily="18" charset="0"/>
              </a:rPr>
              <a:t> (definito in </a:t>
            </a:r>
            <a:r>
              <a:rPr lang="it-IT" sz="2400" b="1" dirty="0" err="1">
                <a:latin typeface="Times New Roman" panose="02020603050405020304" pitchFamily="18" charset="0"/>
                <a:ea typeface="Noto Sans CJK SC Regular" pitchFamily="2"/>
                <a:cs typeface="Times New Roman" panose="02020603050405020304" pitchFamily="18" charset="0"/>
              </a:rPr>
              <a:t>stdio.h</a:t>
            </a:r>
            <a:r>
              <a:rPr lang="it-IT" sz="2400" dirty="0">
                <a:latin typeface="Times New Roman" panose="02020603050405020304" pitchFamily="18" charset="0"/>
                <a:ea typeface="Noto Sans CJK SC Regular" pitchFamily="2"/>
                <a:cs typeface="Times New Roman" panose="02020603050405020304" pitchFamily="18" charset="0"/>
              </a:rPr>
              <a:t>) per gestire internamente uno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e consentire al programmatore il riferimento ad uno specifico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La funzione </a:t>
            </a:r>
            <a:r>
              <a:rPr lang="it-IT" sz="2400" b="1" dirty="0" err="1">
                <a:latin typeface="Times New Roman" panose="02020603050405020304" pitchFamily="18" charset="0"/>
                <a:ea typeface="Noto Sans CJK SC Regular" pitchFamily="2"/>
                <a:cs typeface="Times New Roman" panose="02020603050405020304" pitchFamily="18" charset="0"/>
              </a:rPr>
              <a:t>fopen</a:t>
            </a:r>
            <a:r>
              <a:rPr lang="it-IT" sz="2400" dirty="0">
                <a:latin typeface="Times New Roman" panose="02020603050405020304" pitchFamily="18" charset="0"/>
                <a:ea typeface="Noto Sans CJK SC Regular" pitchFamily="2"/>
                <a:cs typeface="Times New Roman" panose="02020603050405020304" pitchFamily="18" charset="0"/>
              </a:rPr>
              <a:t> della libreria di I/O utilizzata per associare un flusso ad un dispositivo fisico, alloca dinamicamente una struttura </a:t>
            </a:r>
            <a:r>
              <a:rPr lang="it-IT" sz="2400" b="1" dirty="0">
                <a:latin typeface="Times New Roman" panose="02020603050405020304" pitchFamily="18" charset="0"/>
                <a:ea typeface="Noto Sans CJK SC Regular" pitchFamily="2"/>
                <a:cs typeface="Times New Roman" panose="02020603050405020304" pitchFamily="18" charset="0"/>
              </a:rPr>
              <a:t>FILE</a:t>
            </a:r>
            <a:r>
              <a:rPr lang="it-IT" sz="2400" dirty="0">
                <a:latin typeface="Times New Roman" panose="02020603050405020304" pitchFamily="18" charset="0"/>
                <a:ea typeface="Noto Sans CJK SC Regular" pitchFamily="2"/>
                <a:cs typeface="Times New Roman" panose="02020603050405020304" pitchFamily="18" charset="0"/>
              </a:rPr>
              <a:t> e restituisce un puntatore a tale struttura. </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Una struttura </a:t>
            </a:r>
            <a:r>
              <a:rPr lang="it-IT" sz="2400" b="1" dirty="0">
                <a:latin typeface="Times New Roman" panose="02020603050405020304" pitchFamily="18" charset="0"/>
                <a:ea typeface="Noto Sans CJK SC Regular" pitchFamily="2"/>
                <a:cs typeface="Times New Roman" panose="02020603050405020304" pitchFamily="18" charset="0"/>
              </a:rPr>
              <a:t>FILE</a:t>
            </a:r>
            <a:r>
              <a:rPr lang="it-IT" sz="2400" dirty="0">
                <a:latin typeface="Times New Roman" panose="02020603050405020304" pitchFamily="18" charset="0"/>
                <a:ea typeface="Noto Sans CJK SC Regular" pitchFamily="2"/>
                <a:cs typeface="Times New Roman" panose="02020603050405020304" pitchFamily="18" charset="0"/>
              </a:rPr>
              <a:t> ha campi per tenere traccia, in particolare, delle seguenti informazioni:</a:t>
            </a:r>
          </a:p>
          <a:p>
            <a:pPr marL="800100" lvl="1" indent="-342900">
              <a:spcBef>
                <a:spcPts val="0"/>
              </a:spcBef>
              <a:spcAft>
                <a:spcPts val="0"/>
              </a:spcAft>
              <a:buFont typeface="Courier New" panose="02070309020205020404" pitchFamily="49" charset="0"/>
              <a:buChar char="o"/>
              <a:defRPr/>
            </a:pPr>
            <a:r>
              <a:rPr lang="it-IT" sz="2400" dirty="0">
                <a:latin typeface="Times New Roman" panose="02020603050405020304" pitchFamily="18" charset="0"/>
                <a:ea typeface="Noto Sans CJK SC Regular" pitchFamily="2"/>
                <a:cs typeface="Times New Roman" panose="02020603050405020304" pitchFamily="18" charset="0"/>
              </a:rPr>
              <a:t>Modalità di accesso al dispositivo (lettura o scrittura).</a:t>
            </a:r>
          </a:p>
          <a:p>
            <a:pPr marL="800100" lvl="1" indent="-342900">
              <a:spcBef>
                <a:spcPts val="0"/>
              </a:spcBef>
              <a:spcAft>
                <a:spcPts val="0"/>
              </a:spcAft>
              <a:buFont typeface="Courier New" panose="02070309020205020404" pitchFamily="49" charset="0"/>
              <a:buChar char="o"/>
              <a:defRPr/>
            </a:pPr>
            <a:r>
              <a:rPr lang="it-IT" sz="2400" dirty="0">
                <a:latin typeface="Times New Roman" panose="02020603050405020304" pitchFamily="18" charset="0"/>
                <a:ea typeface="Noto Sans CJK SC Regular" pitchFamily="2"/>
                <a:cs typeface="Times New Roman" panose="02020603050405020304" pitchFamily="18" charset="0"/>
              </a:rPr>
              <a:t>Posizione corrente sul dispositivo (indicante il prossimo byte o carattere da leggere o scrivere sul dispositivo).</a:t>
            </a:r>
          </a:p>
          <a:p>
            <a:pPr marL="800100" lvl="1" indent="-342900">
              <a:spcBef>
                <a:spcPts val="0"/>
              </a:spcBef>
              <a:spcAft>
                <a:spcPts val="0"/>
              </a:spcAft>
              <a:buFont typeface="Courier New" panose="02070309020205020404" pitchFamily="49" charset="0"/>
              <a:buChar char="o"/>
              <a:defRPr/>
            </a:pPr>
            <a:r>
              <a:rPr lang="it-IT" sz="2400" dirty="0">
                <a:latin typeface="Times New Roman" panose="02020603050405020304" pitchFamily="18" charset="0"/>
                <a:ea typeface="Noto Sans CJK SC Regular" pitchFamily="2"/>
                <a:cs typeface="Times New Roman" panose="02020603050405020304" pitchFamily="18" charset="0"/>
              </a:rPr>
              <a:t>Un indicatore di </a:t>
            </a:r>
            <a:r>
              <a:rPr lang="it-IT" sz="2400" b="1" dirty="0">
                <a:latin typeface="Times New Roman" panose="02020603050405020304" pitchFamily="18" charset="0"/>
                <a:ea typeface="Noto Sans CJK SC Regular" pitchFamily="2"/>
                <a:cs typeface="Times New Roman" panose="02020603050405020304" pitchFamily="18" charset="0"/>
              </a:rPr>
              <a:t>end-of-file</a:t>
            </a:r>
            <a:r>
              <a:rPr lang="it-IT" sz="2400" dirty="0">
                <a:latin typeface="Times New Roman" panose="02020603050405020304" pitchFamily="18" charset="0"/>
                <a:ea typeface="Noto Sans CJK SC Regular" pitchFamily="2"/>
                <a:cs typeface="Times New Roman" panose="02020603050405020304" pitchFamily="18" charset="0"/>
              </a:rPr>
              <a:t> che indica la posizione associata ad un byte utilizzato come marcatore finale dei dati associati al dispositivo.  </a:t>
            </a:r>
          </a:p>
        </p:txBody>
      </p:sp>
    </p:spTree>
    <p:extLst>
      <p:ext uri="{BB962C8B-B14F-4D97-AF65-F5344CB8AC3E}">
        <p14:creationId xmlns:p14="http://schemas.microsoft.com/office/powerpoint/2010/main" val="367538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216899"/>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Apertura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uno</a:t>
            </a:r>
            <a:r>
              <a:rPr lang="en-US" altLang="it-IT" sz="3300" dirty="0">
                <a:solidFill>
                  <a:srgbClr val="3380E6"/>
                </a:solidFill>
                <a:latin typeface="Arial" panose="020B0604020202020204" pitchFamily="34" charset="0"/>
              </a:rPr>
              <a:t> stream (1/2)</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635000" y="842374"/>
            <a:ext cx="8128000" cy="3983548"/>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L’associazione di un flusso con un dispositivo fisico avviene tramite la funzione </a:t>
            </a:r>
            <a:r>
              <a:rPr lang="it-IT" sz="2400" b="1" dirty="0" err="1">
                <a:latin typeface="Times New Roman" panose="02020603050405020304" pitchFamily="18" charset="0"/>
                <a:ea typeface="Noto Sans CJK SC Regular" pitchFamily="2"/>
                <a:cs typeface="Times New Roman" panose="02020603050405020304" pitchFamily="18" charset="0"/>
              </a:rPr>
              <a:t>fopen</a:t>
            </a:r>
            <a:r>
              <a:rPr lang="it-IT" sz="2400" dirty="0">
                <a:latin typeface="Times New Roman" panose="02020603050405020304" pitchFamily="18" charset="0"/>
                <a:ea typeface="Noto Sans CJK SC Regular" pitchFamily="2"/>
                <a:cs typeface="Times New Roman" panose="02020603050405020304" pitchFamily="18" charset="0"/>
              </a:rPr>
              <a:t> (prototipo definito in </a:t>
            </a:r>
            <a:r>
              <a:rPr lang="it-IT" sz="2400" b="1" dirty="0" err="1">
                <a:latin typeface="Times New Roman" panose="02020603050405020304" pitchFamily="18" charset="0"/>
                <a:ea typeface="Noto Sans CJK SC Regular" pitchFamily="2"/>
                <a:cs typeface="Times New Roman" panose="02020603050405020304" pitchFamily="18" charset="0"/>
              </a:rPr>
              <a:t>stdio.h</a:t>
            </a:r>
            <a:r>
              <a:rPr lang="it-IT"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Prototipo:</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altLang="it-IT" sz="2400" b="1" dirty="0">
                <a:solidFill>
                  <a:srgbClr val="3380E6"/>
                </a:solidFill>
                <a:latin typeface="Times New Roman" panose="02020603050405020304" pitchFamily="18" charset="0"/>
              </a:rPr>
              <a:t>FILE * </a:t>
            </a:r>
            <a:r>
              <a:rPr lang="it-IT" altLang="it-IT" sz="2400" b="1" dirty="0" err="1">
                <a:solidFill>
                  <a:srgbClr val="3380E6"/>
                </a:solidFill>
                <a:latin typeface="Times New Roman" panose="02020603050405020304" pitchFamily="18" charset="0"/>
              </a:rPr>
              <a:t>fopen</a:t>
            </a:r>
            <a:r>
              <a:rPr lang="it-IT" altLang="it-IT" sz="2400" b="1" dirty="0">
                <a:solidFill>
                  <a:srgbClr val="3380E6"/>
                </a:solidFill>
                <a:latin typeface="Times New Roman" panose="02020603050405020304" pitchFamily="18" charset="0"/>
              </a:rPr>
              <a:t> (</a:t>
            </a:r>
            <a:r>
              <a:rPr lang="it-IT" altLang="it-IT" sz="2400" b="1" dirty="0" err="1">
                <a:solidFill>
                  <a:srgbClr val="3380E6"/>
                </a:solidFill>
                <a:latin typeface="Times New Roman" panose="02020603050405020304" pitchFamily="18" charset="0"/>
              </a:rPr>
              <a:t>char</a:t>
            </a:r>
            <a:r>
              <a:rPr lang="it-IT" altLang="it-IT" sz="2400" b="1" dirty="0">
                <a:solidFill>
                  <a:srgbClr val="3380E6"/>
                </a:solidFill>
                <a:latin typeface="Times New Roman" panose="02020603050405020304" pitchFamily="18" charset="0"/>
              </a:rPr>
              <a:t> * </a:t>
            </a:r>
            <a:r>
              <a:rPr lang="it-IT" altLang="it-IT" sz="2400" b="1" dirty="0" err="1">
                <a:solidFill>
                  <a:srgbClr val="3380E6"/>
                </a:solidFill>
                <a:latin typeface="Times New Roman" panose="02020603050405020304" pitchFamily="18" charset="0"/>
              </a:rPr>
              <a:t>name</a:t>
            </a:r>
            <a:r>
              <a:rPr lang="it-IT" altLang="it-IT" sz="2400" b="1" dirty="0">
                <a:solidFill>
                  <a:srgbClr val="3380E6"/>
                </a:solidFill>
                <a:latin typeface="Times New Roman" panose="02020603050405020304" pitchFamily="18" charset="0"/>
              </a:rPr>
              <a:t>, </a:t>
            </a:r>
            <a:r>
              <a:rPr lang="it-IT" altLang="it-IT" sz="2400" b="1" dirty="0" err="1">
                <a:solidFill>
                  <a:srgbClr val="3380E6"/>
                </a:solidFill>
                <a:latin typeface="Times New Roman" panose="02020603050405020304" pitchFamily="18" charset="0"/>
              </a:rPr>
              <a:t>const</a:t>
            </a:r>
            <a:r>
              <a:rPr lang="it-IT" altLang="it-IT" sz="2400" b="1" dirty="0">
                <a:solidFill>
                  <a:srgbClr val="3380E6"/>
                </a:solidFill>
                <a:latin typeface="Times New Roman" panose="02020603050405020304" pitchFamily="18" charset="0"/>
              </a:rPr>
              <a:t> </a:t>
            </a:r>
            <a:r>
              <a:rPr lang="it-IT" altLang="it-IT" sz="2400" b="1" dirty="0" err="1">
                <a:solidFill>
                  <a:srgbClr val="3380E6"/>
                </a:solidFill>
                <a:latin typeface="Times New Roman" panose="02020603050405020304" pitchFamily="18" charset="0"/>
              </a:rPr>
              <a:t>char</a:t>
            </a:r>
            <a:r>
              <a:rPr lang="it-IT" altLang="it-IT" sz="2400" b="1" dirty="0">
                <a:solidFill>
                  <a:srgbClr val="3380E6"/>
                </a:solidFill>
                <a:latin typeface="Times New Roman" panose="02020603050405020304" pitchFamily="18" charset="0"/>
              </a:rPr>
              <a:t> * mode)</a:t>
            </a:r>
            <a:r>
              <a:rPr lang="it-IT" altLang="it-IT" sz="2400" dirty="0">
                <a:solidFill>
                  <a:srgbClr val="000000"/>
                </a:solidFill>
                <a:latin typeface="Times New Roman" panose="02020603050405020304" pitchFamily="18" charset="0"/>
              </a:rPr>
              <a:t>:</a:t>
            </a:r>
            <a:r>
              <a:rPr lang="it-IT" sz="2400" b="1"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altLang="it-IT" sz="2400" b="1" dirty="0" err="1">
                <a:solidFill>
                  <a:srgbClr val="3380E6"/>
                </a:solidFill>
                <a:latin typeface="Times New Roman" panose="02020603050405020304" pitchFamily="18" charset="0"/>
              </a:rPr>
              <a:t>name</a:t>
            </a:r>
            <a:r>
              <a:rPr lang="it-IT" sz="2400" dirty="0">
                <a:latin typeface="Times New Roman" panose="02020603050405020304" pitchFamily="18" charset="0"/>
                <a:ea typeface="Noto Sans CJK SC Regular" pitchFamily="2"/>
                <a:cs typeface="Times New Roman" panose="02020603050405020304" pitchFamily="18" charset="0"/>
              </a:rPr>
              <a:t>: stringa di caratteri indicante il nome del dispositivo fisico per il quale creare lo </a:t>
            </a:r>
            <a:r>
              <a:rPr lang="it-IT" sz="2400" dirty="0" err="1">
                <a:latin typeface="Times New Roman" panose="02020603050405020304" pitchFamily="18" charset="0"/>
                <a:ea typeface="Noto Sans CJK SC Regular" pitchFamily="2"/>
                <a:cs typeface="Times New Roman" panose="02020603050405020304" pitchFamily="18" charset="0"/>
              </a:rPr>
              <a:t>stream</a:t>
            </a:r>
            <a:r>
              <a:rPr lang="it-IT" sz="2400" dirty="0">
                <a:latin typeface="Times New Roman" panose="02020603050405020304" pitchFamily="18" charset="0"/>
                <a:ea typeface="Noto Sans CJK SC Regular" pitchFamily="2"/>
                <a:cs typeface="Times New Roman" panose="02020603050405020304" pitchFamily="18" charset="0"/>
              </a:rPr>
              <a:t>. Per file su disco, il parametro deve essere il nome relativo o il nome assoluto del file nel </a:t>
            </a:r>
            <a:r>
              <a:rPr lang="it-IT" sz="2400" b="1" dirty="0">
                <a:latin typeface="Times New Roman" panose="02020603050405020304" pitchFamily="18" charset="0"/>
                <a:ea typeface="Noto Sans CJK SC Regular" pitchFamily="2"/>
                <a:cs typeface="Times New Roman" panose="02020603050405020304" pitchFamily="18" charset="0"/>
              </a:rPr>
              <a:t>file </a:t>
            </a:r>
            <a:r>
              <a:rPr lang="it-IT" sz="2400" b="1" dirty="0" err="1">
                <a:latin typeface="Times New Roman" panose="02020603050405020304" pitchFamily="18" charset="0"/>
                <a:ea typeface="Noto Sans CJK SC Regular" pitchFamily="2"/>
                <a:cs typeface="Times New Roman" panose="02020603050405020304" pitchFamily="18" charset="0"/>
              </a:rPr>
              <a:t>system</a:t>
            </a:r>
            <a:r>
              <a:rPr lang="it-IT" sz="2400" dirty="0">
                <a:latin typeface="Times New Roman" panose="02020603050405020304" pitchFamily="18" charset="0"/>
                <a:ea typeface="Noto Sans CJK SC Regular" pitchFamily="2"/>
                <a:cs typeface="Times New Roman" panose="02020603050405020304" pitchFamily="18" charset="0"/>
              </a:rPr>
              <a:t> (ad esempio </a:t>
            </a:r>
            <a:r>
              <a:rPr lang="it-IT" sz="2400" i="1" dirty="0">
                <a:latin typeface="Times New Roman" panose="02020603050405020304" pitchFamily="18" charset="0"/>
                <a:ea typeface="Noto Sans CJK SC Regular" pitchFamily="2"/>
                <a:cs typeface="Times New Roman" panose="02020603050405020304" pitchFamily="18" charset="0"/>
              </a:rPr>
              <a:t>‘‘Desktop\\Prova.txt’’</a:t>
            </a:r>
            <a:r>
              <a:rPr lang="it-IT" sz="2400" dirty="0">
                <a:latin typeface="Times New Roman" panose="02020603050405020304" pitchFamily="18" charset="0"/>
                <a:ea typeface="Noto Sans CJK SC Regular" pitchFamily="2"/>
                <a:cs typeface="Times New Roman" panose="02020603050405020304" pitchFamily="18" charset="0"/>
              </a:rPr>
              <a:t>).</a:t>
            </a:r>
          </a:p>
          <a:p>
            <a:pPr marL="342900" indent="-342900">
              <a:spcBef>
                <a:spcPts val="0"/>
              </a:spcBef>
              <a:spcAft>
                <a:spcPts val="0"/>
              </a:spcAft>
              <a:buFont typeface="Arial" panose="020B0604020202020204" pitchFamily="34" charset="0"/>
              <a:buChar char="•"/>
              <a:defRPr/>
            </a:pPr>
            <a:r>
              <a:rPr lang="it-IT" altLang="it-IT" sz="2400" b="1" dirty="0">
                <a:solidFill>
                  <a:srgbClr val="3380E6"/>
                </a:solidFill>
                <a:latin typeface="Times New Roman" panose="02020603050405020304" pitchFamily="18" charset="0"/>
              </a:rPr>
              <a:t>mode</a:t>
            </a:r>
            <a:r>
              <a:rPr lang="it-IT" sz="2400" dirty="0">
                <a:latin typeface="Times New Roman" panose="02020603050405020304" pitchFamily="18" charset="0"/>
                <a:ea typeface="Noto Sans CJK SC Regular" pitchFamily="2"/>
                <a:cs typeface="Times New Roman" panose="02020603050405020304" pitchFamily="18" charset="0"/>
              </a:rPr>
              <a:t>: stringa di caratteri indicante la modalità di accesso. </a:t>
            </a:r>
          </a:p>
        </p:txBody>
      </p:sp>
    </p:spTree>
    <p:extLst>
      <p:ext uri="{BB962C8B-B14F-4D97-AF65-F5344CB8AC3E}">
        <p14:creationId xmlns:p14="http://schemas.microsoft.com/office/powerpoint/2010/main" val="212538729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BEF27CE9C6CB54FBC532333785CA0B8" ma:contentTypeVersion="2" ma:contentTypeDescription="Creare un nuovo documento." ma:contentTypeScope="" ma:versionID="2ae4189922e14794c139e2334cc8ecce">
  <xsd:schema xmlns:xsd="http://www.w3.org/2001/XMLSchema" xmlns:xs="http://www.w3.org/2001/XMLSchema" xmlns:p="http://schemas.microsoft.com/office/2006/metadata/properties" xmlns:ns2="45de72ef-f428-4943-a1ae-891d86b21460" targetNamespace="http://schemas.microsoft.com/office/2006/metadata/properties" ma:root="true" ma:fieldsID="4987f69cc55d65d7baba6ef5d57e639e" ns2:_="">
    <xsd:import namespace="45de72ef-f428-4943-a1ae-891d86b214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de72ef-f428-4943-a1ae-891d86b214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E7BE9F-C3B6-4A8B-A306-23AF0D82427B}"/>
</file>

<file path=customXml/itemProps2.xml><?xml version="1.0" encoding="utf-8"?>
<ds:datastoreItem xmlns:ds="http://schemas.openxmlformats.org/officeDocument/2006/customXml" ds:itemID="{DC3EE871-7DF3-45BB-97A4-04E11BF9FCB8}"/>
</file>

<file path=customXml/itemProps3.xml><?xml version="1.0" encoding="utf-8"?>
<ds:datastoreItem xmlns:ds="http://schemas.openxmlformats.org/officeDocument/2006/customXml" ds:itemID="{06666BF6-433D-45A4-A062-7644F7EFA536}"/>
</file>

<file path=docProps/app.xml><?xml version="1.0" encoding="utf-8"?>
<Properties xmlns="http://schemas.openxmlformats.org/officeDocument/2006/extended-properties" xmlns:vt="http://schemas.openxmlformats.org/officeDocument/2006/docPropsVTypes">
  <Template/>
  <TotalTime>128</TotalTime>
  <Words>3555</Words>
  <Application>Microsoft Office PowerPoint</Application>
  <PresentationFormat>Presentazione su schermo (4:3)</PresentationFormat>
  <Paragraphs>351</Paragraphs>
  <Slides>41</Slides>
  <Notes>36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41</vt:i4>
      </vt:variant>
    </vt:vector>
  </HeadingPairs>
  <TitlesOfParts>
    <vt:vector size="48" baseType="lpstr">
      <vt:lpstr>Arial</vt:lpstr>
      <vt:lpstr>Calibri</vt:lpstr>
      <vt:lpstr>Calibri Light</vt:lpstr>
      <vt:lpstr>Courier New</vt:lpstr>
      <vt:lpstr>Liberation Serif</vt:lpstr>
      <vt:lpstr>Times New Roman</vt:lpstr>
      <vt:lpstr>Tema di Office</vt:lpstr>
      <vt:lpstr>Lezione 21</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the Internet</dc:title>
  <dc:creator>Windows User</dc:creator>
  <cp:lastModifiedBy>Antonio Origlia</cp:lastModifiedBy>
  <cp:revision>1164</cp:revision>
  <dcterms:created xsi:type="dcterms:W3CDTF">2011-11-25T19:48:07Z</dcterms:created>
  <dcterms:modified xsi:type="dcterms:W3CDTF">2022-05-25T10:53:00Z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0x0101000BEF27CE9C6CB54FBC532333785CA0B8</vt:lpwstr>
  </property>
</Properties>
</file>