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0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spc="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“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Inserisci qui una citazione.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–Giovanni Mela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Titolo Testo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spc="2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20151029123608!Logo_Politecnico_Milano.png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-1772572" y="459763"/>
            <a:ext cx="8585206" cy="858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body" idx="13"/>
          </p:nvPr>
        </p:nvSpPr>
        <p:spPr>
          <a:xfrm>
            <a:off x="571500" y="4216400"/>
            <a:ext cx="11875780" cy="3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ctrTitle"/>
          </p:nvPr>
        </p:nvSpPr>
        <p:spPr>
          <a:xfrm>
            <a:off x="571500" y="1670639"/>
            <a:ext cx="11861800" cy="2508565"/>
          </a:xfrm>
          <a:prstGeom prst="rect">
            <a:avLst/>
          </a:prstGeom>
        </p:spPr>
        <p:txBody>
          <a:bodyPr/>
          <a:lstStyle>
            <a:lvl1pPr>
              <a:defRPr sz="15500"/>
            </a:lvl1pPr>
          </a:lstStyle>
          <a:p>
            <a:r>
              <a:t>Power Enjoy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ubTitle" sz="half" idx="1"/>
          </p:nvPr>
        </p:nvSpPr>
        <p:spPr>
          <a:xfrm>
            <a:off x="571500" y="4313854"/>
            <a:ext cx="11861800" cy="277763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RASD Presentation</a:t>
            </a:r>
          </a:p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Politecnico di Milano </a:t>
            </a:r>
          </a:p>
          <a:p>
            <a:pPr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pPr>
            <a:r>
              <a:t>Software Engineering 2</a:t>
            </a:r>
          </a:p>
        </p:txBody>
      </p:sp>
      <p:sp>
        <p:nvSpPr>
          <p:cNvPr id="132" name="Shape 132"/>
          <p:cNvSpPr/>
          <p:nvPr/>
        </p:nvSpPr>
        <p:spPr>
          <a:xfrm>
            <a:off x="6298135" y="951788"/>
            <a:ext cx="45067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r>
              <a:t>Accademic Year 2016/2017</a:t>
            </a:r>
          </a:p>
        </p:txBody>
      </p:sp>
      <p:sp>
        <p:nvSpPr>
          <p:cNvPr id="133" name="Shape 133"/>
          <p:cNvSpPr/>
          <p:nvPr/>
        </p:nvSpPr>
        <p:spPr>
          <a:xfrm>
            <a:off x="6956978" y="6896813"/>
            <a:ext cx="3189095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Simone Bruzzechesse</a:t>
            </a:r>
          </a:p>
          <a:p>
            <a:pPr algn="ctr"/>
            <a:r>
              <a:t>Luca Franceschetti</a:t>
            </a:r>
          </a:p>
          <a:p>
            <a:pPr algn="ctr"/>
            <a:r>
              <a:t>Gian Giacomo Gatti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Unlock the car</a:t>
            </a:r>
          </a:p>
        </p:txBody>
      </p:sp>
      <p:pic>
        <p:nvPicPr>
          <p:cNvPr id="174" name="DeleteReservationAndUnlockThe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8218" y="2007291"/>
            <a:ext cx="3548364" cy="722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 charge during the trip</a:t>
            </a:r>
          </a:p>
        </p:txBody>
      </p:sp>
      <p:pic>
        <p:nvPicPr>
          <p:cNvPr id="179" name="Car Scree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403" y="2693945"/>
            <a:ext cx="9027994" cy="61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Enable “money saving” option</a:t>
            </a:r>
          </a:p>
        </p:txBody>
      </p:sp>
      <p:pic>
        <p:nvPicPr>
          <p:cNvPr id="184" name="Money Saving Op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433" y="2530144"/>
            <a:ext cx="4572001" cy="311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Err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9367" y="2530175"/>
            <a:ext cx="4572001" cy="311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6400" y="5832272"/>
            <a:ext cx="4572000" cy="3118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Conclude the rent and pay</a:t>
            </a:r>
          </a:p>
        </p:txBody>
      </p:sp>
      <p:pic>
        <p:nvPicPr>
          <p:cNvPr id="191" name="PlugThe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983" y="2671766"/>
            <a:ext cx="8770834" cy="5981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 flipV="1">
            <a:off x="1278901" y="790065"/>
            <a:ext cx="1" cy="8558888"/>
          </a:xfrm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70902" y="551028"/>
            <a:ext cx="583692" cy="9036961"/>
          </a:xfrm>
          <a:prstGeom prst="rect">
            <a:avLst/>
          </a:prstGeom>
        </p:spPr>
        <p:txBody>
          <a:bodyPr/>
          <a:lstStyle/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s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q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u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n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c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e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endParaRPr/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d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i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a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g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r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a</a:t>
            </a:r>
          </a:p>
          <a:p>
            <a:pPr algn="ctr" defTabSz="578358">
              <a:lnSpc>
                <a:spcPct val="20000"/>
              </a:lnSpc>
              <a:spcBef>
                <a:spcPts val="2200"/>
              </a:spcBef>
              <a:defRPr sz="5148"/>
            </a:pPr>
            <a:r>
              <a:t>m</a:t>
            </a:r>
          </a:p>
        </p:txBody>
      </p:sp>
      <p:pic>
        <p:nvPicPr>
          <p:cNvPr id="195" name="Rent Managem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2455" y="0"/>
            <a:ext cx="8300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activity diagram</a:t>
            </a:r>
          </a:p>
        </p:txBody>
      </p:sp>
      <p:pic>
        <p:nvPicPr>
          <p:cNvPr id="199" name="Reservation Man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138" y="1701800"/>
            <a:ext cx="5290524" cy="791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State diagram</a:t>
            </a:r>
          </a:p>
        </p:txBody>
      </p:sp>
      <p:pic>
        <p:nvPicPr>
          <p:cNvPr id="203" name="User State Diagra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" y="2576495"/>
            <a:ext cx="12560300" cy="523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use case diagram</a:t>
            </a:r>
          </a:p>
        </p:txBody>
      </p:sp>
      <p:pic>
        <p:nvPicPr>
          <p:cNvPr id="207" name="Schermata 2016-11-15 alle 09.39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7687" y="1701800"/>
            <a:ext cx="8069426" cy="7604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class diagram</a:t>
            </a:r>
          </a:p>
        </p:txBody>
      </p:sp>
      <p:pic>
        <p:nvPicPr>
          <p:cNvPr id="211" name="Schermata 2016-11-15 alle 09.40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347" y="1701800"/>
            <a:ext cx="10966106" cy="8104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alloy model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20973" y="1701799"/>
            <a:ext cx="361170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Trip ended with discount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1672"/>
            <a:ext cx="13004800" cy="502173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introduction 1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goal of our project is to design and develop a digital management system for </a:t>
            </a:r>
            <a:r>
              <a:rPr b="1" dirty="0"/>
              <a:t>car-sharing service</a:t>
            </a:r>
            <a:r>
              <a:rPr dirty="0"/>
              <a:t>. 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This system employs exclusively </a:t>
            </a:r>
            <a:r>
              <a:rPr b="1" dirty="0"/>
              <a:t>electric cars</a:t>
            </a:r>
            <a:r>
              <a:rPr dirty="0"/>
              <a:t>.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system should provide classic functionality provided by generic car-sharing service, like car’s </a:t>
            </a:r>
            <a:r>
              <a:rPr b="1" dirty="0"/>
              <a:t>reservation</a:t>
            </a:r>
            <a:r>
              <a:rPr dirty="0"/>
              <a:t> or </a:t>
            </a:r>
            <a:r>
              <a:rPr b="1" dirty="0"/>
              <a:t>payment</a:t>
            </a:r>
            <a:endParaRPr dirty="0"/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User </a:t>
            </a:r>
            <a:r>
              <a:rPr lang="it-IT" dirty="0"/>
              <a:t>can </a:t>
            </a:r>
            <a:r>
              <a:rPr b="1" dirty="0"/>
              <a:t>register</a:t>
            </a:r>
            <a:r>
              <a:rPr dirty="0"/>
              <a:t> </a:t>
            </a:r>
            <a:r>
              <a:rPr lang="it-IT" dirty="0"/>
              <a:t>in</a:t>
            </a:r>
            <a:r>
              <a:rPr dirty="0"/>
              <a:t>to the system</a:t>
            </a:r>
            <a:r>
              <a:rPr lang="it-IT" dirty="0"/>
              <a:t> (</a:t>
            </a:r>
            <a:r>
              <a:rPr lang="it-IT" dirty="0" err="1"/>
              <a:t>through</a:t>
            </a:r>
            <a:r>
              <a:rPr lang="it-IT" dirty="0"/>
              <a:t> APP or web)</a:t>
            </a:r>
            <a:r>
              <a:rPr dirty="0"/>
              <a:t> by providing personal information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Through mobile application, registered user should be able to </a:t>
            </a:r>
            <a:r>
              <a:rPr b="1" dirty="0"/>
              <a:t>find a car </a:t>
            </a:r>
            <a:r>
              <a:rPr dirty="0"/>
              <a:t>within a certain distance from current location or from a specific address</a:t>
            </a:r>
          </a:p>
          <a:p>
            <a:pPr marL="422909" indent="-422909" defTabSz="525779">
              <a:spcBef>
                <a:spcPts val="1600"/>
              </a:spcBef>
              <a:defRPr sz="2880"/>
            </a:pPr>
            <a:r>
              <a:rPr dirty="0"/>
              <a:t>The system provides also the possibility to </a:t>
            </a:r>
            <a:r>
              <a:rPr b="1" dirty="0"/>
              <a:t>reserve</a:t>
            </a:r>
            <a:r>
              <a:rPr dirty="0"/>
              <a:t> a single car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alloy model 2</a:t>
            </a:r>
          </a:p>
        </p:txBody>
      </p:sp>
      <p:sp>
        <p:nvSpPr>
          <p:cNvPr id="221" name="Shape 221"/>
          <p:cNvSpPr/>
          <p:nvPr/>
        </p:nvSpPr>
        <p:spPr>
          <a:xfrm>
            <a:off x="471581" y="1756312"/>
            <a:ext cx="300027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Reservation waiting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393"/>
            <a:ext cx="13004800" cy="490399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introduction 2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Car-sharing system initiate</a:t>
            </a:r>
            <a:r>
              <a:rPr lang="it-IT" dirty="0"/>
              <a:t>s</a:t>
            </a:r>
            <a:r>
              <a:rPr dirty="0"/>
              <a:t> the </a:t>
            </a:r>
            <a:r>
              <a:rPr b="1" dirty="0"/>
              <a:t>charging of money </a:t>
            </a:r>
            <a:r>
              <a:rPr dirty="0"/>
              <a:t>as soon as the engine ignites, and the system starts charging the user for a given amount of money per minute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user is </a:t>
            </a:r>
            <a:r>
              <a:rPr b="1" dirty="0"/>
              <a:t>notified</a:t>
            </a:r>
            <a:r>
              <a:rPr dirty="0"/>
              <a:t> of the current charges through a screen on the car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system </a:t>
            </a:r>
            <a:r>
              <a:rPr b="1" dirty="0"/>
              <a:t>stops charging </a:t>
            </a:r>
            <a:r>
              <a:rPr dirty="0"/>
              <a:t>the user as soon as the car is parked in a safe area and the user exits the car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set of </a:t>
            </a:r>
            <a:r>
              <a:rPr b="1" dirty="0"/>
              <a:t>safe areas </a:t>
            </a:r>
            <a:r>
              <a:rPr dirty="0"/>
              <a:t>for parking cars is </a:t>
            </a:r>
            <a:r>
              <a:rPr b="1" dirty="0"/>
              <a:t>predefined</a:t>
            </a:r>
            <a:r>
              <a:rPr dirty="0"/>
              <a:t> by the management system</a:t>
            </a:r>
          </a:p>
          <a:p>
            <a:pPr marL="385318" indent="-385318" defTabSz="479044">
              <a:spcBef>
                <a:spcPts val="1400"/>
              </a:spcBef>
              <a:defRPr sz="2624"/>
            </a:pPr>
            <a:r>
              <a:rPr dirty="0"/>
              <a:t>The system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b="1" dirty="0" err="1"/>
              <a:t>apply</a:t>
            </a:r>
            <a:r>
              <a:rPr lang="it-IT" b="1" dirty="0"/>
              <a:t> </a:t>
            </a:r>
            <a:r>
              <a:rPr lang="it-IT" b="1" dirty="0" err="1"/>
              <a:t>discounts</a:t>
            </a:r>
            <a:r>
              <a:rPr lang="it-IT" b="1" dirty="0"/>
              <a:t> </a:t>
            </a:r>
            <a:r>
              <a:rPr lang="it-IT" dirty="0"/>
              <a:t>on the </a:t>
            </a:r>
            <a:r>
              <a:rPr lang="it-IT" dirty="0" err="1"/>
              <a:t>trips</a:t>
            </a: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Actors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Char char="✓"/>
            </a:pPr>
            <a:r>
              <a:rPr b="1" dirty="0">
                <a:latin typeface="Iowan Old Style Bold"/>
                <a:ea typeface="Iowan Old Style Bold"/>
                <a:cs typeface="Iowan Old Style Bold"/>
                <a:sym typeface="Iowan Old Style Bold"/>
              </a:rPr>
              <a:t>Guest</a:t>
            </a:r>
            <a:r>
              <a:rPr dirty="0"/>
              <a:t>: a guest is a person who is not registered in the system yet. He cannot use features of the system until he/she sign up. </a:t>
            </a:r>
            <a:endParaRPr sz="1200" dirty="0"/>
          </a:p>
          <a:p>
            <a:pPr lvl="1">
              <a:buChar char="✓"/>
            </a:pPr>
            <a:r>
              <a:rPr b="1" dirty="0">
                <a:latin typeface="Iowan Old Style Bold"/>
                <a:ea typeface="Iowan Old Style Bold"/>
                <a:cs typeface="Iowan Old Style Bold"/>
                <a:sym typeface="Iowan Old Style Bold"/>
              </a:rPr>
              <a:t>User</a:t>
            </a:r>
            <a:r>
              <a:rPr dirty="0"/>
              <a:t>: a user is a person that has already </a:t>
            </a:r>
            <a:r>
              <a:rPr b="1" dirty="0"/>
              <a:t>signed</a:t>
            </a:r>
            <a:r>
              <a:rPr dirty="0"/>
              <a:t> </a:t>
            </a:r>
            <a:r>
              <a:rPr b="1" dirty="0"/>
              <a:t>up</a:t>
            </a:r>
            <a:r>
              <a:rPr dirty="0"/>
              <a:t> into the system. When a user logs in, we </a:t>
            </a:r>
            <a:r>
              <a:rPr lang="it-IT" dirty="0" err="1"/>
              <a:t>consider</a:t>
            </a:r>
            <a:r>
              <a:rPr dirty="0"/>
              <a:t> him/her as a LOGGED USER. The logged user can take advantage of every feature</a:t>
            </a:r>
            <a:r>
              <a:rPr lang="it-IT" dirty="0"/>
              <a:t>s</a:t>
            </a:r>
            <a:r>
              <a:rPr dirty="0"/>
              <a:t> of our system, and depending on what his actions are he/she can be a </a:t>
            </a:r>
            <a:r>
              <a:rPr b="1" dirty="0"/>
              <a:t>simple</a:t>
            </a:r>
            <a:r>
              <a:rPr dirty="0"/>
              <a:t> </a:t>
            </a:r>
            <a:r>
              <a:rPr b="1" dirty="0"/>
              <a:t>user</a:t>
            </a:r>
            <a:r>
              <a:rPr dirty="0"/>
              <a:t> or a </a:t>
            </a:r>
            <a:r>
              <a:rPr b="1" dirty="0"/>
              <a:t>driver</a:t>
            </a:r>
            <a:r>
              <a:rPr dirty="0"/>
              <a:t>.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assumption and dependencies 1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1400"/>
              </a:spcBef>
              <a:defRPr sz="2560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b="1" dirty="0"/>
              <a:t>p</a:t>
            </a:r>
            <a:r>
              <a:rPr b="1" dirty="0" err="1"/>
              <a:t>ayment</a:t>
            </a:r>
            <a:r>
              <a:rPr b="1" dirty="0"/>
              <a:t> management to an external system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exceptions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user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money for the </a:t>
            </a:r>
            <a:r>
              <a:rPr lang="it-IT" dirty="0" err="1"/>
              <a:t>payment</a:t>
            </a:r>
            <a:r>
              <a:rPr lang="it-IT" dirty="0"/>
              <a:t>.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We assume that the </a:t>
            </a:r>
            <a:r>
              <a:rPr b="1" dirty="0"/>
              <a:t>fee is </a:t>
            </a:r>
            <a:r>
              <a:rPr lang="it-IT" b="1" dirty="0" err="1"/>
              <a:t>immediately</a:t>
            </a:r>
            <a:r>
              <a:rPr lang="it-IT" b="1" dirty="0"/>
              <a:t> </a:t>
            </a:r>
            <a:r>
              <a:rPr b="1" dirty="0"/>
              <a:t>payed </a:t>
            </a:r>
            <a:r>
              <a:rPr dirty="0"/>
              <a:t>as soon as the reservation expires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The </a:t>
            </a:r>
            <a:r>
              <a:rPr b="1" dirty="0"/>
              <a:t>payment of the trip </a:t>
            </a:r>
            <a:r>
              <a:rPr dirty="0"/>
              <a:t>is made as soon as the user leaves the car</a:t>
            </a:r>
            <a:r>
              <a:rPr lang="it-IT" dirty="0"/>
              <a:t>.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postponed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user </a:t>
            </a:r>
            <a:r>
              <a:rPr dirty="0"/>
              <a:t>select the possibility to plug the car</a:t>
            </a:r>
            <a:r>
              <a:rPr lang="it-IT" dirty="0"/>
              <a:t>.</a:t>
            </a:r>
          </a:p>
          <a:p>
            <a:pPr marL="375920" indent="-375920" defTabSz="467359">
              <a:spcBef>
                <a:spcPts val="1400"/>
              </a:spcBef>
              <a:defRPr sz="2560"/>
            </a:pPr>
            <a:r>
              <a:rPr dirty="0"/>
              <a:t>Since “the user leaves the car” and “the user is near the car” are ambiguous, we assume that a user is near the car or is leaving it if the </a:t>
            </a:r>
            <a:r>
              <a:rPr b="1" dirty="0"/>
              <a:t>distance</a:t>
            </a:r>
            <a:r>
              <a:rPr dirty="0"/>
              <a:t> (calculated from the two </a:t>
            </a:r>
            <a:r>
              <a:rPr b="1" dirty="0"/>
              <a:t>GPS</a:t>
            </a:r>
            <a:r>
              <a:rPr dirty="0"/>
              <a:t>) between them is smaller/bigger than a certain amount.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assumption and dependencies 2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We assume that the </a:t>
            </a:r>
            <a:r>
              <a:rPr b="1" dirty="0"/>
              <a:t>charging</a:t>
            </a:r>
            <a:r>
              <a:rPr dirty="0"/>
              <a:t> </a:t>
            </a:r>
            <a:r>
              <a:rPr b="1" dirty="0"/>
              <a:t>stations</a:t>
            </a:r>
            <a:r>
              <a:rPr dirty="0"/>
              <a:t> are always perfectly </a:t>
            </a:r>
            <a:r>
              <a:rPr b="1" dirty="0"/>
              <a:t>working</a:t>
            </a:r>
            <a:r>
              <a:rPr lang="it-IT" dirty="0"/>
              <a:t> or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repaired</a:t>
            </a:r>
            <a:r>
              <a:rPr lang="it-IT" dirty="0"/>
              <a:t>.</a:t>
            </a:r>
          </a:p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Since we exactly know, thanks to </a:t>
            </a:r>
            <a:r>
              <a:rPr dirty="0" err="1"/>
              <a:t>Placemeter</a:t>
            </a:r>
            <a:r>
              <a:rPr dirty="0"/>
              <a:t>, how many people are actually in the car we </a:t>
            </a:r>
            <a:r>
              <a:rPr lang="it-IT" dirty="0"/>
              <a:t>assume </a:t>
            </a:r>
            <a:r>
              <a:rPr lang="it-IT" b="1" dirty="0"/>
              <a:t>discount</a:t>
            </a:r>
            <a:r>
              <a:rPr lang="it-IT" dirty="0"/>
              <a:t> of 10% 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b="1" dirty="0" err="1"/>
              <a:t>applied</a:t>
            </a:r>
            <a:r>
              <a:rPr lang="it-IT" b="1" dirty="0"/>
              <a:t> </a:t>
            </a:r>
            <a:r>
              <a:rPr b="1" dirty="0"/>
              <a:t>only to part of</a:t>
            </a:r>
            <a:r>
              <a:rPr lang="it-IT" b="1" dirty="0"/>
              <a:t> the</a:t>
            </a:r>
            <a:r>
              <a:rPr b="1" dirty="0"/>
              <a:t> trip </a:t>
            </a:r>
            <a:r>
              <a:rPr dirty="0"/>
              <a:t>where the passengers were at least 2. </a:t>
            </a:r>
            <a:endParaRPr lang="it-IT" dirty="0"/>
          </a:p>
          <a:p>
            <a:pPr marL="380618" indent="-380618" defTabSz="473201">
              <a:spcBef>
                <a:spcPts val="1400"/>
              </a:spcBef>
              <a:defRPr sz="2592"/>
            </a:pPr>
            <a:r>
              <a:rPr dirty="0"/>
              <a:t>We assume that if one car’s charge is </a:t>
            </a:r>
            <a:r>
              <a:rPr b="1" dirty="0"/>
              <a:t>less</a:t>
            </a:r>
            <a:r>
              <a:rPr dirty="0"/>
              <a:t> than 5%, then it encourages the user to stop the trip as soon as possible. </a:t>
            </a:r>
            <a:r>
              <a:rPr lang="it-IT" dirty="0"/>
              <a:t>T</a:t>
            </a:r>
            <a:r>
              <a:rPr dirty="0"/>
              <a:t>he car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charged</a:t>
            </a:r>
            <a:r>
              <a:rPr lang="it-IT" b="1" dirty="0"/>
              <a:t> by an </a:t>
            </a:r>
            <a:r>
              <a:rPr lang="it-IT" b="1" dirty="0" err="1"/>
              <a:t>employee</a:t>
            </a:r>
            <a:r>
              <a:rPr lang="it-IT" b="1" dirty="0"/>
              <a:t> </a:t>
            </a:r>
            <a:r>
              <a:rPr lang="it-IT" dirty="0"/>
              <a:t>of the system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 for the users.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Registration and login</a:t>
            </a:r>
          </a:p>
        </p:txBody>
      </p:sp>
      <p:pic>
        <p:nvPicPr>
          <p:cNvPr id="158" name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2581" y="2782038"/>
            <a:ext cx="3005630" cy="61210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Registration (Mobile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2753" y="2782038"/>
            <a:ext cx="3005630" cy="6121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Research a car</a:t>
            </a:r>
          </a:p>
        </p:txBody>
      </p:sp>
      <p:pic>
        <p:nvPicPr>
          <p:cNvPr id="164" name="Car Researc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8489" y="2137956"/>
            <a:ext cx="3447823" cy="7021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t>Mockups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 a car, view status and reserve it</a:t>
            </a:r>
          </a:p>
        </p:txBody>
      </p:sp>
      <p:pic>
        <p:nvPicPr>
          <p:cNvPr id="169" name="CarReserv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7879" y="2518081"/>
            <a:ext cx="3249042" cy="6616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601</Words>
  <Application>Microsoft Office PowerPoint</Application>
  <PresentationFormat>Personalizzato</PresentationFormat>
  <Paragraphs>71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Baskerville SemiBold</vt:lpstr>
      <vt:lpstr>DIN Alternate</vt:lpstr>
      <vt:lpstr>DIN Condensed</vt:lpstr>
      <vt:lpstr>Helvetica</vt:lpstr>
      <vt:lpstr>Helvetica Neue</vt:lpstr>
      <vt:lpstr>Iowan Old Style Bold</vt:lpstr>
      <vt:lpstr>Iowan Old Style Italic</vt:lpstr>
      <vt:lpstr>Iowan Old Style Roman</vt:lpstr>
      <vt:lpstr>Zapf Dingbats</vt:lpstr>
      <vt:lpstr>New_Template9</vt:lpstr>
      <vt:lpstr>Power Enjoy</vt:lpstr>
      <vt:lpstr>introduction 1</vt:lpstr>
      <vt:lpstr>introduction 2</vt:lpstr>
      <vt:lpstr>Actors</vt:lpstr>
      <vt:lpstr>assumption and dependencies 1</vt:lpstr>
      <vt:lpstr>assumption and dependencies 2</vt:lpstr>
      <vt:lpstr>Mockups</vt:lpstr>
      <vt:lpstr>Mockups</vt:lpstr>
      <vt:lpstr>Mockups</vt:lpstr>
      <vt:lpstr>Mockups</vt:lpstr>
      <vt:lpstr>Mockups</vt:lpstr>
      <vt:lpstr>Mockups</vt:lpstr>
      <vt:lpstr>Mockups</vt:lpstr>
      <vt:lpstr>s e q u e n c e  d i a g r a m</vt:lpstr>
      <vt:lpstr>activity diagram</vt:lpstr>
      <vt:lpstr>State diagram</vt:lpstr>
      <vt:lpstr>use case diagram</vt:lpstr>
      <vt:lpstr>class diagram</vt:lpstr>
      <vt:lpstr>alloy model 1</vt:lpstr>
      <vt:lpstr>alloy model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cp:lastModifiedBy>simone bruzzechesse</cp:lastModifiedBy>
  <cp:revision>5</cp:revision>
  <dcterms:modified xsi:type="dcterms:W3CDTF">2016-11-16T07:24:52Z</dcterms:modified>
</cp:coreProperties>
</file>