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1pPr>
    <a:lvl2pPr marL="0" marR="0" indent="2286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2pPr>
    <a:lvl3pPr marL="0" marR="0" indent="4572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3pPr>
    <a:lvl4pPr marL="0" marR="0" indent="6858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4pPr>
    <a:lvl5pPr marL="0" marR="0" indent="9144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5pPr>
    <a:lvl6pPr marL="0" marR="0" indent="11430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6pPr>
    <a:lvl7pPr marL="0" marR="0" indent="13716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7pPr>
    <a:lvl8pPr marL="0" marR="0" indent="16002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8pPr>
    <a:lvl9pPr marL="0" marR="0" indent="18288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olo e sottotitolo">
    <p:spTree>
      <p:nvGrpSpPr>
        <p:cNvPr id="1" name=""/>
        <p:cNvGrpSpPr/>
        <p:nvPr/>
      </p:nvGrpSpPr>
      <p:grpSpPr>
        <a:xfrm>
          <a:off x="0" y="0"/>
          <a:ext cx="0" cy="0"/>
          <a:chOff x="0" y="0"/>
          <a:chExt cx="0" cy="0"/>
        </a:xfrm>
      </p:grpSpPr>
      <p:sp>
        <p:nvSpPr>
          <p:cNvPr id="11" name="Shape 11"/>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Shape 12"/>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Titolo Testo</a:t>
            </a:r>
          </a:p>
        </p:txBody>
      </p:sp>
      <p:sp>
        <p:nvSpPr>
          <p:cNvPr id="13" name="Shape 13"/>
          <p:cNvSpPr/>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4" name="Shape 14"/>
          <p:cNvSpPr/>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zione">
    <p:spTree>
      <p:nvGrpSpPr>
        <p:cNvPr id="1" name=""/>
        <p:cNvGrpSpPr/>
        <p:nvPr/>
      </p:nvGrpSpPr>
      <p:grpSpPr>
        <a:xfrm>
          <a:off x="0" y="0"/>
          <a:ext cx="0" cy="0"/>
          <a:chOff x="0" y="0"/>
          <a:chExt cx="0" cy="0"/>
        </a:xfrm>
      </p:grpSpPr>
      <p:sp>
        <p:nvSpPr>
          <p:cNvPr id="101" name="Shape 101"/>
          <p:cNvSpPr/>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1000">
                <a:solidFill>
                  <a:srgbClr val="E4E4E4"/>
                </a:solidFill>
                <a:latin typeface="Baskerville SemiBold"/>
                <a:ea typeface="Baskerville SemiBold"/>
                <a:cs typeface="Baskerville SemiBold"/>
                <a:sym typeface="Baskerville SemiBold"/>
              </a:defRPr>
            </a:lvl1pPr>
          </a:lstStyle>
          <a:p>
            <a:pPr/>
            <a:r>
              <a:t>“</a:t>
            </a:r>
          </a:p>
        </p:txBody>
      </p:sp>
      <p:sp>
        <p:nvSpPr>
          <p:cNvPr id="102" name="Shape 102"/>
          <p:cNvSpPr/>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Inserisci qui una citazione.</a:t>
            </a:r>
          </a:p>
        </p:txBody>
      </p:sp>
      <p:sp>
        <p:nvSpPr>
          <p:cNvPr id="103" name="Shape 103"/>
          <p:cNvSpPr/>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sz="4800">
                <a:solidFill>
                  <a:srgbClr val="6B6D6D"/>
                </a:solidFill>
                <a:latin typeface="Iowan Old Style Italic"/>
                <a:ea typeface="Iowan Old Style Italic"/>
                <a:cs typeface="Iowan Old Style Italic"/>
                <a:sym typeface="Iowan Old Style Italic"/>
              </a:defRPr>
            </a:lvl1pPr>
          </a:lstStyle>
          <a:p>
            <a:pPr/>
            <a:r>
              <a:t>–Giovanni Mela</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11" name="Shape 111"/>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Shape 112"/>
          <p:cNvSpPr/>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uoto">
    <p:spTree>
      <p:nvGrpSpPr>
        <p:cNvPr id="1" name=""/>
        <p:cNvGrpSpPr/>
        <p:nvPr/>
      </p:nvGrpSpPr>
      <p:grpSpPr>
        <a:xfrm>
          <a:off x="0" y="0"/>
          <a:ext cx="0" cy="0"/>
          <a:chOff x="0" y="0"/>
          <a:chExt cx="0" cy="0"/>
        </a:xfrm>
      </p:grpSpPr>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spTree>
      <p:nvGrpSpPr>
        <p:cNvPr id="1" name=""/>
        <p:cNvGrpSpPr/>
        <p:nvPr/>
      </p:nvGrpSpPr>
      <p:grpSpPr>
        <a:xfrm>
          <a:off x="0" y="0"/>
          <a:ext cx="0" cy="0"/>
          <a:chOff x="0" y="0"/>
          <a:chExt cx="0" cy="0"/>
        </a:xfrm>
      </p:grpSpPr>
      <p:sp>
        <p:nvSpPr>
          <p:cNvPr id="21" name="Shape 21"/>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Shape 22"/>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p>
        </p:txBody>
      </p:sp>
      <p:sp>
        <p:nvSpPr>
          <p:cNvPr id="23" name="Shape 23"/>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Titolo Testo</a:t>
            </a:r>
          </a:p>
        </p:txBody>
      </p:sp>
      <p:sp>
        <p:nvSpPr>
          <p:cNvPr id="25" name="Shape 25"/>
          <p:cNvSpPr/>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26" name="Shape 26"/>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spTree>
      <p:nvGrpSpPr>
        <p:cNvPr id="1" name=""/>
        <p:cNvGrpSpPr/>
        <p:nvPr/>
      </p:nvGrpSpPr>
      <p:grpSpPr>
        <a:xfrm>
          <a:off x="0" y="0"/>
          <a:ext cx="0" cy="0"/>
          <a:chOff x="0" y="0"/>
          <a:chExt cx="0" cy="0"/>
        </a:xfrm>
      </p:grpSpPr>
      <p:sp>
        <p:nvSpPr>
          <p:cNvPr id="33" name="Shape 33"/>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Titolo Testo</a:t>
            </a:r>
          </a:p>
        </p:txBody>
      </p:sp>
      <p:sp>
        <p:nvSpPr>
          <p:cNvPr id="34" name="Shape 34"/>
          <p:cNvSpPr/>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spTree>
      <p:nvGrpSpPr>
        <p:cNvPr id="1" name=""/>
        <p:cNvGrpSpPr/>
        <p:nvPr/>
      </p:nvGrpSpPr>
      <p:grpSpPr>
        <a:xfrm>
          <a:off x="0" y="0"/>
          <a:ext cx="0" cy="0"/>
          <a:chOff x="0" y="0"/>
          <a:chExt cx="0" cy="0"/>
        </a:xfrm>
      </p:grpSpPr>
      <p:sp>
        <p:nvSpPr>
          <p:cNvPr id="41" name="Shape 41"/>
          <p:cNvSpPr/>
          <p:nvPr>
            <p:ph type="pic" idx="13"/>
          </p:nvPr>
        </p:nvSpPr>
        <p:spPr>
          <a:xfrm>
            <a:off x="7531100" y="0"/>
            <a:ext cx="5473700" cy="9753600"/>
          </a:xfrm>
          <a:prstGeom prst="rect">
            <a:avLst/>
          </a:prstGeom>
        </p:spPr>
        <p:txBody>
          <a:bodyPr lIns="91439" tIns="45719" rIns="91439" bIns="45719">
            <a:noAutofit/>
          </a:bodyPr>
          <a:lstStyle/>
          <a:p>
            <a:pPr/>
          </a:p>
        </p:txBody>
      </p:sp>
      <p:sp>
        <p:nvSpPr>
          <p:cNvPr id="42" name="Shape 42"/>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Shape 43"/>
          <p:cNvSpPr/>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Titolo Testo</a:t>
            </a:r>
          </a:p>
        </p:txBody>
      </p:sp>
      <p:sp>
        <p:nvSpPr>
          <p:cNvPr id="44" name="Shape 44"/>
          <p:cNvSpPr/>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45" name="Shape 45"/>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52" name="Shape 52"/>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Shape 53"/>
          <p:cNvSpPr/>
          <p:nvPr>
            <p:ph type="title"/>
          </p:nvPr>
        </p:nvSpPr>
        <p:spPr>
          <a:prstGeom prst="rect">
            <a:avLst/>
          </a:prstGeom>
        </p:spPr>
        <p:txBody>
          <a:bodyPr/>
          <a:lstStyle/>
          <a:p>
            <a:pPr/>
            <a:r>
              <a:t>Titolo Testo</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61" name="Shape 6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Shape 62"/>
          <p:cNvSpPr/>
          <p:nvPr>
            <p:ph type="title"/>
          </p:nvPr>
        </p:nvSpPr>
        <p:spPr>
          <a:prstGeom prst="rect">
            <a:avLst/>
          </a:prstGeom>
        </p:spPr>
        <p:txBody>
          <a:bodyPr/>
          <a:lstStyle/>
          <a:p>
            <a:pPr/>
            <a:r>
              <a:t>Titolo Testo</a:t>
            </a:r>
          </a:p>
        </p:txBody>
      </p:sp>
      <p:sp>
        <p:nvSpPr>
          <p:cNvPr id="63" name="Shape 63"/>
          <p:cNvSpPr/>
          <p:nvPr>
            <p:ph type="body"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71" name="Shape 71"/>
          <p:cNvSpPr/>
          <p:nvPr>
            <p:ph type="pic" idx="13"/>
          </p:nvPr>
        </p:nvSpPr>
        <p:spPr>
          <a:xfrm>
            <a:off x="0" y="0"/>
            <a:ext cx="6438900" cy="9753600"/>
          </a:xfrm>
          <a:prstGeom prst="rect">
            <a:avLst/>
          </a:prstGeom>
        </p:spPr>
        <p:txBody>
          <a:bodyPr lIns="91439" tIns="45719" rIns="91439" bIns="45719">
            <a:noAutofit/>
          </a:bodyPr>
          <a:lstStyle/>
          <a:p>
            <a:pPr/>
          </a:p>
        </p:txBody>
      </p:sp>
      <p:sp>
        <p:nvSpPr>
          <p:cNvPr id="72" name="Shape 72"/>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Shape 73"/>
          <p:cNvSpPr/>
          <p:nvPr>
            <p:ph type="title"/>
          </p:nvPr>
        </p:nvSpPr>
        <p:spPr>
          <a:xfrm>
            <a:off x="7023100" y="723900"/>
            <a:ext cx="5397500" cy="723900"/>
          </a:xfrm>
          <a:prstGeom prst="rect">
            <a:avLst/>
          </a:prstGeom>
        </p:spPr>
        <p:txBody>
          <a:bodyPr/>
          <a:lstStyle/>
          <a:p>
            <a:pPr/>
            <a:r>
              <a:t>Titolo Testo</a:t>
            </a:r>
          </a:p>
        </p:txBody>
      </p:sp>
      <p:sp>
        <p:nvSpPr>
          <p:cNvPr id="74" name="Shape 74"/>
          <p:cNvSpPr/>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Corpo livello uno</a:t>
            </a:r>
          </a:p>
          <a:p>
            <a:pPr lvl="1"/>
            <a:r>
              <a:t>Corpo livello due</a:t>
            </a:r>
          </a:p>
          <a:p>
            <a:pPr lvl="2"/>
            <a:r>
              <a:t>Corpo livello tre</a:t>
            </a:r>
          </a:p>
          <a:p>
            <a:pPr lvl="3"/>
            <a:r>
              <a:t>Corpo livello quattro</a:t>
            </a:r>
          </a:p>
          <a:p>
            <a:pPr lvl="4"/>
            <a:r>
              <a:t>Corpo livello cinque</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ti elenco">
    <p:spTree>
      <p:nvGrpSpPr>
        <p:cNvPr id="1" name=""/>
        <p:cNvGrpSpPr/>
        <p:nvPr/>
      </p:nvGrpSpPr>
      <p:grpSpPr>
        <a:xfrm>
          <a:off x="0" y="0"/>
          <a:ext cx="0" cy="0"/>
          <a:chOff x="0" y="0"/>
          <a:chExt cx="0" cy="0"/>
        </a:xfrm>
      </p:grpSpPr>
      <p:sp>
        <p:nvSpPr>
          <p:cNvPr id="82" name="Shape 82"/>
          <p:cNvSpPr/>
          <p:nvPr>
            <p:ph type="body"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spTree>
      <p:nvGrpSpPr>
        <p:cNvPr id="1" name=""/>
        <p:cNvGrpSpPr/>
        <p:nvPr/>
      </p:nvGrpSpPr>
      <p:grpSpPr>
        <a:xfrm>
          <a:off x="0" y="0"/>
          <a:ext cx="0" cy="0"/>
          <a:chOff x="0" y="0"/>
          <a:chExt cx="0" cy="0"/>
        </a:xfrm>
      </p:grpSpPr>
      <p:sp>
        <p:nvSpPr>
          <p:cNvPr id="90" name="Shape 90"/>
          <p:cNvSpPr/>
          <p:nvPr>
            <p:ph type="pic" idx="13"/>
          </p:nvPr>
        </p:nvSpPr>
        <p:spPr>
          <a:xfrm>
            <a:off x="571500" y="571500"/>
            <a:ext cx="7429500" cy="7315200"/>
          </a:xfrm>
          <a:prstGeom prst="rect">
            <a:avLst/>
          </a:prstGeom>
        </p:spPr>
        <p:txBody>
          <a:bodyPr lIns="91439" tIns="45719" rIns="91439" bIns="45719">
            <a:noAutofit/>
          </a:bodyPr>
          <a:lstStyle/>
          <a:p>
            <a:pPr/>
          </a:p>
        </p:txBody>
      </p:sp>
      <p:sp>
        <p:nvSpPr>
          <p:cNvPr id="91" name="Shape 91"/>
          <p:cNvSpPr/>
          <p:nvPr>
            <p:ph type="pic" sz="quarter" idx="14"/>
          </p:nvPr>
        </p:nvSpPr>
        <p:spPr>
          <a:xfrm>
            <a:off x="8128000" y="571500"/>
            <a:ext cx="4305300" cy="3594100"/>
          </a:xfrm>
          <a:prstGeom prst="rect">
            <a:avLst/>
          </a:prstGeom>
        </p:spPr>
        <p:txBody>
          <a:bodyPr lIns="91439" tIns="45719" rIns="91439" bIns="45719">
            <a:noAutofit/>
          </a:bodyPr>
          <a:lstStyle/>
          <a:p>
            <a:pPr/>
          </a:p>
        </p:txBody>
      </p:sp>
      <p:sp>
        <p:nvSpPr>
          <p:cNvPr id="92" name="Shape 92"/>
          <p:cNvSpPr/>
          <p:nvPr>
            <p:ph type="pic" sz="quarter" idx="15"/>
          </p:nvPr>
        </p:nvSpPr>
        <p:spPr>
          <a:xfrm>
            <a:off x="8128000" y="4292600"/>
            <a:ext cx="4305300" cy="3594100"/>
          </a:xfrm>
          <a:prstGeom prst="rect">
            <a:avLst/>
          </a:prstGeom>
        </p:spPr>
        <p:txBody>
          <a:bodyPr lIns="91439" tIns="45719" rIns="91439" bIns="45719">
            <a:noAutofit/>
          </a:bodyPr>
          <a:lstStyle/>
          <a:p>
            <a:pPr/>
          </a:p>
        </p:txBody>
      </p:sp>
      <p:sp>
        <p:nvSpPr>
          <p:cNvPr id="93" name="Shape 93"/>
          <p:cNvSpPr/>
          <p:nvPr>
            <p:ph type="body" sz="quarter" idx="1"/>
          </p:nvPr>
        </p:nvSpPr>
        <p:spPr>
          <a:xfrm>
            <a:off x="571500" y="8051800"/>
            <a:ext cx="11861800" cy="1333500"/>
          </a:xfrm>
          <a:prstGeom prst="rect">
            <a:avLst/>
          </a:prstGeom>
        </p:spPr>
        <p:txBody>
          <a:bodyPr/>
          <a:lstStyle>
            <a:lvl1pPr marL="0" indent="0">
              <a:spcBef>
                <a:spcPts val="1400"/>
              </a:spcBef>
              <a:buSzTx/>
              <a:buFontTx/>
              <a:buNone/>
              <a:defRPr spc="28" sz="2800">
                <a:latin typeface="Iowan Old Style Italic"/>
                <a:ea typeface="Iowan Old Style Italic"/>
                <a:cs typeface="Iowan Old Style Italic"/>
                <a:sym typeface="Iowan Old Style Italic"/>
              </a:defRPr>
            </a:lvl1pPr>
            <a:lvl2pPr marL="0" indent="228600">
              <a:spcBef>
                <a:spcPts val="1400"/>
              </a:spcBef>
              <a:buSzTx/>
              <a:buFontTx/>
              <a:buNone/>
              <a:defRPr spc="28" sz="2800">
                <a:latin typeface="Iowan Old Style Italic"/>
                <a:ea typeface="Iowan Old Style Italic"/>
                <a:cs typeface="Iowan Old Style Italic"/>
                <a:sym typeface="Iowan Old Style Italic"/>
              </a:defRPr>
            </a:lvl2pPr>
            <a:lvl3pPr marL="0" indent="457200">
              <a:spcBef>
                <a:spcPts val="1400"/>
              </a:spcBef>
              <a:buSzTx/>
              <a:buFontTx/>
              <a:buNone/>
              <a:defRPr spc="28" sz="2800">
                <a:latin typeface="Iowan Old Style Italic"/>
                <a:ea typeface="Iowan Old Style Italic"/>
                <a:cs typeface="Iowan Old Style Italic"/>
                <a:sym typeface="Iowan Old Style Italic"/>
              </a:defRPr>
            </a:lvl3pPr>
            <a:lvl4pPr marL="0" indent="685800">
              <a:spcBef>
                <a:spcPts val="1400"/>
              </a:spcBef>
              <a:buSzTx/>
              <a:buFontTx/>
              <a:buNone/>
              <a:defRPr spc="28" sz="2800">
                <a:latin typeface="Iowan Old Style Italic"/>
                <a:ea typeface="Iowan Old Style Italic"/>
                <a:cs typeface="Iowan Old Style Italic"/>
                <a:sym typeface="Iowan Old Style Italic"/>
              </a:defRPr>
            </a:lvl4pPr>
            <a:lvl5pPr marL="0" indent="914400">
              <a:spcBef>
                <a:spcPts val="1400"/>
              </a:spcBef>
              <a:buSzTx/>
              <a:buFontTx/>
              <a:buNone/>
              <a:defRPr spc="28" sz="2800">
                <a:latin typeface="Iowan Old Style Italic"/>
                <a:ea typeface="Iowan Old Style Italic"/>
                <a:cs typeface="Iowan Old Style Italic"/>
                <a:sym typeface="Iowan Old Style Italic"/>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 Testo</a:t>
            </a:r>
          </a:p>
        </p:txBody>
      </p:sp>
      <p:sp>
        <p:nvSpPr>
          <p:cNvPr id="3" name="Shape 3"/>
          <p:cNvSpPr/>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4" name="Shape 4"/>
          <p:cNvSpPr/>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1pPr>
      <a:lvl2pPr marL="0" marR="0" indent="228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2pPr>
      <a:lvl3pPr marL="0" marR="0" indent="457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3pPr>
      <a:lvl4pPr marL="0" marR="0" indent="685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4pPr>
      <a:lvl5pPr marL="0" marR="0" indent="9144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5pPr>
      <a:lvl6pPr marL="0" marR="0" indent="11430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6pPr>
      <a:lvl7pPr marL="0" marR="0" indent="1371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7pPr>
      <a:lvl8pPr marL="0" marR="0" indent="1600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8pPr>
      <a:lvl9pPr marL="0" marR="0" indent="1828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1pPr>
      <a:lvl2pPr marL="0" marR="0" indent="228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2pPr>
      <a:lvl3pPr marL="0" marR="0" indent="457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3pPr>
      <a:lvl4pPr marL="0" marR="0" indent="685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4pPr>
      <a:lvl5pPr marL="0" marR="0" indent="9144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5pPr>
      <a:lvl6pPr marL="0" marR="0" indent="11430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6pPr>
      <a:lvl7pPr marL="0" marR="0" indent="1371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7pPr>
      <a:lvl8pPr marL="0" marR="0" indent="1600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8pPr>
      <a:lvl9pPr marL="0" marR="0" indent="1828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20151029123608!Logo_Politecnico_Milano.png"/>
          <p:cNvPicPr>
            <a:picLocks noChangeAspect="1"/>
          </p:cNvPicPr>
          <p:nvPr/>
        </p:nvPicPr>
        <p:blipFill>
          <a:blip r:embed="rId2">
            <a:alphaModFix amt="15000"/>
            <a:extLst/>
          </a:blip>
          <a:stretch>
            <a:fillRect/>
          </a:stretch>
        </p:blipFill>
        <p:spPr>
          <a:xfrm>
            <a:off x="-1772572" y="459763"/>
            <a:ext cx="8585206" cy="8585206"/>
          </a:xfrm>
          <a:prstGeom prst="rect">
            <a:avLst/>
          </a:prstGeom>
          <a:ln w="12700">
            <a:miter lim="400000"/>
          </a:ln>
        </p:spPr>
      </p:pic>
      <p:sp>
        <p:nvSpPr>
          <p:cNvPr id="129" name="Shape 129"/>
          <p:cNvSpPr/>
          <p:nvPr>
            <p:ph type="body" idx="13"/>
          </p:nvPr>
        </p:nvSpPr>
        <p:spPr>
          <a:xfrm>
            <a:off x="571500" y="4216400"/>
            <a:ext cx="11875780" cy="3"/>
          </a:xfrm>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0" name="Shape 130"/>
          <p:cNvSpPr/>
          <p:nvPr>
            <p:ph type="ctrTitle"/>
          </p:nvPr>
        </p:nvSpPr>
        <p:spPr>
          <a:xfrm>
            <a:off x="571500" y="1670639"/>
            <a:ext cx="11861800" cy="2508565"/>
          </a:xfrm>
          <a:prstGeom prst="rect">
            <a:avLst/>
          </a:prstGeom>
        </p:spPr>
        <p:txBody>
          <a:bodyPr/>
          <a:lstStyle>
            <a:lvl1pPr>
              <a:defRPr sz="15500"/>
            </a:lvl1pPr>
          </a:lstStyle>
          <a:p>
            <a:pPr/>
            <a:r>
              <a:t>Power Enjoy</a:t>
            </a:r>
          </a:p>
        </p:txBody>
      </p:sp>
      <p:sp>
        <p:nvSpPr>
          <p:cNvPr id="131" name="Shape 131"/>
          <p:cNvSpPr/>
          <p:nvPr>
            <p:ph type="subTitle" sz="half" idx="1"/>
          </p:nvPr>
        </p:nvSpPr>
        <p:spPr>
          <a:xfrm>
            <a:off x="571500" y="4313854"/>
            <a:ext cx="11861800" cy="2777635"/>
          </a:xfrm>
          <a:prstGeom prst="rect">
            <a:avLst/>
          </a:prstGeom>
        </p:spPr>
        <p:txBody>
          <a:bodyPr/>
          <a:lstStyle/>
          <a:p>
            <a:pPr>
              <a:defRPr>
                <a:latin typeface="Iowan Old Style Roman"/>
                <a:ea typeface="Iowan Old Style Roman"/>
                <a:cs typeface="Iowan Old Style Roman"/>
                <a:sym typeface="Iowan Old Style Roman"/>
              </a:defRPr>
            </a:pPr>
            <a:r>
              <a:t>RASD Presentation</a:t>
            </a:r>
          </a:p>
          <a:p>
            <a:pPr>
              <a:defRPr>
                <a:latin typeface="Iowan Old Style Roman"/>
                <a:ea typeface="Iowan Old Style Roman"/>
                <a:cs typeface="Iowan Old Style Roman"/>
                <a:sym typeface="Iowan Old Style Roman"/>
              </a:defRPr>
            </a:pPr>
            <a:r>
              <a:t>Politecnico di Milano </a:t>
            </a:r>
          </a:p>
          <a:p>
            <a:pPr>
              <a:defRPr>
                <a:latin typeface="Iowan Old Style Roman"/>
                <a:ea typeface="Iowan Old Style Roman"/>
                <a:cs typeface="Iowan Old Style Roman"/>
                <a:sym typeface="Iowan Old Style Roman"/>
              </a:defRPr>
            </a:pPr>
            <a:r>
              <a:t>Software Engineering 2</a:t>
            </a:r>
          </a:p>
        </p:txBody>
      </p:sp>
      <p:sp>
        <p:nvSpPr>
          <p:cNvPr id="132" name="Shape 132"/>
          <p:cNvSpPr/>
          <p:nvPr/>
        </p:nvSpPr>
        <p:spPr>
          <a:xfrm>
            <a:off x="6298135" y="951788"/>
            <a:ext cx="450678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a:latin typeface="Iowan Old Style Roman"/>
                <a:ea typeface="Iowan Old Style Roman"/>
                <a:cs typeface="Iowan Old Style Roman"/>
                <a:sym typeface="Iowan Old Style Roman"/>
              </a:defRPr>
            </a:lvl1pPr>
          </a:lstStyle>
          <a:p>
            <a:pPr/>
            <a:r>
              <a:t>Accademic Year 2016/2017</a:t>
            </a:r>
          </a:p>
        </p:txBody>
      </p:sp>
      <p:sp>
        <p:nvSpPr>
          <p:cNvPr id="133" name="Shape 133"/>
          <p:cNvSpPr/>
          <p:nvPr/>
        </p:nvSpPr>
        <p:spPr>
          <a:xfrm>
            <a:off x="6956978" y="6896813"/>
            <a:ext cx="3189095" cy="190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r>
              <a:t>Simone Bruzzechesse</a:t>
            </a:r>
          </a:p>
          <a:p>
            <a:pPr algn="ctr"/>
            <a:r>
              <a:t>Luca Franceschetti</a:t>
            </a:r>
          </a:p>
          <a:p>
            <a:pPr algn="ctr"/>
            <a:r>
              <a:t>Gian Giacomo Gatti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72" name="Shape 172"/>
          <p:cNvSpPr/>
          <p:nvPr>
            <p:ph type="title"/>
          </p:nvPr>
        </p:nvSpPr>
        <p:spPr>
          <a:prstGeom prst="rect">
            <a:avLst/>
          </a:prstGeom>
        </p:spPr>
        <p:txBody>
          <a:bodyPr/>
          <a:lstStyle>
            <a:lvl1pPr defTabSz="543305">
              <a:spcBef>
                <a:spcPts val="2100"/>
              </a:spcBef>
              <a:defRPr sz="4836"/>
            </a:lvl1pPr>
          </a:lstStyle>
          <a:p>
            <a:pPr/>
            <a:r>
              <a:t>Mockups</a:t>
            </a:r>
          </a:p>
        </p:txBody>
      </p:sp>
      <p:sp>
        <p:nvSpPr>
          <p:cNvPr id="173" name="Shape 173"/>
          <p:cNvSpPr/>
          <p:nvPr>
            <p:ph type="body" idx="1"/>
          </p:nvPr>
        </p:nvSpPr>
        <p:spPr>
          <a:prstGeom prst="rect">
            <a:avLst/>
          </a:prstGeom>
        </p:spPr>
        <p:txBody>
          <a:bodyPr/>
          <a:lstStyle/>
          <a:p>
            <a:pPr/>
            <a:r>
              <a:t>Unlock the car</a:t>
            </a:r>
          </a:p>
        </p:txBody>
      </p:sp>
      <p:pic>
        <p:nvPicPr>
          <p:cNvPr id="174" name="DeleteReservationAndUnlockTheCar.png"/>
          <p:cNvPicPr>
            <a:picLocks noChangeAspect="1"/>
          </p:cNvPicPr>
          <p:nvPr/>
        </p:nvPicPr>
        <p:blipFill>
          <a:blip r:embed="rId2">
            <a:extLst/>
          </a:blip>
          <a:stretch>
            <a:fillRect/>
          </a:stretch>
        </p:blipFill>
        <p:spPr>
          <a:xfrm>
            <a:off x="4728218" y="2007291"/>
            <a:ext cx="3548364" cy="722630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77" name="Shape 177"/>
          <p:cNvSpPr/>
          <p:nvPr>
            <p:ph type="title"/>
          </p:nvPr>
        </p:nvSpPr>
        <p:spPr>
          <a:prstGeom prst="rect">
            <a:avLst/>
          </a:prstGeom>
        </p:spPr>
        <p:txBody>
          <a:bodyPr/>
          <a:lstStyle>
            <a:lvl1pPr defTabSz="543305">
              <a:spcBef>
                <a:spcPts val="2100"/>
              </a:spcBef>
              <a:defRPr sz="4836"/>
            </a:lvl1pPr>
          </a:lstStyle>
          <a:p>
            <a:pPr/>
            <a:r>
              <a:t>Mockups</a:t>
            </a:r>
          </a:p>
        </p:txBody>
      </p:sp>
      <p:sp>
        <p:nvSpPr>
          <p:cNvPr id="178" name="Shape 178"/>
          <p:cNvSpPr/>
          <p:nvPr>
            <p:ph type="body" idx="1"/>
          </p:nvPr>
        </p:nvSpPr>
        <p:spPr>
          <a:prstGeom prst="rect">
            <a:avLst/>
          </a:prstGeom>
        </p:spPr>
        <p:txBody>
          <a:bodyPr/>
          <a:lstStyle/>
          <a:p>
            <a:pPr/>
            <a:r>
              <a:t>View charge during the trip</a:t>
            </a:r>
          </a:p>
        </p:txBody>
      </p:sp>
      <p:pic>
        <p:nvPicPr>
          <p:cNvPr id="179" name="Car Screen.png"/>
          <p:cNvPicPr>
            <a:picLocks noChangeAspect="1"/>
          </p:cNvPicPr>
          <p:nvPr/>
        </p:nvPicPr>
        <p:blipFill>
          <a:blip r:embed="rId2">
            <a:extLst/>
          </a:blip>
          <a:stretch>
            <a:fillRect/>
          </a:stretch>
        </p:blipFill>
        <p:spPr>
          <a:xfrm>
            <a:off x="1988403" y="2693945"/>
            <a:ext cx="9027994" cy="6157251"/>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82" name="Shape 182"/>
          <p:cNvSpPr/>
          <p:nvPr>
            <p:ph type="title"/>
          </p:nvPr>
        </p:nvSpPr>
        <p:spPr>
          <a:prstGeom prst="rect">
            <a:avLst/>
          </a:prstGeom>
        </p:spPr>
        <p:txBody>
          <a:bodyPr/>
          <a:lstStyle>
            <a:lvl1pPr defTabSz="543305">
              <a:spcBef>
                <a:spcPts val="2100"/>
              </a:spcBef>
              <a:defRPr sz="4836"/>
            </a:lvl1pPr>
          </a:lstStyle>
          <a:p>
            <a:pPr/>
            <a:r>
              <a:t>Mockups</a:t>
            </a:r>
          </a:p>
        </p:txBody>
      </p:sp>
      <p:sp>
        <p:nvSpPr>
          <p:cNvPr id="183" name="Shape 183"/>
          <p:cNvSpPr/>
          <p:nvPr>
            <p:ph type="body" idx="1"/>
          </p:nvPr>
        </p:nvSpPr>
        <p:spPr>
          <a:prstGeom prst="rect">
            <a:avLst/>
          </a:prstGeom>
        </p:spPr>
        <p:txBody>
          <a:bodyPr/>
          <a:lstStyle/>
          <a:p>
            <a:pPr/>
            <a:r>
              <a:t>Enable “money saving” option</a:t>
            </a:r>
          </a:p>
        </p:txBody>
      </p:sp>
      <p:pic>
        <p:nvPicPr>
          <p:cNvPr id="184" name="Money Saving Option.png"/>
          <p:cNvPicPr>
            <a:picLocks noChangeAspect="1"/>
          </p:cNvPicPr>
          <p:nvPr/>
        </p:nvPicPr>
        <p:blipFill>
          <a:blip r:embed="rId2">
            <a:extLst/>
          </a:blip>
          <a:stretch>
            <a:fillRect/>
          </a:stretch>
        </p:blipFill>
        <p:spPr>
          <a:xfrm>
            <a:off x="1773433" y="2530144"/>
            <a:ext cx="4572001" cy="3118185"/>
          </a:xfrm>
          <a:prstGeom prst="rect">
            <a:avLst/>
          </a:prstGeom>
          <a:ln w="12700">
            <a:miter lim="400000"/>
          </a:ln>
        </p:spPr>
      </p:pic>
      <p:pic>
        <p:nvPicPr>
          <p:cNvPr id="185" name="Error.png"/>
          <p:cNvPicPr>
            <a:picLocks noChangeAspect="1"/>
          </p:cNvPicPr>
          <p:nvPr/>
        </p:nvPicPr>
        <p:blipFill>
          <a:blip r:embed="rId3">
            <a:extLst/>
          </a:blip>
          <a:stretch>
            <a:fillRect/>
          </a:stretch>
        </p:blipFill>
        <p:spPr>
          <a:xfrm>
            <a:off x="6659367" y="2530175"/>
            <a:ext cx="4572001" cy="3118185"/>
          </a:xfrm>
          <a:prstGeom prst="rect">
            <a:avLst/>
          </a:prstGeom>
          <a:ln w="12700">
            <a:miter lim="400000"/>
          </a:ln>
        </p:spPr>
      </p:pic>
      <p:pic>
        <p:nvPicPr>
          <p:cNvPr id="186" name="Good.png"/>
          <p:cNvPicPr>
            <a:picLocks noChangeAspect="1"/>
          </p:cNvPicPr>
          <p:nvPr/>
        </p:nvPicPr>
        <p:blipFill>
          <a:blip r:embed="rId4">
            <a:extLst/>
          </a:blip>
          <a:stretch>
            <a:fillRect/>
          </a:stretch>
        </p:blipFill>
        <p:spPr>
          <a:xfrm>
            <a:off x="4216400" y="5832272"/>
            <a:ext cx="4572000" cy="3118185"/>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89" name="Shape 189"/>
          <p:cNvSpPr/>
          <p:nvPr>
            <p:ph type="title"/>
          </p:nvPr>
        </p:nvSpPr>
        <p:spPr>
          <a:prstGeom prst="rect">
            <a:avLst/>
          </a:prstGeom>
        </p:spPr>
        <p:txBody>
          <a:bodyPr/>
          <a:lstStyle>
            <a:lvl1pPr defTabSz="543305">
              <a:spcBef>
                <a:spcPts val="2100"/>
              </a:spcBef>
              <a:defRPr sz="4836"/>
            </a:lvl1pPr>
          </a:lstStyle>
          <a:p>
            <a:pPr/>
            <a:r>
              <a:t>Mockups</a:t>
            </a:r>
          </a:p>
        </p:txBody>
      </p:sp>
      <p:sp>
        <p:nvSpPr>
          <p:cNvPr id="190" name="Shape 190"/>
          <p:cNvSpPr/>
          <p:nvPr>
            <p:ph type="body" idx="1"/>
          </p:nvPr>
        </p:nvSpPr>
        <p:spPr>
          <a:prstGeom prst="rect">
            <a:avLst/>
          </a:prstGeom>
        </p:spPr>
        <p:txBody>
          <a:bodyPr/>
          <a:lstStyle/>
          <a:p>
            <a:pPr/>
            <a:r>
              <a:t>Conclude the rent and pay</a:t>
            </a:r>
          </a:p>
        </p:txBody>
      </p:sp>
      <p:pic>
        <p:nvPicPr>
          <p:cNvPr id="191" name="PlugTheCar.png"/>
          <p:cNvPicPr>
            <a:picLocks noChangeAspect="1"/>
          </p:cNvPicPr>
          <p:nvPr/>
        </p:nvPicPr>
        <p:blipFill>
          <a:blip r:embed="rId2">
            <a:extLst/>
          </a:blip>
          <a:stretch>
            <a:fillRect/>
          </a:stretch>
        </p:blipFill>
        <p:spPr>
          <a:xfrm>
            <a:off x="2116983" y="2671766"/>
            <a:ext cx="8770834" cy="598186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3"/>
          </p:nvPr>
        </p:nvSpPr>
        <p:spPr>
          <a:xfrm flipV="1">
            <a:off x="1278901" y="790065"/>
            <a:ext cx="1" cy="8558888"/>
          </a:xfrm>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94" name="Shape 194"/>
          <p:cNvSpPr/>
          <p:nvPr>
            <p:ph type="title"/>
          </p:nvPr>
        </p:nvSpPr>
        <p:spPr>
          <a:xfrm>
            <a:off x="570902" y="551028"/>
            <a:ext cx="583692" cy="9036961"/>
          </a:xfrm>
          <a:prstGeom prst="rect">
            <a:avLst/>
          </a:prstGeom>
        </p:spPr>
        <p:txBody>
          <a:bodyPr/>
          <a:lstStyle/>
          <a:p>
            <a:pPr algn="ctr" defTabSz="578358">
              <a:lnSpc>
                <a:spcPct val="20000"/>
              </a:lnSpc>
              <a:spcBef>
                <a:spcPts val="2200"/>
              </a:spcBef>
              <a:defRPr sz="5148"/>
            </a:pPr>
            <a:r>
              <a:t>s</a:t>
            </a:r>
          </a:p>
          <a:p>
            <a:pPr algn="ctr" defTabSz="578358">
              <a:lnSpc>
                <a:spcPct val="20000"/>
              </a:lnSpc>
              <a:spcBef>
                <a:spcPts val="2200"/>
              </a:spcBef>
              <a:defRPr sz="5148"/>
            </a:pPr>
            <a:r>
              <a:t>e</a:t>
            </a:r>
          </a:p>
          <a:p>
            <a:pPr algn="ctr" defTabSz="578358">
              <a:lnSpc>
                <a:spcPct val="20000"/>
              </a:lnSpc>
              <a:spcBef>
                <a:spcPts val="2200"/>
              </a:spcBef>
              <a:defRPr sz="5148"/>
            </a:pPr>
            <a:r>
              <a:t>q</a:t>
            </a:r>
          </a:p>
          <a:p>
            <a:pPr algn="ctr" defTabSz="578358">
              <a:lnSpc>
                <a:spcPct val="20000"/>
              </a:lnSpc>
              <a:spcBef>
                <a:spcPts val="2200"/>
              </a:spcBef>
              <a:defRPr sz="5148"/>
            </a:pPr>
            <a:r>
              <a:t>u</a:t>
            </a:r>
          </a:p>
          <a:p>
            <a:pPr algn="ctr" defTabSz="578358">
              <a:lnSpc>
                <a:spcPct val="20000"/>
              </a:lnSpc>
              <a:spcBef>
                <a:spcPts val="2200"/>
              </a:spcBef>
              <a:defRPr sz="5148"/>
            </a:pPr>
            <a:r>
              <a:t>e</a:t>
            </a:r>
          </a:p>
          <a:p>
            <a:pPr algn="ctr" defTabSz="578358">
              <a:lnSpc>
                <a:spcPct val="20000"/>
              </a:lnSpc>
              <a:spcBef>
                <a:spcPts val="2200"/>
              </a:spcBef>
              <a:defRPr sz="5148"/>
            </a:pPr>
            <a:r>
              <a:t>n</a:t>
            </a:r>
          </a:p>
          <a:p>
            <a:pPr algn="ctr" defTabSz="578358">
              <a:lnSpc>
                <a:spcPct val="20000"/>
              </a:lnSpc>
              <a:spcBef>
                <a:spcPts val="2200"/>
              </a:spcBef>
              <a:defRPr sz="5148"/>
            </a:pPr>
            <a:r>
              <a:t>c</a:t>
            </a:r>
          </a:p>
          <a:p>
            <a:pPr algn="ctr" defTabSz="578358">
              <a:lnSpc>
                <a:spcPct val="20000"/>
              </a:lnSpc>
              <a:spcBef>
                <a:spcPts val="2200"/>
              </a:spcBef>
              <a:defRPr sz="5148"/>
            </a:pPr>
            <a:r>
              <a:t>e</a:t>
            </a:r>
          </a:p>
          <a:p>
            <a:pPr algn="ctr" defTabSz="578358">
              <a:lnSpc>
                <a:spcPct val="20000"/>
              </a:lnSpc>
              <a:spcBef>
                <a:spcPts val="2200"/>
              </a:spcBef>
              <a:defRPr sz="5148"/>
            </a:pPr>
          </a:p>
          <a:p>
            <a:pPr algn="ctr" defTabSz="578358">
              <a:lnSpc>
                <a:spcPct val="20000"/>
              </a:lnSpc>
              <a:spcBef>
                <a:spcPts val="2200"/>
              </a:spcBef>
              <a:defRPr sz="5148"/>
            </a:pPr>
            <a:r>
              <a:t>d</a:t>
            </a:r>
          </a:p>
          <a:p>
            <a:pPr algn="ctr" defTabSz="578358">
              <a:lnSpc>
                <a:spcPct val="20000"/>
              </a:lnSpc>
              <a:spcBef>
                <a:spcPts val="2200"/>
              </a:spcBef>
              <a:defRPr sz="5148"/>
            </a:pPr>
            <a:r>
              <a:t>i</a:t>
            </a:r>
          </a:p>
          <a:p>
            <a:pPr algn="ctr" defTabSz="578358">
              <a:lnSpc>
                <a:spcPct val="20000"/>
              </a:lnSpc>
              <a:spcBef>
                <a:spcPts val="2200"/>
              </a:spcBef>
              <a:defRPr sz="5148"/>
            </a:pPr>
            <a:r>
              <a:t>a</a:t>
            </a:r>
          </a:p>
          <a:p>
            <a:pPr algn="ctr" defTabSz="578358">
              <a:lnSpc>
                <a:spcPct val="20000"/>
              </a:lnSpc>
              <a:spcBef>
                <a:spcPts val="2200"/>
              </a:spcBef>
              <a:defRPr sz="5148"/>
            </a:pPr>
            <a:r>
              <a:t>g</a:t>
            </a:r>
          </a:p>
          <a:p>
            <a:pPr algn="ctr" defTabSz="578358">
              <a:lnSpc>
                <a:spcPct val="20000"/>
              </a:lnSpc>
              <a:spcBef>
                <a:spcPts val="2200"/>
              </a:spcBef>
              <a:defRPr sz="5148"/>
            </a:pPr>
            <a:r>
              <a:t>r</a:t>
            </a:r>
          </a:p>
          <a:p>
            <a:pPr algn="ctr" defTabSz="578358">
              <a:lnSpc>
                <a:spcPct val="20000"/>
              </a:lnSpc>
              <a:spcBef>
                <a:spcPts val="2200"/>
              </a:spcBef>
              <a:defRPr sz="5148"/>
            </a:pPr>
            <a:r>
              <a:t>a</a:t>
            </a:r>
          </a:p>
          <a:p>
            <a:pPr algn="ctr" defTabSz="578358">
              <a:lnSpc>
                <a:spcPct val="20000"/>
              </a:lnSpc>
              <a:spcBef>
                <a:spcPts val="2200"/>
              </a:spcBef>
              <a:defRPr sz="5148"/>
            </a:pPr>
            <a:r>
              <a:t>m</a:t>
            </a:r>
          </a:p>
        </p:txBody>
      </p:sp>
      <p:pic>
        <p:nvPicPr>
          <p:cNvPr id="195" name="Rent Management.jpg"/>
          <p:cNvPicPr>
            <a:picLocks noChangeAspect="1"/>
          </p:cNvPicPr>
          <p:nvPr/>
        </p:nvPicPr>
        <p:blipFill>
          <a:blip r:embed="rId2">
            <a:extLst/>
          </a:blip>
          <a:stretch>
            <a:fillRect/>
          </a:stretch>
        </p:blipFill>
        <p:spPr>
          <a:xfrm>
            <a:off x="2812455" y="0"/>
            <a:ext cx="8300801" cy="9753601"/>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98" name="Shape 198"/>
          <p:cNvSpPr/>
          <p:nvPr>
            <p:ph type="title"/>
          </p:nvPr>
        </p:nvSpPr>
        <p:spPr>
          <a:prstGeom prst="rect">
            <a:avLst/>
          </a:prstGeom>
        </p:spPr>
        <p:txBody>
          <a:bodyPr/>
          <a:lstStyle>
            <a:lvl1pPr defTabSz="543305">
              <a:spcBef>
                <a:spcPts val="2100"/>
              </a:spcBef>
              <a:defRPr sz="4836"/>
            </a:lvl1pPr>
          </a:lstStyle>
          <a:p>
            <a:pPr/>
            <a:r>
              <a:t>activity diagram</a:t>
            </a:r>
          </a:p>
        </p:txBody>
      </p:sp>
      <p:pic>
        <p:nvPicPr>
          <p:cNvPr id="199" name="Reservation Manage.jpg"/>
          <p:cNvPicPr>
            <a:picLocks noChangeAspect="1"/>
          </p:cNvPicPr>
          <p:nvPr/>
        </p:nvPicPr>
        <p:blipFill>
          <a:blip r:embed="rId2">
            <a:extLst/>
          </a:blip>
          <a:stretch>
            <a:fillRect/>
          </a:stretch>
        </p:blipFill>
        <p:spPr>
          <a:xfrm>
            <a:off x="3857138" y="1701800"/>
            <a:ext cx="5290524" cy="7911217"/>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02" name="Shape 202"/>
          <p:cNvSpPr/>
          <p:nvPr>
            <p:ph type="title"/>
          </p:nvPr>
        </p:nvSpPr>
        <p:spPr>
          <a:prstGeom prst="rect">
            <a:avLst/>
          </a:prstGeom>
        </p:spPr>
        <p:txBody>
          <a:bodyPr/>
          <a:lstStyle>
            <a:lvl1pPr defTabSz="543305">
              <a:spcBef>
                <a:spcPts val="2100"/>
              </a:spcBef>
              <a:defRPr sz="4836"/>
            </a:lvl1pPr>
          </a:lstStyle>
          <a:p>
            <a:pPr/>
            <a:r>
              <a:t>State diagram</a:t>
            </a:r>
          </a:p>
        </p:txBody>
      </p:sp>
      <p:pic>
        <p:nvPicPr>
          <p:cNvPr id="203" name="User State Diagram.jpg"/>
          <p:cNvPicPr>
            <a:picLocks noChangeAspect="1"/>
          </p:cNvPicPr>
          <p:nvPr/>
        </p:nvPicPr>
        <p:blipFill>
          <a:blip r:embed="rId2">
            <a:extLst/>
          </a:blip>
          <a:stretch>
            <a:fillRect/>
          </a:stretch>
        </p:blipFill>
        <p:spPr>
          <a:xfrm>
            <a:off x="222250" y="2576495"/>
            <a:ext cx="12560300" cy="5232401"/>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06" name="Shape 206"/>
          <p:cNvSpPr/>
          <p:nvPr>
            <p:ph type="title"/>
          </p:nvPr>
        </p:nvSpPr>
        <p:spPr>
          <a:prstGeom prst="rect">
            <a:avLst/>
          </a:prstGeom>
        </p:spPr>
        <p:txBody>
          <a:bodyPr/>
          <a:lstStyle>
            <a:lvl1pPr defTabSz="543305">
              <a:spcBef>
                <a:spcPts val="2100"/>
              </a:spcBef>
              <a:defRPr sz="4836"/>
            </a:lvl1pPr>
          </a:lstStyle>
          <a:p>
            <a:pPr/>
            <a:r>
              <a:t>use case diagram</a:t>
            </a:r>
          </a:p>
        </p:txBody>
      </p:sp>
      <p:pic>
        <p:nvPicPr>
          <p:cNvPr id="207" name="Schermata 2016-11-15 alle 09.39.18.png"/>
          <p:cNvPicPr>
            <a:picLocks noChangeAspect="1"/>
          </p:cNvPicPr>
          <p:nvPr/>
        </p:nvPicPr>
        <p:blipFill>
          <a:blip r:embed="rId2">
            <a:extLst/>
          </a:blip>
          <a:stretch>
            <a:fillRect/>
          </a:stretch>
        </p:blipFill>
        <p:spPr>
          <a:xfrm>
            <a:off x="2467687" y="1701800"/>
            <a:ext cx="8069426" cy="7604641"/>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10" name="Shape 210"/>
          <p:cNvSpPr/>
          <p:nvPr>
            <p:ph type="title"/>
          </p:nvPr>
        </p:nvSpPr>
        <p:spPr>
          <a:prstGeom prst="rect">
            <a:avLst/>
          </a:prstGeom>
        </p:spPr>
        <p:txBody>
          <a:bodyPr/>
          <a:lstStyle>
            <a:lvl1pPr defTabSz="543305">
              <a:spcBef>
                <a:spcPts val="2100"/>
              </a:spcBef>
              <a:defRPr sz="4836"/>
            </a:lvl1pPr>
          </a:lstStyle>
          <a:p>
            <a:pPr/>
            <a:r>
              <a:t>class diagram</a:t>
            </a:r>
          </a:p>
        </p:txBody>
      </p:sp>
      <p:pic>
        <p:nvPicPr>
          <p:cNvPr id="211" name="Schermata 2016-11-15 alle 09.40.27.png"/>
          <p:cNvPicPr>
            <a:picLocks noChangeAspect="1"/>
          </p:cNvPicPr>
          <p:nvPr/>
        </p:nvPicPr>
        <p:blipFill>
          <a:blip r:embed="rId2">
            <a:extLst/>
          </a:blip>
          <a:stretch>
            <a:fillRect/>
          </a:stretch>
        </p:blipFill>
        <p:spPr>
          <a:xfrm>
            <a:off x="1019347" y="1701800"/>
            <a:ext cx="10966106" cy="8104899"/>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14" name="Shape 214"/>
          <p:cNvSpPr/>
          <p:nvPr>
            <p:ph type="title"/>
          </p:nvPr>
        </p:nvSpPr>
        <p:spPr>
          <a:prstGeom prst="rect">
            <a:avLst/>
          </a:prstGeom>
        </p:spPr>
        <p:txBody>
          <a:bodyPr/>
          <a:lstStyle>
            <a:lvl1pPr defTabSz="543305">
              <a:spcBef>
                <a:spcPts val="2100"/>
              </a:spcBef>
              <a:defRPr sz="4836"/>
            </a:lvl1pPr>
          </a:lstStyle>
          <a:p>
            <a:pPr/>
            <a:r>
              <a:t>alloy model 1</a:t>
            </a:r>
          </a:p>
        </p:txBody>
      </p:sp>
      <p:pic>
        <p:nvPicPr>
          <p:cNvPr id="215" name="ShowDiscounts.png"/>
          <p:cNvPicPr>
            <a:picLocks noChangeAspect="1"/>
          </p:cNvPicPr>
          <p:nvPr/>
        </p:nvPicPr>
        <p:blipFill>
          <a:blip r:embed="rId2">
            <a:extLst/>
          </a:blip>
          <a:stretch>
            <a:fillRect/>
          </a:stretch>
        </p:blipFill>
        <p:spPr>
          <a:xfrm>
            <a:off x="438864" y="2759964"/>
            <a:ext cx="12541241" cy="5678355"/>
          </a:xfrm>
          <a:prstGeom prst="rect">
            <a:avLst/>
          </a:prstGeom>
          <a:ln w="12700">
            <a:miter lim="400000"/>
          </a:ln>
        </p:spPr>
      </p:pic>
      <p:sp>
        <p:nvSpPr>
          <p:cNvPr id="216" name="Shape 216"/>
          <p:cNvSpPr/>
          <p:nvPr/>
        </p:nvSpPr>
        <p:spPr>
          <a:xfrm>
            <a:off x="520973" y="1701799"/>
            <a:ext cx="361170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Trip ended with discount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6" name="Shape 136"/>
          <p:cNvSpPr/>
          <p:nvPr>
            <p:ph type="title"/>
          </p:nvPr>
        </p:nvSpPr>
        <p:spPr>
          <a:prstGeom prst="rect">
            <a:avLst/>
          </a:prstGeom>
        </p:spPr>
        <p:txBody>
          <a:bodyPr/>
          <a:lstStyle>
            <a:lvl1pPr defTabSz="543305">
              <a:spcBef>
                <a:spcPts val="2100"/>
              </a:spcBef>
              <a:defRPr sz="4836"/>
            </a:lvl1pPr>
          </a:lstStyle>
          <a:p>
            <a:pPr/>
            <a:r>
              <a:t>introduction 1</a:t>
            </a:r>
          </a:p>
        </p:txBody>
      </p:sp>
      <p:sp>
        <p:nvSpPr>
          <p:cNvPr id="137" name="Shape 137"/>
          <p:cNvSpPr/>
          <p:nvPr>
            <p:ph type="body" idx="1"/>
          </p:nvPr>
        </p:nvSpPr>
        <p:spPr>
          <a:prstGeom prst="rect">
            <a:avLst/>
          </a:prstGeom>
        </p:spPr>
        <p:txBody>
          <a:bodyPr/>
          <a:lstStyle/>
          <a:p>
            <a:pPr marL="422909" indent="-422909" defTabSz="525779">
              <a:spcBef>
                <a:spcPts val="1600"/>
              </a:spcBef>
              <a:defRPr sz="2880"/>
            </a:pPr>
            <a:r>
              <a:t>The goal of our project is to design and develop a digital management system for car-sharing service. </a:t>
            </a:r>
          </a:p>
          <a:p>
            <a:pPr marL="422909" indent="-422909" defTabSz="525779">
              <a:spcBef>
                <a:spcPts val="1600"/>
              </a:spcBef>
              <a:defRPr sz="2880"/>
            </a:pPr>
            <a:r>
              <a:t>This system employs exclusively electric cars.</a:t>
            </a:r>
          </a:p>
          <a:p>
            <a:pPr marL="422909" indent="-422909" defTabSz="525779">
              <a:spcBef>
                <a:spcPts val="1600"/>
              </a:spcBef>
              <a:defRPr sz="2880"/>
            </a:pPr>
            <a:r>
              <a:t>The system should provide classic functionality provided by generic car-sharing service, like car’s reservation or payment thought mobile application</a:t>
            </a:r>
          </a:p>
          <a:p>
            <a:pPr marL="422909" indent="-422909" defTabSz="525779">
              <a:spcBef>
                <a:spcPts val="1600"/>
              </a:spcBef>
              <a:defRPr sz="2880"/>
            </a:pPr>
            <a:r>
              <a:t>User should be able to register to the system himself by providing personal information</a:t>
            </a:r>
          </a:p>
          <a:p>
            <a:pPr marL="422909" indent="-422909" defTabSz="525779">
              <a:spcBef>
                <a:spcPts val="1600"/>
              </a:spcBef>
              <a:defRPr sz="2880"/>
            </a:pPr>
            <a:r>
              <a:t>Through mobile application, registered user should be able to find a car within a certain distance from current location or from a specific address</a:t>
            </a:r>
          </a:p>
          <a:p>
            <a:pPr marL="422909" indent="-422909" defTabSz="525779">
              <a:spcBef>
                <a:spcPts val="1600"/>
              </a:spcBef>
              <a:defRPr sz="2880"/>
            </a:pPr>
            <a:r>
              <a:t>The system provides also the possibility to reserve a single car</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19" name="Shape 219"/>
          <p:cNvSpPr/>
          <p:nvPr>
            <p:ph type="title"/>
          </p:nvPr>
        </p:nvSpPr>
        <p:spPr>
          <a:prstGeom prst="rect">
            <a:avLst/>
          </a:prstGeom>
        </p:spPr>
        <p:txBody>
          <a:bodyPr/>
          <a:lstStyle>
            <a:lvl1pPr defTabSz="543305">
              <a:spcBef>
                <a:spcPts val="2100"/>
              </a:spcBef>
              <a:defRPr sz="4836"/>
            </a:lvl1pPr>
          </a:lstStyle>
          <a:p>
            <a:pPr/>
            <a:r>
              <a:t>alloy model 2</a:t>
            </a:r>
          </a:p>
        </p:txBody>
      </p:sp>
      <p:pic>
        <p:nvPicPr>
          <p:cNvPr id="220" name="ShowReservationWaiting.png"/>
          <p:cNvPicPr>
            <a:picLocks noChangeAspect="1"/>
          </p:cNvPicPr>
          <p:nvPr/>
        </p:nvPicPr>
        <p:blipFill>
          <a:blip r:embed="rId2">
            <a:extLst/>
          </a:blip>
          <a:stretch>
            <a:fillRect/>
          </a:stretch>
        </p:blipFill>
        <p:spPr>
          <a:xfrm>
            <a:off x="419540" y="2495083"/>
            <a:ext cx="12165720" cy="5842934"/>
          </a:xfrm>
          <a:prstGeom prst="rect">
            <a:avLst/>
          </a:prstGeom>
          <a:ln w="12700">
            <a:miter lim="400000"/>
          </a:ln>
        </p:spPr>
      </p:pic>
      <p:sp>
        <p:nvSpPr>
          <p:cNvPr id="221" name="Shape 221"/>
          <p:cNvSpPr/>
          <p:nvPr/>
        </p:nvSpPr>
        <p:spPr>
          <a:xfrm>
            <a:off x="471581" y="1756312"/>
            <a:ext cx="300027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Reservation waiting</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0" name="Shape 140"/>
          <p:cNvSpPr/>
          <p:nvPr>
            <p:ph type="title"/>
          </p:nvPr>
        </p:nvSpPr>
        <p:spPr>
          <a:prstGeom prst="rect">
            <a:avLst/>
          </a:prstGeom>
        </p:spPr>
        <p:txBody>
          <a:bodyPr/>
          <a:lstStyle>
            <a:lvl1pPr defTabSz="543305">
              <a:spcBef>
                <a:spcPts val="2100"/>
              </a:spcBef>
              <a:defRPr sz="4836"/>
            </a:lvl1pPr>
          </a:lstStyle>
          <a:p>
            <a:pPr/>
            <a:r>
              <a:t>introduction 2</a:t>
            </a:r>
          </a:p>
        </p:txBody>
      </p:sp>
      <p:sp>
        <p:nvSpPr>
          <p:cNvPr id="141" name="Shape 141"/>
          <p:cNvSpPr/>
          <p:nvPr>
            <p:ph type="body" idx="1"/>
          </p:nvPr>
        </p:nvSpPr>
        <p:spPr>
          <a:prstGeom prst="rect">
            <a:avLst/>
          </a:prstGeom>
        </p:spPr>
        <p:txBody>
          <a:bodyPr/>
          <a:lstStyle/>
          <a:p>
            <a:pPr marL="385318" indent="-385318" defTabSz="479044">
              <a:spcBef>
                <a:spcPts val="1400"/>
              </a:spcBef>
              <a:defRPr sz="2624"/>
            </a:pPr>
            <a:r>
              <a:t>Car-sharing system initiate the charging of money as soon as the engine ignites, and the system starts charging the user for a given amount of money per minute</a:t>
            </a:r>
          </a:p>
          <a:p>
            <a:pPr marL="385318" indent="-385318" defTabSz="479044">
              <a:spcBef>
                <a:spcPts val="1400"/>
              </a:spcBef>
              <a:defRPr sz="2624"/>
            </a:pPr>
            <a:r>
              <a:t>The user is notified of the current charges through a screen on the car</a:t>
            </a:r>
          </a:p>
          <a:p>
            <a:pPr marL="385318" indent="-385318" defTabSz="479044">
              <a:spcBef>
                <a:spcPts val="1400"/>
              </a:spcBef>
              <a:defRPr sz="2624"/>
            </a:pPr>
            <a:r>
              <a:t>The system stops charging the user as soon as the car is parked in a safe area and the user exits the car</a:t>
            </a:r>
          </a:p>
          <a:p>
            <a:pPr marL="385318" indent="-385318" defTabSz="479044">
              <a:spcBef>
                <a:spcPts val="1400"/>
              </a:spcBef>
              <a:defRPr sz="2624"/>
            </a:pPr>
            <a:r>
              <a:t>The set of safe areas for parking cars is predefined by the management system, so we can query database to decide if the car is parked in a safe area</a:t>
            </a:r>
          </a:p>
          <a:p>
            <a:pPr marL="385318" indent="-385318" defTabSz="479044">
              <a:spcBef>
                <a:spcPts val="1400"/>
              </a:spcBef>
              <a:defRPr sz="2624"/>
            </a:pPr>
            <a:r>
              <a:t>The system must be able to define certain user’s behavior and apply some discount (or charging) in consequence</a:t>
            </a:r>
          </a:p>
          <a:p>
            <a:pPr marL="385318" indent="-385318" defTabSz="479044">
              <a:spcBef>
                <a:spcPts val="1400"/>
              </a:spcBef>
              <a:defRPr sz="2624"/>
            </a:pPr>
            <a:r>
              <a:t>Users will be able to register himself before the first rent, or to register himself with a web application created to improve the comfort of registration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4" name="Shape 144"/>
          <p:cNvSpPr/>
          <p:nvPr>
            <p:ph type="title"/>
          </p:nvPr>
        </p:nvSpPr>
        <p:spPr>
          <a:prstGeom prst="rect">
            <a:avLst/>
          </a:prstGeom>
        </p:spPr>
        <p:txBody>
          <a:bodyPr/>
          <a:lstStyle>
            <a:lvl1pPr defTabSz="543305">
              <a:spcBef>
                <a:spcPts val="2100"/>
              </a:spcBef>
              <a:defRPr sz="4836"/>
            </a:lvl1pPr>
          </a:lstStyle>
          <a:p>
            <a:pPr/>
            <a:r>
              <a:t>Actors</a:t>
            </a:r>
          </a:p>
        </p:txBody>
      </p:sp>
      <p:sp>
        <p:nvSpPr>
          <p:cNvPr id="145" name="Shape 145"/>
          <p:cNvSpPr/>
          <p:nvPr>
            <p:ph type="body" idx="1"/>
          </p:nvPr>
        </p:nvSpPr>
        <p:spPr>
          <a:prstGeom prst="rect">
            <a:avLst/>
          </a:prstGeom>
        </p:spPr>
        <p:txBody>
          <a:bodyPr/>
          <a:lstStyle/>
          <a:p>
            <a:pPr/>
            <a:r>
              <a:t>Actors of our system are essentially two, even if the second one is much more important and assume different states according to how he/she is interacting with the system.</a:t>
            </a:r>
          </a:p>
          <a:p>
            <a:pPr lvl="1">
              <a:buChar char="✓"/>
            </a:pPr>
            <a:r>
              <a:rPr>
                <a:latin typeface="Iowan Old Style Bold"/>
                <a:ea typeface="Iowan Old Style Bold"/>
                <a:cs typeface="Iowan Old Style Bold"/>
                <a:sym typeface="Iowan Old Style Bold"/>
              </a:rPr>
              <a:t>Guest</a:t>
            </a:r>
            <a:r>
              <a:t>: a guest is a person who is not registered in the system yet. He cannot use features of the system until he/she sign up. </a:t>
            </a:r>
            <a:endParaRPr sz="1200"/>
          </a:p>
          <a:p>
            <a:pPr lvl="1">
              <a:buChar char="✓"/>
            </a:pPr>
            <a:r>
              <a:rPr>
                <a:latin typeface="Iowan Old Style Bold"/>
                <a:ea typeface="Iowan Old Style Bold"/>
                <a:cs typeface="Iowan Old Style Bold"/>
                <a:sym typeface="Iowan Old Style Bold"/>
              </a:rPr>
              <a:t>User</a:t>
            </a:r>
            <a:r>
              <a:t>: a user is a person that has already signed up into the system. When a user logs in, we mean him/her as a LOGGED USER. The logged user can take advantage of every feature of our system, and depending on what his actions are he/she can be a simple user or a driver.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8" name="Shape 148"/>
          <p:cNvSpPr/>
          <p:nvPr>
            <p:ph type="title"/>
          </p:nvPr>
        </p:nvSpPr>
        <p:spPr>
          <a:prstGeom prst="rect">
            <a:avLst/>
          </a:prstGeom>
        </p:spPr>
        <p:txBody>
          <a:bodyPr/>
          <a:lstStyle>
            <a:lvl1pPr defTabSz="543305">
              <a:spcBef>
                <a:spcPts val="2100"/>
              </a:spcBef>
              <a:defRPr sz="4836"/>
            </a:lvl1pPr>
          </a:lstStyle>
          <a:p>
            <a:pPr/>
            <a:r>
              <a:t>assumption and dependencies 1</a:t>
            </a:r>
          </a:p>
        </p:txBody>
      </p:sp>
      <p:sp>
        <p:nvSpPr>
          <p:cNvPr id="149" name="Shape 149"/>
          <p:cNvSpPr/>
          <p:nvPr>
            <p:ph type="body" idx="1"/>
          </p:nvPr>
        </p:nvSpPr>
        <p:spPr>
          <a:prstGeom prst="rect">
            <a:avLst/>
          </a:prstGeom>
        </p:spPr>
        <p:txBody>
          <a:bodyPr/>
          <a:lstStyle/>
          <a:p>
            <a:pPr marL="375920" indent="-375920" defTabSz="467359">
              <a:spcBef>
                <a:spcPts val="1400"/>
              </a:spcBef>
              <a:defRPr sz="2560"/>
            </a:pPr>
            <a:r>
              <a:t>We deliver the payment management at the end of the trip to an external system that is able to handle this situation, so it can manage also some exceptions that can occur during the payment. For instances the user could not have enough money to conclude the transaction</a:t>
            </a:r>
          </a:p>
          <a:p>
            <a:pPr marL="375920" indent="-375920" defTabSz="467359">
              <a:spcBef>
                <a:spcPts val="1400"/>
              </a:spcBef>
              <a:defRPr sz="2560"/>
            </a:pPr>
            <a:r>
              <a:t>We assume that the fee is payed as soon as the reservation expires</a:t>
            </a:r>
          </a:p>
          <a:p>
            <a:pPr marL="375920" indent="-375920" defTabSz="467359">
              <a:spcBef>
                <a:spcPts val="1400"/>
              </a:spcBef>
              <a:defRPr sz="2560"/>
            </a:pPr>
            <a:r>
              <a:t>The payment of the trip is made as soon as the user leaves the car if he doesn’t select the possibility to plug the car (or if he is not able to do that), while if he chooses this option the payment is postponed of 2 minutes because the system allows him to plug the car. Then if the system, after two minutes, detects that the car is plugged it will apply the discount, otherwise not</a:t>
            </a:r>
          </a:p>
          <a:p>
            <a:pPr marL="375920" indent="-375920" defTabSz="467359">
              <a:spcBef>
                <a:spcPts val="1400"/>
              </a:spcBef>
              <a:defRPr sz="2560"/>
            </a:pPr>
            <a:r>
              <a:t>Since “the user leaves the car” and “the user is near the car” are ambiguous, we assume that a user is near the car or is leaving it if the distance (calculated from the two GPS) between them is smaller/bigger than a certain amount.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2" name="Shape 152"/>
          <p:cNvSpPr/>
          <p:nvPr>
            <p:ph type="title"/>
          </p:nvPr>
        </p:nvSpPr>
        <p:spPr>
          <a:prstGeom prst="rect">
            <a:avLst/>
          </a:prstGeom>
        </p:spPr>
        <p:txBody>
          <a:bodyPr/>
          <a:lstStyle>
            <a:lvl1pPr defTabSz="543305">
              <a:spcBef>
                <a:spcPts val="2100"/>
              </a:spcBef>
              <a:defRPr sz="4836"/>
            </a:lvl1pPr>
          </a:lstStyle>
          <a:p>
            <a:pPr/>
            <a:r>
              <a:t>assumption and dependencies 2</a:t>
            </a:r>
          </a:p>
        </p:txBody>
      </p:sp>
      <p:sp>
        <p:nvSpPr>
          <p:cNvPr id="153" name="Shape 153"/>
          <p:cNvSpPr/>
          <p:nvPr>
            <p:ph type="body" idx="1"/>
          </p:nvPr>
        </p:nvSpPr>
        <p:spPr>
          <a:prstGeom prst="rect">
            <a:avLst/>
          </a:prstGeom>
        </p:spPr>
        <p:txBody>
          <a:bodyPr/>
          <a:lstStyle/>
          <a:p>
            <a:pPr marL="380618" indent="-380618" defTabSz="473201">
              <a:spcBef>
                <a:spcPts val="1400"/>
              </a:spcBef>
              <a:defRPr sz="2592"/>
            </a:pPr>
            <a:r>
              <a:t>We assume that the charging stations are always available and perfectly working. If not, we assume that they are immediately repaired by the employees of the system. </a:t>
            </a:r>
            <a:endParaRPr sz="972"/>
          </a:p>
          <a:p>
            <a:pPr marL="380618" indent="-380618" defTabSz="473201">
              <a:spcBef>
                <a:spcPts val="1400"/>
              </a:spcBef>
              <a:defRPr sz="2592"/>
            </a:pPr>
            <a:r>
              <a:t>Since we exactly know, thanks to Placemeter, how many people are actually in the car we can apply the 10% discount only to part of trip where the passengers were at least 2. For instances if during the first half of the trip there were 3 passengers on the car and then they were dropped off, so the user finishes the trip on his own, then the discount is applied only to the first half of the trip. </a:t>
            </a:r>
            <a:endParaRPr sz="972"/>
          </a:p>
          <a:p>
            <a:pPr marL="380618" indent="-380618" defTabSz="473201">
              <a:spcBef>
                <a:spcPts val="1400"/>
              </a:spcBef>
              <a:defRPr sz="2592"/>
            </a:pPr>
            <a:r>
              <a:t>We assume that if one car’s charge is less than 5%, then it encourages the user to stop the trip as soon as possible. As the car is left it won’t be able for others trip until one of the employee of the system take care of bringing it to the nearest charging station and plugging it. So, when the car’s charge will be again upper than a certain percentage it will be available again for the users.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6" name="Shape 156"/>
          <p:cNvSpPr/>
          <p:nvPr>
            <p:ph type="title"/>
          </p:nvPr>
        </p:nvSpPr>
        <p:spPr>
          <a:prstGeom prst="rect">
            <a:avLst/>
          </a:prstGeom>
        </p:spPr>
        <p:txBody>
          <a:bodyPr/>
          <a:lstStyle>
            <a:lvl1pPr defTabSz="543305">
              <a:spcBef>
                <a:spcPts val="2100"/>
              </a:spcBef>
              <a:defRPr sz="4836"/>
            </a:lvl1pPr>
          </a:lstStyle>
          <a:p>
            <a:pPr/>
            <a:r>
              <a:t>Mockups</a:t>
            </a:r>
          </a:p>
        </p:txBody>
      </p:sp>
      <p:sp>
        <p:nvSpPr>
          <p:cNvPr id="157" name="Shape 157"/>
          <p:cNvSpPr/>
          <p:nvPr>
            <p:ph type="body" idx="1"/>
          </p:nvPr>
        </p:nvSpPr>
        <p:spPr>
          <a:prstGeom prst="rect">
            <a:avLst/>
          </a:prstGeom>
        </p:spPr>
        <p:txBody>
          <a:bodyPr/>
          <a:lstStyle/>
          <a:p>
            <a:pPr/>
            <a:r>
              <a:t>Registration and login</a:t>
            </a:r>
          </a:p>
        </p:txBody>
      </p:sp>
      <p:pic>
        <p:nvPicPr>
          <p:cNvPr id="158" name="Login.png"/>
          <p:cNvPicPr>
            <a:picLocks noChangeAspect="1"/>
          </p:cNvPicPr>
          <p:nvPr/>
        </p:nvPicPr>
        <p:blipFill>
          <a:blip r:embed="rId2">
            <a:extLst/>
          </a:blip>
          <a:stretch>
            <a:fillRect/>
          </a:stretch>
        </p:blipFill>
        <p:spPr>
          <a:xfrm>
            <a:off x="7102581" y="2782038"/>
            <a:ext cx="3005630" cy="6121014"/>
          </a:xfrm>
          <a:prstGeom prst="rect">
            <a:avLst/>
          </a:prstGeom>
          <a:ln w="12700">
            <a:miter lim="400000"/>
          </a:ln>
        </p:spPr>
      </p:pic>
      <p:pic>
        <p:nvPicPr>
          <p:cNvPr id="159" name="Registration (Mobile).png"/>
          <p:cNvPicPr>
            <a:picLocks noChangeAspect="1"/>
          </p:cNvPicPr>
          <p:nvPr/>
        </p:nvPicPr>
        <p:blipFill>
          <a:blip r:embed="rId3">
            <a:extLst/>
          </a:blip>
          <a:stretch>
            <a:fillRect/>
          </a:stretch>
        </p:blipFill>
        <p:spPr>
          <a:xfrm>
            <a:off x="2392753" y="2782038"/>
            <a:ext cx="3005630" cy="6121013"/>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62" name="Shape 162"/>
          <p:cNvSpPr/>
          <p:nvPr>
            <p:ph type="title"/>
          </p:nvPr>
        </p:nvSpPr>
        <p:spPr>
          <a:prstGeom prst="rect">
            <a:avLst/>
          </a:prstGeom>
        </p:spPr>
        <p:txBody>
          <a:bodyPr/>
          <a:lstStyle>
            <a:lvl1pPr defTabSz="543305">
              <a:spcBef>
                <a:spcPts val="2100"/>
              </a:spcBef>
              <a:defRPr sz="4836"/>
            </a:lvl1pPr>
          </a:lstStyle>
          <a:p>
            <a:pPr/>
            <a:r>
              <a:t>Mockups</a:t>
            </a:r>
          </a:p>
        </p:txBody>
      </p:sp>
      <p:sp>
        <p:nvSpPr>
          <p:cNvPr id="163" name="Shape 163"/>
          <p:cNvSpPr/>
          <p:nvPr>
            <p:ph type="body" idx="1"/>
          </p:nvPr>
        </p:nvSpPr>
        <p:spPr>
          <a:prstGeom prst="rect">
            <a:avLst/>
          </a:prstGeom>
        </p:spPr>
        <p:txBody>
          <a:bodyPr/>
          <a:lstStyle/>
          <a:p>
            <a:pPr/>
            <a:r>
              <a:t>Research a car</a:t>
            </a:r>
          </a:p>
        </p:txBody>
      </p:sp>
      <p:pic>
        <p:nvPicPr>
          <p:cNvPr id="164" name="Car Research.png"/>
          <p:cNvPicPr>
            <a:picLocks noChangeAspect="1"/>
          </p:cNvPicPr>
          <p:nvPr/>
        </p:nvPicPr>
        <p:blipFill>
          <a:blip r:embed="rId2">
            <a:extLst/>
          </a:blip>
          <a:stretch>
            <a:fillRect/>
          </a:stretch>
        </p:blipFill>
        <p:spPr>
          <a:xfrm>
            <a:off x="4778489" y="2137956"/>
            <a:ext cx="3447823" cy="702154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67" name="Shape 167"/>
          <p:cNvSpPr/>
          <p:nvPr>
            <p:ph type="title"/>
          </p:nvPr>
        </p:nvSpPr>
        <p:spPr>
          <a:prstGeom prst="rect">
            <a:avLst/>
          </a:prstGeom>
        </p:spPr>
        <p:txBody>
          <a:bodyPr/>
          <a:lstStyle>
            <a:lvl1pPr defTabSz="543305">
              <a:spcBef>
                <a:spcPts val="2100"/>
              </a:spcBef>
              <a:defRPr sz="4836"/>
            </a:lvl1pPr>
          </a:lstStyle>
          <a:p>
            <a:pPr/>
            <a:r>
              <a:t>Mockups</a:t>
            </a:r>
          </a:p>
        </p:txBody>
      </p:sp>
      <p:sp>
        <p:nvSpPr>
          <p:cNvPr id="168" name="Shape 168"/>
          <p:cNvSpPr/>
          <p:nvPr>
            <p:ph type="body" idx="1"/>
          </p:nvPr>
        </p:nvSpPr>
        <p:spPr>
          <a:prstGeom prst="rect">
            <a:avLst/>
          </a:prstGeom>
        </p:spPr>
        <p:txBody>
          <a:bodyPr/>
          <a:lstStyle/>
          <a:p>
            <a:pPr/>
            <a:r>
              <a:t>Select a car, view status and reserve it</a:t>
            </a:r>
          </a:p>
        </p:txBody>
      </p:sp>
      <p:pic>
        <p:nvPicPr>
          <p:cNvPr id="169" name="CarReservation.png"/>
          <p:cNvPicPr>
            <a:picLocks noChangeAspect="1"/>
          </p:cNvPicPr>
          <p:nvPr/>
        </p:nvPicPr>
        <p:blipFill>
          <a:blip r:embed="rId2">
            <a:extLst/>
          </a:blip>
          <a:stretch>
            <a:fillRect/>
          </a:stretch>
        </p:blipFill>
        <p:spPr>
          <a:xfrm>
            <a:off x="4877879" y="2518081"/>
            <a:ext cx="3249042" cy="6616727"/>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