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2" r:id="rId5"/>
    <p:sldId id="293" r:id="rId6"/>
    <p:sldId id="259" r:id="rId7"/>
    <p:sldId id="260" r:id="rId8"/>
    <p:sldId id="279" r:id="rId9"/>
    <p:sldId id="280" r:id="rId10"/>
    <p:sldId id="261" r:id="rId11"/>
    <p:sldId id="295" r:id="rId12"/>
    <p:sldId id="339" r:id="rId13"/>
    <p:sldId id="294" r:id="rId14"/>
    <p:sldId id="296" r:id="rId15"/>
    <p:sldId id="298" r:id="rId16"/>
    <p:sldId id="297" r:id="rId17"/>
    <p:sldId id="262" r:id="rId18"/>
    <p:sldId id="299" r:id="rId19"/>
    <p:sldId id="270" r:id="rId20"/>
    <p:sldId id="300" r:id="rId21"/>
    <p:sldId id="263" r:id="rId22"/>
    <p:sldId id="281" r:id="rId23"/>
    <p:sldId id="282" r:id="rId24"/>
    <p:sldId id="283" r:id="rId25"/>
    <p:sldId id="284" r:id="rId26"/>
    <p:sldId id="285" r:id="rId27"/>
    <p:sldId id="286"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70" d="100"/>
          <a:sy n="70" d="100"/>
        </p:scale>
        <p:origin x="-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ometheus/alertmanager/blob/master/doc/examples/simple.y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10055" y="1753870"/>
            <a:ext cx="2857500" cy="2143125"/>
          </a:xfrm>
          <a:prstGeom prst="rect">
            <a:avLst/>
          </a:prstGeom>
        </p:spPr>
      </p:pic>
      <p:sp>
        <p:nvSpPr>
          <p:cNvPr id="4" name="Text Box 3"/>
          <p:cNvSpPr txBox="1"/>
          <p:nvPr/>
        </p:nvSpPr>
        <p:spPr>
          <a:xfrm>
            <a:off x="4567555" y="2225675"/>
            <a:ext cx="5809615" cy="1198880"/>
          </a:xfrm>
          <a:prstGeom prst="rect">
            <a:avLst/>
          </a:prstGeom>
          <a:noFill/>
        </p:spPr>
        <p:txBody>
          <a:bodyPr wrap="square" rtlCol="0">
            <a:spAutoFit/>
          </a:bodyPr>
          <a:lstStyle/>
          <a:p>
            <a:r>
              <a:rPr lang="en-US" sz="7200">
                <a:solidFill>
                  <a:srgbClr val="E6522C"/>
                </a:solidFill>
              </a:rPr>
              <a:t>Alert Manager</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8910"/>
            <a:ext cx="10515600" cy="647065"/>
          </a:xfrm>
        </p:spPr>
        <p:txBody>
          <a:bodyPr>
            <a:normAutofit fontScale="90000"/>
          </a:bodyPr>
          <a:lstStyle/>
          <a:p>
            <a:r>
              <a:rPr lang="en-US" b="1">
                <a:solidFill>
                  <a:srgbClr val="E6522C"/>
                </a:solidFill>
                <a:sym typeface="+mn-ea"/>
              </a:rPr>
              <a:t>Configuration routes and receivers</a:t>
            </a:r>
          </a:p>
        </p:txBody>
      </p:sp>
      <p:sp>
        <p:nvSpPr>
          <p:cNvPr id="4" name="Content Placeholder 3"/>
          <p:cNvSpPr>
            <a:spLocks noGrp="1"/>
          </p:cNvSpPr>
          <p:nvPr>
            <p:ph sz="half" idx="1"/>
          </p:nvPr>
        </p:nvSpPr>
        <p:spPr>
          <a:xfrm>
            <a:off x="838200" y="815975"/>
            <a:ext cx="10854055" cy="5361305"/>
          </a:xfrm>
        </p:spPr>
        <p:txBody>
          <a:bodyPr>
            <a:normAutofit/>
          </a:bodyPr>
          <a:lstStyle/>
          <a:p>
            <a:r>
              <a:rPr lang="en-US" dirty="0" err="1"/>
              <a:t>Alertmanager</a:t>
            </a:r>
            <a:r>
              <a:rPr lang="en-US" dirty="0"/>
              <a:t> is configured via command-line flags and a configuration file</a:t>
            </a:r>
          </a:p>
          <a:p>
            <a:r>
              <a:rPr lang="en-US" dirty="0" err="1"/>
              <a:t>Alertmanager</a:t>
            </a:r>
            <a:r>
              <a:rPr lang="en-US" dirty="0"/>
              <a:t> can reload its configuration at runtime</a:t>
            </a:r>
          </a:p>
          <a:p>
            <a:r>
              <a:rPr lang="en-US" dirty="0"/>
              <a:t>To specify which configuration file to load, use the --</a:t>
            </a:r>
            <a:r>
              <a:rPr lang="en-US" dirty="0" err="1"/>
              <a:t>config.file</a:t>
            </a:r>
            <a:r>
              <a:rPr lang="en-US" dirty="0"/>
              <a:t> flag.</a:t>
            </a:r>
          </a:p>
          <a:p>
            <a:pPr lvl="1"/>
            <a:r>
              <a:rPr lang="en-US" dirty="0">
                <a:sym typeface="+mn-ea"/>
              </a:rPr>
              <a:t>./</a:t>
            </a:r>
            <a:r>
              <a:rPr lang="en-US" dirty="0" err="1">
                <a:sym typeface="+mn-ea"/>
              </a:rPr>
              <a:t>alertmanager</a:t>
            </a:r>
            <a:r>
              <a:rPr lang="en-US" dirty="0">
                <a:sym typeface="+mn-ea"/>
              </a:rPr>
              <a:t> --</a:t>
            </a:r>
            <a:r>
              <a:rPr lang="en-US" dirty="0" err="1">
                <a:sym typeface="+mn-ea"/>
              </a:rPr>
              <a:t>config.file</a:t>
            </a:r>
            <a:r>
              <a:rPr lang="en-US" dirty="0">
                <a:sym typeface="+mn-ea"/>
              </a:rPr>
              <a:t>=</a:t>
            </a:r>
            <a:r>
              <a:rPr lang="en-US" dirty="0" err="1">
                <a:sym typeface="+mn-ea"/>
              </a:rPr>
              <a:t>alertmanager.yml</a:t>
            </a:r>
            <a:endParaRPr lang="en-US" dirty="0"/>
          </a:p>
          <a:p>
            <a:r>
              <a:rPr lang="en-US" dirty="0"/>
              <a:t>Example file for configuration</a:t>
            </a:r>
          </a:p>
          <a:p>
            <a:pPr lvl="1"/>
            <a:r>
              <a:rPr lang="en-US" dirty="0">
                <a:hlinkClick r:id="rId2"/>
              </a:rPr>
              <a:t>https://github.com/prometheus/alertmanager/blob/master/doc/examples/simple.yml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E6522C"/>
                </a:solidFill>
              </a:rPr>
              <a:t>Configuration In Prometheus for AlertManager </a:t>
            </a:r>
          </a:p>
        </p:txBody>
      </p:sp>
      <p:pic>
        <p:nvPicPr>
          <p:cNvPr id="10" name="Content Placeholder 9"/>
          <p:cNvPicPr>
            <a:picLocks noGrp="1" noChangeAspect="1"/>
          </p:cNvPicPr>
          <p:nvPr>
            <p:ph sz="half" idx="1"/>
          </p:nvPr>
        </p:nvPicPr>
        <p:blipFill>
          <a:blip r:embed="rId2"/>
          <a:stretch>
            <a:fillRect/>
          </a:stretch>
        </p:blipFill>
        <p:spPr>
          <a:xfrm>
            <a:off x="1252855" y="1825625"/>
            <a:ext cx="4351655" cy="4351655"/>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72200" y="1825625"/>
            <a:ext cx="5181600" cy="4351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466725"/>
          </a:xfrm>
        </p:spPr>
        <p:txBody>
          <a:bodyPr>
            <a:normAutofit fontScale="90000"/>
          </a:bodyPr>
          <a:lstStyle/>
          <a:p>
            <a:r>
              <a:rPr lang="en-US" b="1">
                <a:solidFill>
                  <a:srgbClr val="E6522C"/>
                </a:solidFill>
              </a:rPr>
              <a:t>Configuration for AlertManager </a:t>
            </a:r>
          </a:p>
        </p:txBody>
      </p:sp>
      <p:sp>
        <p:nvSpPr>
          <p:cNvPr id="3" name="Content Placeholder 2"/>
          <p:cNvSpPr>
            <a:spLocks noGrp="1"/>
          </p:cNvSpPr>
          <p:nvPr>
            <p:ph sz="half" idx="1"/>
          </p:nvPr>
        </p:nvSpPr>
        <p:spPr>
          <a:xfrm>
            <a:off x="838200" y="590550"/>
            <a:ext cx="10515600" cy="836930"/>
          </a:xfrm>
        </p:spPr>
        <p:txBody>
          <a:bodyPr>
            <a:normAutofit fontScale="85000" lnSpcReduction="10000"/>
          </a:bodyPr>
          <a:lstStyle/>
          <a:p>
            <a:r>
              <a:rPr lang="en-US"/>
              <a:t>Global &amp; Templates :</a:t>
            </a:r>
          </a:p>
          <a:p>
            <a:pPr marL="0" indent="0">
              <a:buNone/>
            </a:pPr>
            <a:r>
              <a:rPr lang="en-US"/>
              <a:t>	</a:t>
            </a:r>
            <a:r>
              <a:rPr lang="en-US" sz="2000"/>
              <a:t>configuraiton which will be common and used globaly</a:t>
            </a:r>
            <a:endParaRPr lang="en-US"/>
          </a:p>
          <a:p>
            <a:pPr marL="0" indent="0">
              <a:buNone/>
            </a:pPr>
            <a:endParaRPr lang="en-US"/>
          </a:p>
          <a:p>
            <a:pPr marL="0" indent="0">
              <a:buNone/>
            </a:pPr>
            <a:endParaRPr lang="en-US"/>
          </a:p>
        </p:txBody>
      </p:sp>
      <p:pic>
        <p:nvPicPr>
          <p:cNvPr id="5" name="Content Placeholder 4"/>
          <p:cNvPicPr>
            <a:picLocks noGrp="1" noChangeAspect="1"/>
          </p:cNvPicPr>
          <p:nvPr>
            <p:ph sz="half" idx="2"/>
          </p:nvPr>
        </p:nvPicPr>
        <p:blipFill>
          <a:blip r:embed="rId2"/>
          <a:stretch>
            <a:fillRect/>
          </a:stretch>
        </p:blipFill>
        <p:spPr>
          <a:xfrm>
            <a:off x="295275" y="1427480"/>
            <a:ext cx="5366385" cy="2113280"/>
          </a:xfrm>
          <a:prstGeom prst="rect">
            <a:avLst/>
          </a:prstGeom>
        </p:spPr>
      </p:pic>
      <p:pic>
        <p:nvPicPr>
          <p:cNvPr id="4" name="Picture 3"/>
          <p:cNvPicPr>
            <a:picLocks noChangeAspect="1"/>
          </p:cNvPicPr>
          <p:nvPr/>
        </p:nvPicPr>
        <p:blipFill>
          <a:blip r:embed="rId3"/>
          <a:stretch>
            <a:fillRect/>
          </a:stretch>
        </p:blipFill>
        <p:spPr>
          <a:xfrm>
            <a:off x="6085205" y="1427480"/>
            <a:ext cx="5986780" cy="5200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065"/>
            <a:ext cx="10515600" cy="586740"/>
          </a:xfrm>
        </p:spPr>
        <p:txBody>
          <a:bodyPr>
            <a:normAutofit fontScale="90000"/>
          </a:bodyPr>
          <a:lstStyle/>
          <a:p>
            <a:r>
              <a:rPr lang="en-US" b="1">
                <a:solidFill>
                  <a:srgbClr val="E6522C"/>
                </a:solidFill>
              </a:rPr>
              <a:t>Configuration for AlertManager Continue...</a:t>
            </a:r>
          </a:p>
        </p:txBody>
      </p:sp>
      <p:sp>
        <p:nvSpPr>
          <p:cNvPr id="3" name="Content Placeholder 2"/>
          <p:cNvSpPr>
            <a:spLocks noGrp="1"/>
          </p:cNvSpPr>
          <p:nvPr>
            <p:ph sz="half" idx="1"/>
          </p:nvPr>
        </p:nvSpPr>
        <p:spPr>
          <a:xfrm>
            <a:off x="982345" y="725805"/>
            <a:ext cx="10515600" cy="1094105"/>
          </a:xfrm>
        </p:spPr>
        <p:txBody>
          <a:bodyPr>
            <a:normAutofit/>
          </a:bodyPr>
          <a:lstStyle/>
          <a:p>
            <a:r>
              <a:rPr lang="en-US" dirty="0"/>
              <a:t>Route:	</a:t>
            </a:r>
            <a:r>
              <a:rPr lang="en-US" sz="2400" dirty="0"/>
              <a:t> </a:t>
            </a:r>
          </a:p>
          <a:p>
            <a:pPr marL="0" indent="0">
              <a:buNone/>
            </a:pPr>
            <a:r>
              <a:rPr lang="en-US" sz="2400" dirty="0"/>
              <a:t>	</a:t>
            </a:r>
            <a:r>
              <a:rPr lang="en-US" sz="1800" dirty="0"/>
              <a:t># All the above attributes are inherited by all child routes and can  be overwritten on each.</a:t>
            </a:r>
          </a:p>
          <a:p>
            <a:pPr marL="0" indent="0">
              <a:buNone/>
            </a:pPr>
            <a:endParaRPr lang="en-US" sz="1800" dirty="0"/>
          </a:p>
        </p:txBody>
      </p:sp>
      <p:pic>
        <p:nvPicPr>
          <p:cNvPr id="14" name="Content Placeholder 13"/>
          <p:cNvPicPr>
            <a:picLocks noGrp="1" noChangeAspect="1"/>
          </p:cNvPicPr>
          <p:nvPr>
            <p:ph sz="half" idx="2"/>
          </p:nvPr>
        </p:nvPicPr>
        <p:blipFill>
          <a:blip r:embed="rId2"/>
          <a:stretch>
            <a:fillRect/>
          </a:stretch>
        </p:blipFill>
        <p:spPr>
          <a:xfrm>
            <a:off x="212725" y="1729105"/>
            <a:ext cx="6334125" cy="4734560"/>
          </a:xfrm>
          <a:prstGeom prst="rect">
            <a:avLst/>
          </a:prstGeom>
        </p:spPr>
      </p:pic>
      <p:pic>
        <p:nvPicPr>
          <p:cNvPr id="4" name="Picture 3"/>
          <p:cNvPicPr>
            <a:picLocks noChangeAspect="1"/>
          </p:cNvPicPr>
          <p:nvPr/>
        </p:nvPicPr>
        <p:blipFill>
          <a:blip r:embed="rId3"/>
          <a:stretch>
            <a:fillRect/>
          </a:stretch>
        </p:blipFill>
        <p:spPr>
          <a:xfrm>
            <a:off x="6276975" y="1819910"/>
            <a:ext cx="3938270" cy="4147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65" y="139065"/>
            <a:ext cx="10515600" cy="887730"/>
          </a:xfrm>
        </p:spPr>
        <p:txBody>
          <a:bodyPr>
            <a:normAutofit/>
          </a:bodyPr>
          <a:lstStyle/>
          <a:p>
            <a:r>
              <a:rPr lang="en-US" b="1">
                <a:solidFill>
                  <a:srgbClr val="E6522C"/>
                </a:solidFill>
              </a:rPr>
              <a:t>Configuration for AlertManager Continue...</a:t>
            </a:r>
          </a:p>
        </p:txBody>
      </p:sp>
      <p:sp>
        <p:nvSpPr>
          <p:cNvPr id="3" name="Content Placeholder 2"/>
          <p:cNvSpPr>
            <a:spLocks noGrp="1"/>
          </p:cNvSpPr>
          <p:nvPr>
            <p:ph sz="half" idx="1"/>
          </p:nvPr>
        </p:nvSpPr>
        <p:spPr>
          <a:xfrm>
            <a:off x="838200" y="1524000"/>
            <a:ext cx="10718800" cy="1111885"/>
          </a:xfrm>
        </p:spPr>
        <p:txBody>
          <a:bodyPr>
            <a:normAutofit/>
          </a:bodyPr>
          <a:lstStyle/>
          <a:p>
            <a:r>
              <a:rPr lang="en-US" dirty="0"/>
              <a:t>Routes:	</a:t>
            </a:r>
            <a:r>
              <a:rPr lang="en-US" sz="2400" dirty="0"/>
              <a:t> </a:t>
            </a:r>
          </a:p>
          <a:p>
            <a:pPr marL="0" indent="0">
              <a:buNone/>
            </a:pPr>
            <a:r>
              <a:rPr lang="en-US" sz="2400" dirty="0"/>
              <a:t>	</a:t>
            </a:r>
            <a:r>
              <a:rPr lang="en-US" sz="1800" dirty="0"/>
              <a:t># The child route trees.</a:t>
            </a:r>
          </a:p>
        </p:txBody>
      </p:sp>
      <p:pic>
        <p:nvPicPr>
          <p:cNvPr id="7" name="Content Placeholder 6"/>
          <p:cNvPicPr>
            <a:picLocks noGrp="1" noChangeAspect="1"/>
          </p:cNvPicPr>
          <p:nvPr>
            <p:ph sz="half" idx="2"/>
          </p:nvPr>
        </p:nvPicPr>
        <p:blipFill>
          <a:blip r:embed="rId2"/>
          <a:stretch>
            <a:fillRect/>
          </a:stretch>
        </p:blipFill>
        <p:spPr>
          <a:xfrm>
            <a:off x="837565" y="2342868"/>
            <a:ext cx="5563235" cy="4334792"/>
          </a:xfrm>
          <a:prstGeom prst="rect">
            <a:avLst/>
          </a:prstGeom>
        </p:spPr>
      </p:pic>
      <p:pic>
        <p:nvPicPr>
          <p:cNvPr id="6" name="Picture 5"/>
          <p:cNvPicPr>
            <a:picLocks noChangeAspect="1"/>
          </p:cNvPicPr>
          <p:nvPr/>
        </p:nvPicPr>
        <p:blipFill>
          <a:blip r:embed="rId3"/>
          <a:stretch>
            <a:fillRect/>
          </a:stretch>
        </p:blipFill>
        <p:spPr>
          <a:xfrm>
            <a:off x="6894830" y="1169035"/>
            <a:ext cx="4844415" cy="5508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305"/>
            <a:ext cx="10515600" cy="647065"/>
          </a:xfrm>
        </p:spPr>
        <p:txBody>
          <a:bodyPr>
            <a:normAutofit fontScale="90000"/>
          </a:bodyPr>
          <a:lstStyle/>
          <a:p>
            <a:r>
              <a:rPr lang="en-US" b="1">
                <a:solidFill>
                  <a:srgbClr val="E6522C"/>
                </a:solidFill>
              </a:rPr>
              <a:t>Configuration for AlertManager Continue...</a:t>
            </a:r>
          </a:p>
        </p:txBody>
      </p:sp>
      <p:sp>
        <p:nvSpPr>
          <p:cNvPr id="3" name="Content Placeholder 2"/>
          <p:cNvSpPr>
            <a:spLocks noGrp="1"/>
          </p:cNvSpPr>
          <p:nvPr>
            <p:ph sz="half" idx="1"/>
          </p:nvPr>
        </p:nvSpPr>
        <p:spPr>
          <a:xfrm>
            <a:off x="838200" y="949960"/>
            <a:ext cx="10718800" cy="554990"/>
          </a:xfrm>
        </p:spPr>
        <p:txBody>
          <a:bodyPr>
            <a:normAutofit/>
          </a:bodyPr>
          <a:lstStyle/>
          <a:p>
            <a:r>
              <a:rPr lang="en-US"/>
              <a:t>Receivers :	</a:t>
            </a:r>
            <a:r>
              <a:rPr lang="en-US" sz="2400"/>
              <a:t> </a:t>
            </a:r>
            <a:endParaRPr lang="en-US" sz="2000"/>
          </a:p>
        </p:txBody>
      </p:sp>
      <p:pic>
        <p:nvPicPr>
          <p:cNvPr id="5" name="Content Placeholder 4"/>
          <p:cNvPicPr>
            <a:picLocks noGrp="1" noChangeAspect="1"/>
          </p:cNvPicPr>
          <p:nvPr>
            <p:ph sz="half" idx="2"/>
          </p:nvPr>
        </p:nvPicPr>
        <p:blipFill>
          <a:blip r:embed="rId2"/>
          <a:stretch>
            <a:fillRect/>
          </a:stretch>
        </p:blipFill>
        <p:spPr>
          <a:xfrm>
            <a:off x="391795" y="1640205"/>
            <a:ext cx="3585210" cy="4351655"/>
          </a:xfrm>
          <a:prstGeom prst="rect">
            <a:avLst/>
          </a:prstGeom>
        </p:spPr>
      </p:pic>
      <p:pic>
        <p:nvPicPr>
          <p:cNvPr id="4" name="Picture 3"/>
          <p:cNvPicPr>
            <a:picLocks noChangeAspect="1"/>
          </p:cNvPicPr>
          <p:nvPr/>
        </p:nvPicPr>
        <p:blipFill>
          <a:blip r:embed="rId3"/>
          <a:stretch>
            <a:fillRect/>
          </a:stretch>
        </p:blipFill>
        <p:spPr>
          <a:xfrm>
            <a:off x="4135120" y="949960"/>
            <a:ext cx="7421880" cy="53917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305"/>
            <a:ext cx="10515600" cy="647065"/>
          </a:xfrm>
        </p:spPr>
        <p:txBody>
          <a:bodyPr>
            <a:normAutofit fontScale="90000"/>
          </a:bodyPr>
          <a:lstStyle/>
          <a:p>
            <a:r>
              <a:rPr lang="en-US" b="1">
                <a:solidFill>
                  <a:srgbClr val="E6522C"/>
                </a:solidFill>
              </a:rPr>
              <a:t>Configuration for AlertManager Continue...</a:t>
            </a:r>
          </a:p>
        </p:txBody>
      </p:sp>
      <p:sp>
        <p:nvSpPr>
          <p:cNvPr id="3" name="Content Placeholder 2"/>
          <p:cNvSpPr>
            <a:spLocks noGrp="1"/>
          </p:cNvSpPr>
          <p:nvPr>
            <p:ph sz="half" idx="1"/>
          </p:nvPr>
        </p:nvSpPr>
        <p:spPr>
          <a:xfrm>
            <a:off x="838200" y="678815"/>
            <a:ext cx="10718800" cy="1655445"/>
          </a:xfrm>
        </p:spPr>
        <p:txBody>
          <a:bodyPr>
            <a:normAutofit/>
          </a:bodyPr>
          <a:lstStyle/>
          <a:p>
            <a:endParaRPr lang="en-US"/>
          </a:p>
          <a:p>
            <a:r>
              <a:rPr lang="en-US"/>
              <a:t>Inhibition rules :	</a:t>
            </a:r>
            <a:r>
              <a:rPr lang="en-US" sz="2400"/>
              <a:t> </a:t>
            </a:r>
          </a:p>
          <a:p>
            <a:pPr marL="0" indent="0">
              <a:buNone/>
            </a:pPr>
            <a:r>
              <a:rPr lang="en-US" sz="2400"/>
              <a:t>	</a:t>
            </a:r>
            <a:r>
              <a:rPr lang="en-US" sz="2000"/>
              <a:t>#Inhibition rules allow to mute a set of alerts given that another alert is firing.</a:t>
            </a:r>
          </a:p>
        </p:txBody>
      </p:sp>
      <p:pic>
        <p:nvPicPr>
          <p:cNvPr id="8" name="Content Placeholder 7"/>
          <p:cNvPicPr>
            <a:picLocks noGrp="1" noChangeAspect="1"/>
          </p:cNvPicPr>
          <p:nvPr>
            <p:ph sz="half" idx="2"/>
          </p:nvPr>
        </p:nvPicPr>
        <p:blipFill>
          <a:blip r:embed="rId2"/>
          <a:stretch>
            <a:fillRect/>
          </a:stretch>
        </p:blipFill>
        <p:spPr>
          <a:xfrm>
            <a:off x="1265555" y="2856230"/>
            <a:ext cx="6739890" cy="31946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661670"/>
          </a:xfrm>
        </p:spPr>
        <p:txBody>
          <a:bodyPr>
            <a:normAutofit fontScale="90000"/>
          </a:bodyPr>
          <a:lstStyle/>
          <a:p>
            <a:r>
              <a:rPr lang="en-US" b="1">
                <a:solidFill>
                  <a:srgbClr val="E6522C"/>
                </a:solidFill>
                <a:sym typeface="+mn-ea"/>
              </a:rPr>
              <a:t>Defining alerting rules</a:t>
            </a:r>
          </a:p>
        </p:txBody>
      </p:sp>
      <p:sp>
        <p:nvSpPr>
          <p:cNvPr id="4" name="Content Placeholder 3"/>
          <p:cNvSpPr>
            <a:spLocks noGrp="1"/>
          </p:cNvSpPr>
          <p:nvPr>
            <p:ph sz="half" idx="1"/>
          </p:nvPr>
        </p:nvSpPr>
        <p:spPr>
          <a:xfrm>
            <a:off x="838200" y="1051560"/>
            <a:ext cx="10908030" cy="5527675"/>
          </a:xfrm>
        </p:spPr>
        <p:txBody>
          <a:bodyPr>
            <a:normAutofit/>
          </a:bodyPr>
          <a:lstStyle/>
          <a:p>
            <a:r>
              <a:rPr lang="en-US" sz="2400"/>
              <a:t>Alerting rule files are defined according the following YAML specification. Generic placeholders are defined as follows:</a:t>
            </a:r>
          </a:p>
          <a:p>
            <a:pPr lvl="1"/>
            <a:endParaRPr lang="en-US" sz="2055">
              <a:solidFill>
                <a:schemeClr val="bg1">
                  <a:lumMod val="50000"/>
                </a:schemeClr>
              </a:solidFill>
            </a:endParaRPr>
          </a:p>
          <a:p>
            <a:pPr lvl="1"/>
            <a:r>
              <a:rPr lang="en-US" sz="2055">
                <a:solidFill>
                  <a:schemeClr val="bg1">
                    <a:lumMod val="50000"/>
                  </a:schemeClr>
                </a:solidFill>
              </a:rPr>
              <a:t>&lt;duration&gt;:</a:t>
            </a:r>
            <a:r>
              <a:rPr lang="en-US" sz="2055"/>
              <a:t> 	a duration matching the regular expression [0-9]+(ms|[smhdwy])</a:t>
            </a:r>
          </a:p>
          <a:p>
            <a:pPr lvl="1"/>
            <a:r>
              <a:rPr lang="en-US" sz="2055">
                <a:solidFill>
                  <a:schemeClr val="bg1">
                    <a:lumMod val="50000"/>
                  </a:schemeClr>
                </a:solidFill>
              </a:rPr>
              <a:t>&lt;labelname&gt;:</a:t>
            </a:r>
            <a:r>
              <a:rPr lang="en-US" sz="2055"/>
              <a:t> 	a string matching the regular expression [a-zA-Z_][a-zA-Z0-9_]*</a:t>
            </a:r>
          </a:p>
          <a:p>
            <a:pPr lvl="1"/>
            <a:r>
              <a:rPr lang="en-US" sz="2055">
                <a:solidFill>
                  <a:schemeClr val="bg1">
                    <a:lumMod val="50000"/>
                  </a:schemeClr>
                </a:solidFill>
              </a:rPr>
              <a:t>&lt;string&gt;: 		</a:t>
            </a:r>
            <a:r>
              <a:rPr lang="en-US" sz="2055"/>
              <a:t>a regular string</a:t>
            </a:r>
          </a:p>
          <a:p>
            <a:pPr lvl="1"/>
            <a:r>
              <a:rPr lang="en-US" sz="2055">
                <a:solidFill>
                  <a:schemeClr val="bg1">
                    <a:lumMod val="50000"/>
                  </a:schemeClr>
                </a:solidFill>
              </a:rPr>
              <a:t>&lt;tmpl_string&gt;:</a:t>
            </a:r>
            <a:r>
              <a:rPr lang="en-US" sz="2055"/>
              <a:t> 	a string which is template-expanded before usage</a:t>
            </a:r>
          </a:p>
          <a:p>
            <a:pPr marL="457200" lvl="1" indent="0">
              <a:buNone/>
            </a:pPr>
            <a:endParaRPr lang="en-US" sz="2055"/>
          </a:p>
          <a:p>
            <a:pPr marL="457200" lvl="1" indent="0">
              <a:buNone/>
            </a:pPr>
            <a:endParaRPr lang="en-US" sz="2055"/>
          </a:p>
          <a:p>
            <a:pPr marL="457200" lvl="1" indent="0">
              <a:buNone/>
            </a:pPr>
            <a:r>
              <a:rPr lang="en-US" sz="2800"/>
              <a:t>groups:</a:t>
            </a:r>
          </a:p>
          <a:p>
            <a:pPr marL="457200" lvl="1" indent="0">
              <a:buNone/>
            </a:pPr>
            <a:r>
              <a:rPr lang="en-US" sz="2055"/>
              <a:t> 	</a:t>
            </a:r>
            <a:r>
              <a:rPr lang="en-US" sz="1800"/>
              <a:t> [ - &lt;alerting_rule_group&gt; ]</a:t>
            </a:r>
          </a:p>
          <a:p>
            <a:pPr marL="457200" lvl="1" indent="0">
              <a:buNone/>
            </a:pPr>
            <a:endParaRPr lang="en-US" sz="2055"/>
          </a:p>
          <a:p>
            <a:pPr marL="457200" lvl="1" indent="0">
              <a:buNone/>
            </a:pPr>
            <a:endParaRPr lang="en-US" sz="180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83630"/>
          </a:xfrm>
        </p:spPr>
        <p:txBody>
          <a:bodyPr>
            <a:normAutofit/>
          </a:bodyPr>
          <a:lstStyle/>
          <a:p>
            <a:r>
              <a:rPr lang="en-US" sz="3110"/>
              <a:t>&lt;alerting_rule_group&gt;</a:t>
            </a:r>
            <a:br>
              <a:rPr lang="en-US" sz="3110"/>
            </a:br>
            <a:r>
              <a:rPr lang="en-US"/>
              <a:t>	</a:t>
            </a:r>
            <a:r>
              <a:rPr lang="en-US" sz="2220"/>
              <a:t># The name of the group. Must be unique within a file.</a:t>
            </a:r>
            <a:br>
              <a:rPr lang="en-US" sz="2220"/>
            </a:br>
            <a:r>
              <a:rPr lang="en-US" sz="2220"/>
              <a:t>		name: &lt;string&gt;</a:t>
            </a:r>
            <a:br>
              <a:rPr lang="en-US" sz="2220"/>
            </a:br>
            <a:r>
              <a:rPr lang="en-US" sz="2220"/>
              <a:t>		rules:</a:t>
            </a:r>
            <a:br>
              <a:rPr lang="en-US" sz="2220"/>
            </a:br>
            <a:r>
              <a:rPr lang="en-US" sz="2220"/>
              <a:t>  		[ - &lt;alerting_rule&gt; ... ]</a:t>
            </a:r>
            <a:br>
              <a:rPr lang="en-US" sz="2220"/>
            </a:br>
            <a:br>
              <a:rPr lang="en-US"/>
            </a:br>
            <a:r>
              <a:rPr lang="en-US" sz="3110"/>
              <a:t>&lt;alerting_rule&gt;</a:t>
            </a:r>
            <a:br>
              <a:rPr lang="en-US"/>
            </a:br>
            <a:r>
              <a:rPr lang="en-US"/>
              <a:t>	</a:t>
            </a:r>
            <a:r>
              <a:rPr lang="en-US" sz="2000"/>
              <a:t>alert: &lt;string&gt;</a:t>
            </a:r>
            <a:br>
              <a:rPr lang="en-US" sz="2000"/>
            </a:br>
            <a:r>
              <a:rPr lang="en-US" sz="2000"/>
              <a:t>	expr: &lt;string&gt;</a:t>
            </a:r>
            <a:br>
              <a:rPr lang="en-US" sz="2000"/>
            </a:br>
            <a:r>
              <a:rPr lang="en-US" sz="2000"/>
              <a:t>	[ for: &lt;duration&gt; | default = 0s ]</a:t>
            </a:r>
            <a:br>
              <a:rPr lang="en-US" sz="2000"/>
            </a:br>
            <a:r>
              <a:rPr lang="en-US" sz="2000"/>
              <a:t>	labels:</a:t>
            </a:r>
            <a:br>
              <a:rPr lang="en-US" sz="2000"/>
            </a:br>
            <a:r>
              <a:rPr lang="en-US" sz="2000"/>
              <a:t>  		[ &lt;labelname&gt;: &lt;tmpl_string&gt; ... ]</a:t>
            </a:r>
            <a:br>
              <a:rPr lang="en-US" sz="2000"/>
            </a:br>
            <a:r>
              <a:rPr lang="en-US" sz="2000"/>
              <a:t>	annotations:</a:t>
            </a:r>
            <a:br>
              <a:rPr lang="en-US" sz="2000"/>
            </a:br>
            <a:r>
              <a:rPr lang="en-US" sz="2000"/>
              <a:t>  		[ &lt;labelname&gt;: &lt;tmpl_string&gt;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8675"/>
          </a:xfrm>
        </p:spPr>
        <p:txBody>
          <a:bodyPr/>
          <a:lstStyle/>
          <a:p>
            <a:r>
              <a:rPr lang="en-US" b="1">
                <a:solidFill>
                  <a:srgbClr val="E6522C"/>
                </a:solidFill>
                <a:sym typeface="+mn-ea"/>
              </a:rPr>
              <a:t>Notification Template reference &amp; Example</a:t>
            </a:r>
          </a:p>
        </p:txBody>
      </p:sp>
      <p:sp>
        <p:nvSpPr>
          <p:cNvPr id="3" name="Content Placeholder 2"/>
          <p:cNvSpPr>
            <a:spLocks noGrp="1"/>
          </p:cNvSpPr>
          <p:nvPr>
            <p:ph sz="half" idx="1"/>
          </p:nvPr>
        </p:nvSpPr>
        <p:spPr>
          <a:xfrm>
            <a:off x="838200" y="1193800"/>
            <a:ext cx="10929620" cy="4983480"/>
          </a:xfrm>
        </p:spPr>
        <p:txBody>
          <a:bodyPr>
            <a:normAutofit/>
          </a:bodyPr>
          <a:lstStyle/>
          <a:p>
            <a:r>
              <a:rPr lang="en-US"/>
              <a:t>The notifications sent to receivers are constructed via templates.</a:t>
            </a:r>
          </a:p>
          <a:p>
            <a:pPr marL="0" indent="0">
              <a:buNone/>
            </a:pPr>
            <a:endParaRPr lang="en-US"/>
          </a:p>
          <a:p>
            <a:r>
              <a:rPr lang="en-US"/>
              <a:t>The Alertmanager comes with default templates but they can also be customized. </a:t>
            </a:r>
          </a:p>
          <a:p>
            <a:endParaRPr lang="en-US"/>
          </a:p>
          <a:p>
            <a:r>
              <a:rPr lang="en-US"/>
              <a:t>Important to note that the Alertmanager templates differ from templating in Prometheus</a:t>
            </a:r>
          </a:p>
          <a:p>
            <a:endParaRPr lang="en-US"/>
          </a:p>
          <a:p>
            <a:r>
              <a:rPr lang="en-US"/>
              <a:t>The Alertmanager's notification templates are based on the Go templating system</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915"/>
          </a:xfrm>
        </p:spPr>
        <p:txBody>
          <a:bodyPr>
            <a:normAutofit/>
          </a:bodyPr>
          <a:lstStyle/>
          <a:p>
            <a:r>
              <a:rPr lang="en-US" b="1">
                <a:solidFill>
                  <a:srgbClr val="E6522C"/>
                </a:solidFill>
              </a:rPr>
              <a:t>Alert Manager Basics</a:t>
            </a:r>
          </a:p>
        </p:txBody>
      </p:sp>
      <p:sp>
        <p:nvSpPr>
          <p:cNvPr id="3" name="Content Placeholder 2"/>
          <p:cNvSpPr>
            <a:spLocks noGrp="1"/>
          </p:cNvSpPr>
          <p:nvPr>
            <p:ph idx="1"/>
          </p:nvPr>
        </p:nvSpPr>
        <p:spPr>
          <a:xfrm>
            <a:off x="838200" y="1523365"/>
            <a:ext cx="10515600" cy="4653915"/>
          </a:xfrm>
        </p:spPr>
        <p:txBody>
          <a:bodyPr/>
          <a:lstStyle/>
          <a:p>
            <a:r>
              <a:rPr lang="en-US"/>
              <a:t>Overview</a:t>
            </a:r>
          </a:p>
          <a:p>
            <a:r>
              <a:rPr lang="en-US"/>
              <a:t>Access AlertManager UI</a:t>
            </a:r>
          </a:p>
          <a:p>
            <a:r>
              <a:rPr lang="en-US"/>
              <a:t>Logic Of Alerting</a:t>
            </a:r>
          </a:p>
          <a:p>
            <a:r>
              <a:rPr lang="en-US"/>
              <a:t>Core Concepts the Alertmanager</a:t>
            </a:r>
          </a:p>
          <a:p>
            <a:r>
              <a:rPr lang="en-US"/>
              <a:t>Configuration</a:t>
            </a:r>
          </a:p>
          <a:p>
            <a:r>
              <a:rPr lang="en-US"/>
              <a:t>Define Alerting Rules</a:t>
            </a:r>
          </a:p>
          <a:p>
            <a:r>
              <a:rPr lang="en-US"/>
              <a:t>Notification Template reference &amp; Example</a:t>
            </a:r>
          </a:p>
          <a:p>
            <a:r>
              <a:rPr lang="en-US"/>
              <a:t>Query For Alerts</a:t>
            </a:r>
          </a:p>
          <a:p>
            <a:r>
              <a:rPr lang="en-US"/>
              <a:t>Management API</a:t>
            </a:r>
          </a:p>
          <a:p>
            <a:pPr mar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5"/>
            <a:ext cx="10515600" cy="767080"/>
          </a:xfrm>
        </p:spPr>
        <p:txBody>
          <a:bodyPr/>
          <a:lstStyle/>
          <a:p>
            <a:r>
              <a:rPr lang="en-US" b="1">
                <a:solidFill>
                  <a:srgbClr val="E6522C"/>
                </a:solidFill>
              </a:rPr>
              <a:t>Notification System</a:t>
            </a:r>
            <a:endParaRPr lang="en-US"/>
          </a:p>
        </p:txBody>
      </p:sp>
      <p:sp>
        <p:nvSpPr>
          <p:cNvPr id="3" name="Content Placeholder 2"/>
          <p:cNvSpPr>
            <a:spLocks noGrp="1"/>
          </p:cNvSpPr>
          <p:nvPr>
            <p:ph sz="half" idx="1"/>
          </p:nvPr>
        </p:nvSpPr>
        <p:spPr>
          <a:xfrm>
            <a:off x="838200" y="710565"/>
            <a:ext cx="10885805" cy="6055995"/>
          </a:xfrm>
        </p:spPr>
        <p:txBody>
          <a:bodyPr/>
          <a:lstStyle/>
          <a:p>
            <a:r>
              <a:rPr lang="en-US" dirty="0"/>
              <a:t>We can receive notification by</a:t>
            </a:r>
          </a:p>
          <a:p>
            <a:pPr lvl="1"/>
            <a:r>
              <a:rPr lang="en-US" dirty="0"/>
              <a:t>Email</a:t>
            </a:r>
          </a:p>
          <a:p>
            <a:pPr lvl="1"/>
            <a:r>
              <a:rPr lang="en-US" dirty="0"/>
              <a:t>GitLab</a:t>
            </a:r>
          </a:p>
          <a:p>
            <a:pPr lvl="1"/>
            <a:r>
              <a:rPr lang="en-US" dirty="0"/>
              <a:t>HPSM (Hp Enterprise Service Manager)</a:t>
            </a:r>
          </a:p>
          <a:p>
            <a:r>
              <a:rPr lang="en-US" dirty="0"/>
              <a:t>Email</a:t>
            </a:r>
          </a:p>
          <a:p>
            <a:pPr lvl="1"/>
            <a:r>
              <a:rPr lang="en-US" sz="2000" dirty="0"/>
              <a:t>To deliver an alert via email, attach the email to label to the alert. The value of that label should be a comma-delimited list of email addresses.</a:t>
            </a:r>
          </a:p>
          <a:p>
            <a:r>
              <a:rPr lang="en-US" dirty="0"/>
              <a:t>GitLab</a:t>
            </a:r>
          </a:p>
          <a:p>
            <a:pPr lvl="1"/>
            <a:r>
              <a:rPr lang="en-US" sz="2000" dirty="0"/>
              <a:t>Notification sent to GitLab are created as issues. Thus, the destination project must have issues enabled</a:t>
            </a:r>
          </a:p>
          <a:p>
            <a:pPr lvl="1"/>
            <a:r>
              <a:rPr lang="en-US" sz="2000" dirty="0"/>
              <a:t>Additionally, to allow issues to be automatically closed when they resolve, the </a:t>
            </a:r>
            <a:r>
              <a:rPr lang="en-US" sz="2000" dirty="0" err="1"/>
              <a:t>maulccop</a:t>
            </a:r>
            <a:r>
              <a:rPr lang="en-US" sz="2000" dirty="0"/>
              <a:t> user must be granted Reporter access to the destination project.</a:t>
            </a:r>
          </a:p>
          <a:p>
            <a:r>
              <a:rPr lang="en-US" dirty="0"/>
              <a:t>HPSM</a:t>
            </a:r>
          </a:p>
          <a:p>
            <a:pPr lvl="1"/>
            <a:r>
              <a:rPr lang="en-US" sz="2000" dirty="0"/>
              <a:t>Notification sent to HPSM are created as incidents. </a:t>
            </a:r>
          </a:p>
          <a:p>
            <a:endParaRPr lang="en-US" dirty="0"/>
          </a:p>
          <a:p>
            <a:pPr lvl="1"/>
            <a:endParaRPr lang="en-US" dirty="0"/>
          </a:p>
          <a:p>
            <a:endParaRPr lang="en-US" dirty="0"/>
          </a:p>
          <a:p>
            <a:endParaRPr lang="en-US" dirty="0"/>
          </a:p>
          <a:p>
            <a:pPr marL="457200" lvl="1"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E6522C"/>
                </a:solidFill>
                <a:sym typeface="+mn-ea"/>
              </a:rPr>
              <a:t>Data Structure of Template</a:t>
            </a:r>
          </a:p>
        </p:txBody>
      </p:sp>
      <p:sp>
        <p:nvSpPr>
          <p:cNvPr id="5" name="Content Placeholder 4"/>
          <p:cNvSpPr>
            <a:spLocks noGrp="1"/>
          </p:cNvSpPr>
          <p:nvPr>
            <p:ph sz="half" idx="1"/>
          </p:nvPr>
        </p:nvSpPr>
        <p:spPr>
          <a:xfrm>
            <a:off x="838200" y="1825625"/>
            <a:ext cx="10779125" cy="1017905"/>
          </a:xfrm>
        </p:spPr>
        <p:txBody>
          <a:bodyPr/>
          <a:lstStyle/>
          <a:p>
            <a:r>
              <a:rPr lang="en-US">
                <a:solidFill>
                  <a:srgbClr val="E6522C"/>
                </a:solidFill>
              </a:rPr>
              <a:t>Data</a:t>
            </a:r>
            <a:endParaRPr lang="en-US" b="1"/>
          </a:p>
          <a:p>
            <a:pPr lvl="1"/>
            <a:r>
              <a:rPr lang="en-US"/>
              <a:t>Data is the structure passed to notification templates and webhook pushes.</a:t>
            </a:r>
          </a:p>
        </p:txBody>
      </p:sp>
      <p:pic>
        <p:nvPicPr>
          <p:cNvPr id="7" name="Content Placeholder 6"/>
          <p:cNvPicPr>
            <a:picLocks noGrp="1" noChangeAspect="1"/>
          </p:cNvPicPr>
          <p:nvPr>
            <p:ph sz="half" idx="2"/>
          </p:nvPr>
        </p:nvPicPr>
        <p:blipFill>
          <a:blip r:embed="rId2"/>
          <a:stretch>
            <a:fillRect/>
          </a:stretch>
        </p:blipFill>
        <p:spPr>
          <a:xfrm>
            <a:off x="1068070" y="2843530"/>
            <a:ext cx="10055225" cy="3893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E6522C"/>
                </a:solidFill>
                <a:sym typeface="+mn-ea"/>
              </a:rPr>
              <a:t>Data Structure of Template Continue...</a:t>
            </a:r>
          </a:p>
        </p:txBody>
      </p:sp>
      <p:sp>
        <p:nvSpPr>
          <p:cNvPr id="5" name="Content Placeholder 4"/>
          <p:cNvSpPr>
            <a:spLocks noGrp="1"/>
          </p:cNvSpPr>
          <p:nvPr>
            <p:ph sz="half" idx="1"/>
          </p:nvPr>
        </p:nvSpPr>
        <p:spPr>
          <a:xfrm>
            <a:off x="838200" y="1825625"/>
            <a:ext cx="10779125" cy="1017905"/>
          </a:xfrm>
        </p:spPr>
        <p:txBody>
          <a:bodyPr/>
          <a:lstStyle/>
          <a:p>
            <a:r>
              <a:rPr lang="en-US">
                <a:solidFill>
                  <a:srgbClr val="E6522C"/>
                </a:solidFill>
              </a:rPr>
              <a:t>Alert</a:t>
            </a:r>
            <a:endParaRPr lang="en-US">
              <a:solidFill>
                <a:srgbClr val="FF0000"/>
              </a:solidFill>
            </a:endParaRPr>
          </a:p>
          <a:p>
            <a:pPr lvl="1"/>
            <a:r>
              <a:rPr lang="en-US"/>
              <a:t>Alert holds one alert for notification templates.</a:t>
            </a:r>
          </a:p>
        </p:txBody>
      </p:sp>
      <p:pic>
        <p:nvPicPr>
          <p:cNvPr id="4" name="Content Placeholder 3"/>
          <p:cNvPicPr>
            <a:picLocks noGrp="1" noChangeAspect="1"/>
          </p:cNvPicPr>
          <p:nvPr>
            <p:ph sz="half" idx="2"/>
          </p:nvPr>
        </p:nvPicPr>
        <p:blipFill>
          <a:blip r:embed="rId2"/>
          <a:stretch>
            <a:fillRect/>
          </a:stretch>
        </p:blipFill>
        <p:spPr>
          <a:xfrm>
            <a:off x="996950" y="2843530"/>
            <a:ext cx="10492105" cy="34010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E6522C"/>
                </a:solidFill>
                <a:sym typeface="+mn-ea"/>
              </a:rPr>
              <a:t>Data Structure of Template Continue...</a:t>
            </a:r>
          </a:p>
        </p:txBody>
      </p:sp>
      <p:sp>
        <p:nvSpPr>
          <p:cNvPr id="5" name="Content Placeholder 4"/>
          <p:cNvSpPr>
            <a:spLocks noGrp="1"/>
          </p:cNvSpPr>
          <p:nvPr>
            <p:ph sz="half" idx="1"/>
          </p:nvPr>
        </p:nvSpPr>
        <p:spPr>
          <a:xfrm>
            <a:off x="838200" y="1825625"/>
            <a:ext cx="10628630" cy="4351655"/>
          </a:xfrm>
        </p:spPr>
        <p:txBody>
          <a:bodyPr/>
          <a:lstStyle/>
          <a:p>
            <a:r>
              <a:rPr lang="en-US">
                <a:solidFill>
                  <a:srgbClr val="E6522C"/>
                </a:solidFill>
              </a:rPr>
              <a:t>KV</a:t>
            </a:r>
            <a:endParaRPr lang="en-US">
              <a:solidFill>
                <a:srgbClr val="FF0000"/>
              </a:solidFill>
            </a:endParaRPr>
          </a:p>
          <a:p>
            <a:pPr lvl="1"/>
            <a:r>
              <a:rPr lang="en-US"/>
              <a:t>-KV is a set of key/value string pairs used to represent labels and annotations.</a:t>
            </a:r>
          </a:p>
          <a:p>
            <a:pPr lvl="2"/>
            <a:endParaRPr lang="en-US"/>
          </a:p>
          <a:p>
            <a:pPr lvl="1"/>
            <a:endParaRPr lang="en-US"/>
          </a:p>
          <a:p>
            <a:pPr lvl="1"/>
            <a:endParaRPr lang="en-US"/>
          </a:p>
          <a:p>
            <a:pPr lvl="1"/>
            <a:r>
              <a:rPr lang="en-US"/>
              <a:t>Annotation example containing two annotations:</a:t>
            </a:r>
          </a:p>
          <a:p>
            <a:pPr lvl="2"/>
            <a:endParaRPr lang="en-US"/>
          </a:p>
          <a:p>
            <a:pPr lvl="1"/>
            <a:endParaRPr lang="en-US"/>
          </a:p>
          <a:p>
            <a:pPr lvl="2"/>
            <a:endParaRPr lang="en-US"/>
          </a:p>
        </p:txBody>
      </p:sp>
      <p:pic>
        <p:nvPicPr>
          <p:cNvPr id="6" name="Content Placeholder 5"/>
          <p:cNvPicPr>
            <a:picLocks noGrp="1" noChangeAspect="1"/>
          </p:cNvPicPr>
          <p:nvPr>
            <p:ph sz="half" idx="2"/>
          </p:nvPr>
        </p:nvPicPr>
        <p:blipFill>
          <a:blip r:embed="rId2"/>
          <a:stretch>
            <a:fillRect/>
          </a:stretch>
        </p:blipFill>
        <p:spPr>
          <a:xfrm>
            <a:off x="2037715" y="2912745"/>
            <a:ext cx="7429500" cy="700405"/>
          </a:xfrm>
          <a:prstGeom prst="rect">
            <a:avLst/>
          </a:prstGeom>
        </p:spPr>
      </p:pic>
      <p:pic>
        <p:nvPicPr>
          <p:cNvPr id="7" name="Picture 6"/>
          <p:cNvPicPr>
            <a:picLocks noChangeAspect="1"/>
          </p:cNvPicPr>
          <p:nvPr/>
        </p:nvPicPr>
        <p:blipFill>
          <a:blip r:embed="rId3"/>
          <a:stretch>
            <a:fillRect/>
          </a:stretch>
        </p:blipFill>
        <p:spPr>
          <a:xfrm>
            <a:off x="2037715" y="4310380"/>
            <a:ext cx="7429500" cy="1525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lstStyle/>
          <a:p>
            <a:r>
              <a:rPr lang="en-US" b="1">
                <a:solidFill>
                  <a:srgbClr val="E6522C"/>
                </a:solidFill>
                <a:sym typeface="+mn-ea"/>
              </a:rPr>
              <a:t>Data Structure of Template Continue...</a:t>
            </a:r>
          </a:p>
        </p:txBody>
      </p:sp>
      <p:sp>
        <p:nvSpPr>
          <p:cNvPr id="5" name="Content Placeholder 4"/>
          <p:cNvSpPr>
            <a:spLocks noGrp="1"/>
          </p:cNvSpPr>
          <p:nvPr>
            <p:ph sz="half" idx="1"/>
          </p:nvPr>
        </p:nvSpPr>
        <p:spPr>
          <a:xfrm>
            <a:off x="838200" y="1313815"/>
            <a:ext cx="10628630" cy="2101850"/>
          </a:xfrm>
        </p:spPr>
        <p:txBody>
          <a:bodyPr>
            <a:normAutofit/>
          </a:bodyPr>
          <a:lstStyle/>
          <a:p>
            <a:r>
              <a:rPr lang="en-US">
                <a:solidFill>
                  <a:srgbClr val="E6522C"/>
                </a:solidFill>
              </a:rPr>
              <a:t>KV</a:t>
            </a:r>
            <a:endParaRPr lang="en-US">
              <a:solidFill>
                <a:srgbClr val="FF0000"/>
              </a:solidFill>
            </a:endParaRPr>
          </a:p>
          <a:p>
            <a:pPr lvl="1"/>
            <a:r>
              <a:rPr lang="en-US"/>
              <a:t>In addition to direct access of data (labels and annotations) stored as KV, there are also methods for sorting, removing, and viewing the LabelSets:</a:t>
            </a:r>
          </a:p>
          <a:p>
            <a:pPr lvl="1"/>
            <a:endParaRPr lang="en-US"/>
          </a:p>
          <a:p>
            <a:pPr lvl="1"/>
            <a:r>
              <a:rPr lang="en-US"/>
              <a:t>Annotation example containing two annotations:</a:t>
            </a:r>
          </a:p>
          <a:p>
            <a:pPr lvl="2"/>
            <a:endParaRPr lang="en-US"/>
          </a:p>
          <a:p>
            <a:pPr lvl="1"/>
            <a:endParaRPr lang="en-US"/>
          </a:p>
          <a:p>
            <a:pPr lvl="2"/>
            <a:endParaRPr lang="en-US"/>
          </a:p>
        </p:txBody>
      </p:sp>
      <p:pic>
        <p:nvPicPr>
          <p:cNvPr id="4" name="Content Placeholder 3"/>
          <p:cNvPicPr>
            <a:picLocks noGrp="1" noChangeAspect="1"/>
          </p:cNvPicPr>
          <p:nvPr>
            <p:ph sz="half" idx="2"/>
          </p:nvPr>
        </p:nvPicPr>
        <p:blipFill>
          <a:blip r:embed="rId2"/>
          <a:stretch>
            <a:fillRect/>
          </a:stretch>
        </p:blipFill>
        <p:spPr>
          <a:xfrm>
            <a:off x="1482725" y="3297555"/>
            <a:ext cx="9361805" cy="3223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lstStyle/>
          <a:p>
            <a:r>
              <a:rPr lang="en-US" b="1">
                <a:solidFill>
                  <a:srgbClr val="E6522C"/>
                </a:solidFill>
                <a:sym typeface="+mn-ea"/>
              </a:rPr>
              <a:t>Data Structure of Template Continue...</a:t>
            </a:r>
          </a:p>
        </p:txBody>
      </p:sp>
      <p:sp>
        <p:nvSpPr>
          <p:cNvPr id="5" name="Content Placeholder 4"/>
          <p:cNvSpPr>
            <a:spLocks noGrp="1"/>
          </p:cNvSpPr>
          <p:nvPr>
            <p:ph sz="half" idx="1"/>
          </p:nvPr>
        </p:nvSpPr>
        <p:spPr>
          <a:xfrm>
            <a:off x="838200" y="1313815"/>
            <a:ext cx="10628630" cy="1121410"/>
          </a:xfrm>
        </p:spPr>
        <p:txBody>
          <a:bodyPr>
            <a:normAutofit/>
          </a:bodyPr>
          <a:lstStyle/>
          <a:p>
            <a:r>
              <a:rPr lang="en-US">
                <a:solidFill>
                  <a:srgbClr val="E6522C"/>
                </a:solidFill>
              </a:rPr>
              <a:t>FUNCTIONS</a:t>
            </a:r>
            <a:endParaRPr lang="en-US">
              <a:solidFill>
                <a:srgbClr val="FF0000"/>
              </a:solidFill>
            </a:endParaRPr>
          </a:p>
          <a:p>
            <a:pPr lvl="2"/>
            <a:r>
              <a:rPr lang="en-US"/>
              <a:t>Note the default functions also provided by Go templating.</a:t>
            </a:r>
          </a:p>
          <a:p>
            <a:pPr lvl="1"/>
            <a:endParaRPr lang="en-US"/>
          </a:p>
          <a:p>
            <a:pPr lvl="2"/>
            <a:endParaRPr lang="en-US"/>
          </a:p>
        </p:txBody>
      </p:sp>
      <p:pic>
        <p:nvPicPr>
          <p:cNvPr id="6" name="Content Placeholder 5"/>
          <p:cNvPicPr>
            <a:picLocks noGrp="1" noChangeAspect="1"/>
          </p:cNvPicPr>
          <p:nvPr>
            <p:ph sz="half" idx="2"/>
          </p:nvPr>
        </p:nvPicPr>
        <p:blipFill>
          <a:blip r:embed="rId2"/>
          <a:stretch>
            <a:fillRect/>
          </a:stretch>
        </p:blipFill>
        <p:spPr>
          <a:xfrm>
            <a:off x="521970" y="2165985"/>
            <a:ext cx="10626090" cy="4077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E6522C"/>
                </a:solidFill>
                <a:sym typeface="+mn-ea"/>
              </a:rPr>
              <a:t>NOTIFICATION TEMPLATE EXAMPLES</a:t>
            </a:r>
          </a:p>
        </p:txBody>
      </p:sp>
      <p:sp>
        <p:nvSpPr>
          <p:cNvPr id="5" name="Content Placeholder 4"/>
          <p:cNvSpPr>
            <a:spLocks noGrp="1"/>
          </p:cNvSpPr>
          <p:nvPr>
            <p:ph sz="half" idx="1"/>
          </p:nvPr>
        </p:nvSpPr>
        <p:spPr>
          <a:xfrm>
            <a:off x="838200" y="1825625"/>
            <a:ext cx="10944860" cy="1409065"/>
          </a:xfrm>
        </p:spPr>
        <p:txBody>
          <a:bodyPr>
            <a:normAutofit/>
          </a:bodyPr>
          <a:lstStyle/>
          <a:p>
            <a:r>
              <a:rPr lang="en-US" dirty="0">
                <a:solidFill>
                  <a:srgbClr val="E6522C"/>
                </a:solidFill>
              </a:rPr>
              <a:t>Customizing Slack notification Example</a:t>
            </a:r>
          </a:p>
          <a:p>
            <a:pPr lvl="1"/>
            <a:r>
              <a:rPr lang="en-US" dirty="0"/>
              <a:t>In this example Slack notification to send a URL wiki on how to deal with the particular alert that's been sent.</a:t>
            </a:r>
          </a:p>
          <a:p>
            <a:pPr marL="457200" lvl="1" indent="0">
              <a:buNone/>
            </a:pPr>
            <a:endParaRPr lang="en-US" dirty="0"/>
          </a:p>
          <a:p>
            <a:endParaRPr lang="en-US" dirty="0"/>
          </a:p>
        </p:txBody>
      </p:sp>
      <p:pic>
        <p:nvPicPr>
          <p:cNvPr id="4" name="Content Placeholder 3"/>
          <p:cNvPicPr>
            <a:picLocks noGrp="1" noChangeAspect="1"/>
          </p:cNvPicPr>
          <p:nvPr>
            <p:ph sz="half" idx="2"/>
          </p:nvPr>
        </p:nvPicPr>
        <p:blipFill>
          <a:blip r:embed="rId2"/>
          <a:stretch>
            <a:fillRect/>
          </a:stretch>
        </p:blipFill>
        <p:spPr>
          <a:xfrm>
            <a:off x="1389380" y="3063875"/>
            <a:ext cx="8863330" cy="33597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3980"/>
            <a:ext cx="10515600" cy="752475"/>
          </a:xfrm>
        </p:spPr>
        <p:txBody>
          <a:bodyPr>
            <a:normAutofit/>
          </a:bodyPr>
          <a:lstStyle/>
          <a:p>
            <a:r>
              <a:rPr lang="en-US" b="1">
                <a:solidFill>
                  <a:srgbClr val="E6522C"/>
                </a:solidFill>
                <a:sym typeface="+mn-ea"/>
              </a:rPr>
              <a:t>MANAGEMENT API</a:t>
            </a:r>
          </a:p>
        </p:txBody>
      </p:sp>
      <p:sp>
        <p:nvSpPr>
          <p:cNvPr id="5" name="Content Placeholder 4"/>
          <p:cNvSpPr>
            <a:spLocks noGrp="1"/>
          </p:cNvSpPr>
          <p:nvPr>
            <p:ph sz="half" idx="1"/>
          </p:nvPr>
        </p:nvSpPr>
        <p:spPr>
          <a:xfrm>
            <a:off x="408940" y="846455"/>
            <a:ext cx="10944860" cy="715010"/>
          </a:xfrm>
        </p:spPr>
        <p:txBody>
          <a:bodyPr>
            <a:normAutofit lnSpcReduction="10000"/>
          </a:bodyPr>
          <a:lstStyle/>
          <a:p>
            <a:pPr marL="457200" lvl="1" indent="0">
              <a:buNone/>
            </a:pPr>
            <a:r>
              <a:rPr lang="en-US" dirty="0" err="1"/>
              <a:t>Alertmanager</a:t>
            </a:r>
            <a:r>
              <a:rPr lang="en-US" dirty="0"/>
              <a:t> provides a set of management API’s to ease automation and integrations.</a:t>
            </a:r>
          </a:p>
          <a:p>
            <a:endParaRPr lang="en-US" dirty="0"/>
          </a:p>
        </p:txBody>
      </p:sp>
      <p:sp>
        <p:nvSpPr>
          <p:cNvPr id="3" name="Content Placeholder 2"/>
          <p:cNvSpPr>
            <a:spLocks noGrp="1"/>
          </p:cNvSpPr>
          <p:nvPr>
            <p:ph sz="half" idx="2"/>
          </p:nvPr>
        </p:nvSpPr>
        <p:spPr>
          <a:xfrm>
            <a:off x="837565" y="1561465"/>
            <a:ext cx="10516235" cy="5113020"/>
          </a:xfrm>
        </p:spPr>
        <p:txBody>
          <a:bodyPr>
            <a:normAutofit lnSpcReduction="10000"/>
          </a:bodyPr>
          <a:lstStyle/>
          <a:p>
            <a:r>
              <a:rPr lang="en-US">
                <a:solidFill>
                  <a:srgbClr val="E6522C"/>
                </a:solidFill>
              </a:rPr>
              <a:t>Health check</a:t>
            </a:r>
          </a:p>
          <a:p>
            <a:pPr>
              <a:buNone/>
            </a:pPr>
            <a:endParaRPr lang="en-US">
              <a:solidFill>
                <a:srgbClr val="FF0000"/>
              </a:solidFill>
            </a:endParaRPr>
          </a:p>
          <a:p>
            <a:endParaRPr lang="en-US">
              <a:solidFill>
                <a:srgbClr val="FF0000"/>
              </a:solidFill>
            </a:endParaRPr>
          </a:p>
          <a:p>
            <a:pPr marL="0" lvl="0" indent="0" algn="l">
              <a:buClrTx/>
              <a:buSzTx/>
              <a:buNone/>
            </a:pPr>
            <a:r>
              <a:rPr lang="en-US" sz="2400"/>
              <a:t>This endpoint always returns 200 and should be used to check Alertmanager health.</a:t>
            </a:r>
          </a:p>
          <a:p>
            <a:pPr lvl="0"/>
            <a:r>
              <a:rPr lang="en-US">
                <a:solidFill>
                  <a:srgbClr val="E6522C"/>
                </a:solidFill>
              </a:rPr>
              <a:t>Readiness check</a:t>
            </a:r>
          </a:p>
          <a:p>
            <a:pPr lvl="0"/>
            <a:endParaRPr lang="en-US">
              <a:solidFill>
                <a:srgbClr val="FF0000"/>
              </a:solidFill>
            </a:endParaRPr>
          </a:p>
          <a:p>
            <a:pPr lvl="0"/>
            <a:endParaRPr lang="en-US">
              <a:solidFill>
                <a:srgbClr val="FF0000"/>
              </a:solidFill>
            </a:endParaRPr>
          </a:p>
          <a:p>
            <a:pPr marL="0" lvl="0" algn="l">
              <a:buClrTx/>
              <a:buSzTx/>
              <a:buNone/>
            </a:pPr>
            <a:r>
              <a:rPr lang="en-US" sz="2400"/>
              <a:t>This endpoint returns 200 when Alertmanager is ready to serve traffic (i.e. respond to queries).</a:t>
            </a:r>
          </a:p>
          <a:p>
            <a:pPr lvl="0"/>
            <a:r>
              <a:rPr lang="en-US">
                <a:solidFill>
                  <a:srgbClr val="E6522C"/>
                </a:solidFill>
                <a:sym typeface="+mn-ea"/>
              </a:rPr>
              <a:t>Reload</a:t>
            </a:r>
          </a:p>
          <a:p>
            <a:pPr lvl="0"/>
            <a:endParaRPr lang="en-US">
              <a:solidFill>
                <a:srgbClr val="E6522C"/>
              </a:solidFill>
              <a:sym typeface="+mn-ea"/>
            </a:endParaRPr>
          </a:p>
        </p:txBody>
      </p:sp>
      <p:pic>
        <p:nvPicPr>
          <p:cNvPr id="6" name="Picture 5"/>
          <p:cNvPicPr>
            <a:picLocks noChangeAspect="1"/>
          </p:cNvPicPr>
          <p:nvPr/>
        </p:nvPicPr>
        <p:blipFill>
          <a:blip r:embed="rId2"/>
          <a:stretch>
            <a:fillRect/>
          </a:stretch>
        </p:blipFill>
        <p:spPr>
          <a:xfrm>
            <a:off x="1441450" y="2105660"/>
            <a:ext cx="4991100" cy="793750"/>
          </a:xfrm>
          <a:prstGeom prst="rect">
            <a:avLst/>
          </a:prstGeom>
        </p:spPr>
      </p:pic>
      <p:pic>
        <p:nvPicPr>
          <p:cNvPr id="7" name="Picture 6"/>
          <p:cNvPicPr>
            <a:picLocks noChangeAspect="1"/>
          </p:cNvPicPr>
          <p:nvPr/>
        </p:nvPicPr>
        <p:blipFill>
          <a:blip r:embed="rId3"/>
          <a:stretch>
            <a:fillRect/>
          </a:stretch>
        </p:blipFill>
        <p:spPr>
          <a:xfrm>
            <a:off x="1308100" y="3562985"/>
            <a:ext cx="3839845" cy="898525"/>
          </a:xfrm>
          <a:prstGeom prst="rect">
            <a:avLst/>
          </a:prstGeom>
        </p:spPr>
      </p:pic>
      <p:pic>
        <p:nvPicPr>
          <p:cNvPr id="8" name="Picture 7"/>
          <p:cNvPicPr>
            <a:picLocks noChangeAspect="1"/>
          </p:cNvPicPr>
          <p:nvPr/>
        </p:nvPicPr>
        <p:blipFill>
          <a:blip r:embed="rId4"/>
          <a:stretch>
            <a:fillRect/>
          </a:stretch>
        </p:blipFill>
        <p:spPr>
          <a:xfrm>
            <a:off x="1190625" y="5641340"/>
            <a:ext cx="3957955" cy="765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8275"/>
          </a:xfrm>
        </p:spPr>
        <p:txBody>
          <a:bodyPr/>
          <a:lstStyle/>
          <a:p>
            <a:pPr algn="ctr"/>
            <a:r>
              <a:rPr lang="en-US" b="1">
                <a:solidFill>
                  <a:srgbClr val="E6522C"/>
                </a:solidFill>
                <a:latin typeface="Calibri Light" panose="020F0302020204030204" charset="0"/>
                <a:cs typeface="Calibri Light" panose="020F0302020204030204"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700"/>
          </a:xfrm>
        </p:spPr>
        <p:txBody>
          <a:bodyPr/>
          <a:lstStyle/>
          <a:p>
            <a:r>
              <a:rPr lang="en-US" b="1">
                <a:solidFill>
                  <a:srgbClr val="E6522C"/>
                </a:solidFill>
              </a:rPr>
              <a:t>Overview</a:t>
            </a:r>
          </a:p>
        </p:txBody>
      </p:sp>
      <p:sp>
        <p:nvSpPr>
          <p:cNvPr id="3" name="Content Placeholder 2"/>
          <p:cNvSpPr>
            <a:spLocks noGrp="1"/>
          </p:cNvSpPr>
          <p:nvPr>
            <p:ph idx="1"/>
          </p:nvPr>
        </p:nvSpPr>
        <p:spPr>
          <a:xfrm>
            <a:off x="838200" y="1377950"/>
            <a:ext cx="10515600" cy="4813935"/>
          </a:xfrm>
        </p:spPr>
        <p:txBody>
          <a:bodyPr>
            <a:normAutofit fontScale="92500"/>
          </a:bodyPr>
          <a:lstStyle/>
          <a:p>
            <a:r>
              <a:rPr lang="en-US"/>
              <a:t>Handles alerts sent by client applications like Prometheus</a:t>
            </a:r>
          </a:p>
          <a:p>
            <a:pPr marL="0" indent="0">
              <a:buNone/>
            </a:pPr>
            <a:endParaRPr lang="en-US"/>
          </a:p>
          <a:p>
            <a:r>
              <a:rPr lang="en-US"/>
              <a:t>Alerting with Prometheus is separated into two parts. </a:t>
            </a:r>
          </a:p>
          <a:p>
            <a:endParaRPr lang="en-US"/>
          </a:p>
          <a:p>
            <a:pPr lvl="1"/>
            <a:r>
              <a:rPr lang="en-US"/>
              <a:t>Alerting rules in Prometheus servers send alerts to an Alertmanager</a:t>
            </a:r>
          </a:p>
          <a:p>
            <a:pPr lvl="1"/>
            <a:r>
              <a:rPr lang="en-US"/>
              <a:t>The Alertmanager then manages those alerts</a:t>
            </a:r>
          </a:p>
          <a:p>
            <a:pPr marL="457200" lvl="1" indent="0">
              <a:buNone/>
            </a:pPr>
            <a:endParaRPr lang="en-US"/>
          </a:p>
          <a:p>
            <a:r>
              <a:rPr lang="en-US"/>
              <a:t>The main steps to setting up alerting and notifications are:</a:t>
            </a:r>
          </a:p>
          <a:p>
            <a:pPr marL="0" indent="0">
              <a:buNone/>
            </a:pPr>
            <a:endParaRPr lang="en-US"/>
          </a:p>
          <a:p>
            <a:pPr lvl="1"/>
            <a:r>
              <a:rPr lang="en-US"/>
              <a:t>Setup and configure the Alertmanager</a:t>
            </a:r>
          </a:p>
          <a:p>
            <a:pPr lvl="1"/>
            <a:r>
              <a:rPr lang="en-US"/>
              <a:t>Configure Prometheus to talk to the Alertmanager</a:t>
            </a:r>
          </a:p>
          <a:p>
            <a:pPr lvl="1"/>
            <a:r>
              <a:rPr lang="en-US"/>
              <a:t>Create alerting rules in Prometheus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60"/>
            <a:ext cx="10515600" cy="1124585"/>
          </a:xfrm>
        </p:spPr>
        <p:txBody>
          <a:bodyPr>
            <a:normAutofit fontScale="90000"/>
          </a:bodyPr>
          <a:lstStyle/>
          <a:p>
            <a:r>
              <a:rPr lang="en-US" b="1">
                <a:solidFill>
                  <a:srgbClr val="E6522C"/>
                </a:solidFill>
              </a:rPr>
              <a:t>High level Architecture</a:t>
            </a:r>
            <a:br>
              <a:rPr lang="en-US" b="1">
                <a:solidFill>
                  <a:srgbClr val="E6522C"/>
                </a:solidFill>
              </a:rPr>
            </a:br>
            <a:r>
              <a:rPr lang="en-US" sz="2220" b="1">
                <a:solidFill>
                  <a:schemeClr val="tx1"/>
                </a:solidFill>
              </a:rPr>
              <a:t>high-level overview of the major components of the Maul stack and roughly how they all fit together.</a:t>
            </a:r>
          </a:p>
        </p:txBody>
      </p:sp>
      <p:pic>
        <p:nvPicPr>
          <p:cNvPr id="4" name="Content Placeholder 3"/>
          <p:cNvPicPr>
            <a:picLocks noGrp="1" noChangeAspect="1"/>
          </p:cNvPicPr>
          <p:nvPr>
            <p:ph idx="1"/>
          </p:nvPr>
        </p:nvPicPr>
        <p:blipFill>
          <a:blip r:embed="rId2"/>
          <a:stretch>
            <a:fillRect/>
          </a:stretch>
        </p:blipFill>
        <p:spPr>
          <a:xfrm>
            <a:off x="838200" y="1200150"/>
            <a:ext cx="9540875" cy="5657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15" y="123825"/>
            <a:ext cx="10515600" cy="617855"/>
          </a:xfrm>
        </p:spPr>
        <p:txBody>
          <a:bodyPr>
            <a:normAutofit fontScale="90000"/>
          </a:bodyPr>
          <a:lstStyle/>
          <a:p>
            <a:r>
              <a:rPr lang="en-US" b="1">
                <a:solidFill>
                  <a:srgbClr val="E6522C"/>
                </a:solidFill>
              </a:rPr>
              <a:t>Logic Of</a:t>
            </a:r>
            <a:r>
              <a:rPr lang="en-US"/>
              <a:t> </a:t>
            </a:r>
            <a:r>
              <a:rPr lang="en-US" b="1">
                <a:solidFill>
                  <a:srgbClr val="E6522C"/>
                </a:solidFill>
              </a:rPr>
              <a:t>Alerting &amp; Alert Manager UI</a:t>
            </a:r>
            <a:endParaRPr lang="en-US"/>
          </a:p>
        </p:txBody>
      </p:sp>
      <p:sp>
        <p:nvSpPr>
          <p:cNvPr id="3" name="Content Placeholder 2"/>
          <p:cNvSpPr>
            <a:spLocks noGrp="1"/>
          </p:cNvSpPr>
          <p:nvPr>
            <p:ph sz="half" idx="1"/>
          </p:nvPr>
        </p:nvSpPr>
        <p:spPr>
          <a:xfrm>
            <a:off x="894715" y="741680"/>
            <a:ext cx="10629265" cy="1275715"/>
          </a:xfrm>
        </p:spPr>
        <p:txBody>
          <a:bodyPr>
            <a:normAutofit lnSpcReduction="10000"/>
          </a:bodyPr>
          <a:lstStyle/>
          <a:p>
            <a:r>
              <a:rPr lang="en-US" sz="2400" dirty="0"/>
              <a:t>Process of generating an alert or a notification based on the event</a:t>
            </a:r>
          </a:p>
          <a:p>
            <a:r>
              <a:rPr lang="en-US" sz="2400" dirty="0"/>
              <a:t>Defined alerting rules triggered an alert based on collected metrics</a:t>
            </a:r>
          </a:p>
          <a:p>
            <a:r>
              <a:rPr lang="en-US" sz="2400" dirty="0"/>
              <a:t>Alerting rules can be defined in application or exporter like Prometheus</a:t>
            </a:r>
          </a:p>
          <a:p>
            <a:endParaRPr lang="en-US" sz="2400" dirty="0"/>
          </a:p>
        </p:txBody>
      </p:sp>
      <p:graphicFrame>
        <p:nvGraphicFramePr>
          <p:cNvPr id="7" name="Content Placeholder 6"/>
          <p:cNvGraphicFramePr>
            <a:graphicFrameLocks noGrp="1" noChangeAspect="1"/>
          </p:cNvGraphicFramePr>
          <p:nvPr>
            <p:ph sz="half" idx="2"/>
          </p:nvPr>
        </p:nvGraphicFramePr>
        <p:xfrm>
          <a:off x="1057910" y="2017395"/>
          <a:ext cx="10677525" cy="4362450"/>
        </p:xfrm>
        <a:graphic>
          <a:graphicData uri="http://schemas.openxmlformats.org/presentationml/2006/ole">
            <mc:AlternateContent xmlns:mc="http://schemas.openxmlformats.org/markup-compatibility/2006">
              <mc:Choice xmlns:v="urn:schemas-microsoft-com:vml" Requires="v">
                <p:oleObj spid="_x0000_s1032" r:id="rId3" imgW="10801350" imgH="6076950" progId="Paint.Picture">
                  <p:embed/>
                </p:oleObj>
              </mc:Choice>
              <mc:Fallback>
                <p:oleObj r:id="rId3" imgW="10801350" imgH="6076950" progId="Paint.Picture">
                  <p:embed/>
                  <p:pic>
                    <p:nvPicPr>
                      <p:cNvPr id="0" name="Picture 7"/>
                      <p:cNvPicPr/>
                      <p:nvPr/>
                    </p:nvPicPr>
                    <p:blipFill>
                      <a:blip r:embed="rId4"/>
                      <a:stretch>
                        <a:fillRect/>
                      </a:stretch>
                    </p:blipFill>
                    <p:spPr>
                      <a:xfrm>
                        <a:off x="1057910" y="2017395"/>
                        <a:ext cx="10677525" cy="436245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7585"/>
          </a:xfrm>
        </p:spPr>
        <p:txBody>
          <a:bodyPr>
            <a:normAutofit/>
          </a:bodyPr>
          <a:lstStyle/>
          <a:p>
            <a:r>
              <a:rPr lang="en-US" b="1">
                <a:solidFill>
                  <a:srgbClr val="E6522C"/>
                </a:solidFill>
                <a:sym typeface="+mn-ea"/>
              </a:rPr>
              <a:t>Core Concepts the Alertmanager</a:t>
            </a:r>
          </a:p>
        </p:txBody>
      </p:sp>
      <p:sp>
        <p:nvSpPr>
          <p:cNvPr id="3" name="Content Placeholder 2"/>
          <p:cNvSpPr>
            <a:spLocks noGrp="1"/>
          </p:cNvSpPr>
          <p:nvPr>
            <p:ph idx="1"/>
          </p:nvPr>
        </p:nvSpPr>
        <p:spPr/>
        <p:txBody>
          <a:bodyPr>
            <a:normAutofit lnSpcReduction="10000"/>
          </a:bodyPr>
          <a:lstStyle/>
          <a:p>
            <a:r>
              <a:rPr lang="en-US" dirty="0"/>
              <a:t>It takes care of </a:t>
            </a:r>
            <a:r>
              <a:rPr lang="en-US" b="1" dirty="0"/>
              <a:t>deduplicating, grouping</a:t>
            </a:r>
            <a:r>
              <a:rPr lang="en-US" dirty="0"/>
              <a:t>, and routing them to the correct receiver integration such as </a:t>
            </a:r>
            <a:r>
              <a:rPr lang="en-US" b="1" dirty="0"/>
              <a:t>email</a:t>
            </a:r>
            <a:r>
              <a:rPr lang="en-US" dirty="0"/>
              <a:t>, </a:t>
            </a:r>
            <a:r>
              <a:rPr lang="en-US" b="1" dirty="0"/>
              <a:t>PagerDuty</a:t>
            </a:r>
            <a:r>
              <a:rPr lang="en-US" dirty="0"/>
              <a:t>, or </a:t>
            </a:r>
            <a:r>
              <a:rPr lang="en-US" b="1" dirty="0" err="1"/>
              <a:t>OpsGenie</a:t>
            </a:r>
            <a:r>
              <a:rPr lang="en-US" dirty="0"/>
              <a:t>. It also takes care of </a:t>
            </a:r>
            <a:r>
              <a:rPr lang="en-US" b="1" dirty="0"/>
              <a:t>silencing </a:t>
            </a:r>
            <a:r>
              <a:rPr lang="en-US" dirty="0"/>
              <a:t>and </a:t>
            </a:r>
            <a:r>
              <a:rPr lang="en-US" b="1" dirty="0"/>
              <a:t>inhibition </a:t>
            </a:r>
            <a:r>
              <a:rPr lang="en-US" dirty="0"/>
              <a:t>of alerts.</a:t>
            </a:r>
          </a:p>
          <a:p>
            <a:r>
              <a:rPr lang="en-US" dirty="0"/>
              <a:t>The following describes the core concepts the </a:t>
            </a:r>
            <a:r>
              <a:rPr lang="en-US" dirty="0" err="1"/>
              <a:t>Alertmanager</a:t>
            </a:r>
            <a:endParaRPr lang="en-US" dirty="0"/>
          </a:p>
          <a:p>
            <a:pPr lvl="1"/>
            <a:r>
              <a:rPr lang="en-US" dirty="0"/>
              <a:t>Grouping</a:t>
            </a:r>
          </a:p>
          <a:p>
            <a:pPr lvl="1"/>
            <a:r>
              <a:rPr lang="en-US" dirty="0"/>
              <a:t>Inhibition</a:t>
            </a:r>
          </a:p>
          <a:p>
            <a:pPr lvl="1"/>
            <a:r>
              <a:rPr lang="en-US" dirty="0"/>
              <a:t>Silences</a:t>
            </a:r>
          </a:p>
          <a:p>
            <a:pPr lvl="1"/>
            <a:r>
              <a:rPr lang="en-US" dirty="0"/>
              <a:t>Client behavior</a:t>
            </a:r>
          </a:p>
          <a:p>
            <a:pPr lvl="1"/>
            <a:r>
              <a:rPr lang="en-US" dirty="0"/>
              <a:t>High Availability</a:t>
            </a:r>
          </a:p>
          <a:p>
            <a:pPr lvl="1"/>
            <a:r>
              <a:rPr lang="en-US" dirty="0"/>
              <a:t>Agate -  Is the Prometheus </a:t>
            </a:r>
            <a:r>
              <a:rPr lang="en-US" dirty="0" err="1"/>
              <a:t>alertmanager</a:t>
            </a:r>
            <a:r>
              <a:rPr lang="en-US" dirty="0"/>
              <a:t> webhook that  responds to alerts by generating tickets, executing ansible roles and running scripts.</a:t>
            </a:r>
          </a:p>
          <a:p>
            <a:pPr marL="457200" lvl="1"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E6522C"/>
                </a:solidFill>
                <a:sym typeface="+mn-ea"/>
              </a:rPr>
              <a:t>Grouping</a:t>
            </a:r>
          </a:p>
        </p:txBody>
      </p:sp>
      <p:sp>
        <p:nvSpPr>
          <p:cNvPr id="6" name="Content Placeholder 5"/>
          <p:cNvSpPr>
            <a:spLocks noGrp="1"/>
          </p:cNvSpPr>
          <p:nvPr>
            <p:ph sz="half" idx="1"/>
          </p:nvPr>
        </p:nvSpPr>
        <p:spPr>
          <a:xfrm>
            <a:off x="838200" y="1825625"/>
            <a:ext cx="10839450" cy="4351655"/>
          </a:xfrm>
        </p:spPr>
        <p:txBody>
          <a:bodyPr>
            <a:normAutofit fontScale="85000" lnSpcReduction="20000"/>
          </a:bodyPr>
          <a:lstStyle/>
          <a:p>
            <a:r>
              <a:rPr lang="en-US" dirty="0"/>
              <a:t>Grouping categorizes alerts of similar nature into a single notification</a:t>
            </a:r>
          </a:p>
          <a:p>
            <a:pPr marL="0" indent="0">
              <a:buNone/>
            </a:pPr>
            <a:endParaRPr lang="en-US" dirty="0"/>
          </a:p>
          <a:p>
            <a:r>
              <a:rPr lang="en-US" dirty="0"/>
              <a:t>Useful during larger outages when many systems fail at once and hundreds to thousands of alerts may be firing simultaneously.</a:t>
            </a:r>
          </a:p>
          <a:p>
            <a:endParaRPr lang="en-US" dirty="0"/>
          </a:p>
          <a:p>
            <a:pPr marL="0" indent="0">
              <a:buNone/>
            </a:pPr>
            <a:r>
              <a:rPr lang="en-US" dirty="0"/>
              <a:t>   Example</a:t>
            </a:r>
          </a:p>
          <a:p>
            <a:pPr marL="0" indent="0">
              <a:buNone/>
            </a:pPr>
            <a:r>
              <a:rPr lang="en-US" dirty="0"/>
              <a:t>	hundreds of instances of a service are running in cluster and Half of 	service instances can no longer reach the database so in this scenario we need to send to an alert notification for each system so as result hundreds of  are sent to </a:t>
            </a:r>
            <a:r>
              <a:rPr lang="en-US" dirty="0" err="1"/>
              <a:t>Alertmanager</a:t>
            </a:r>
            <a:r>
              <a:rPr lang="en-US" dirty="0"/>
              <a:t>.</a:t>
            </a:r>
          </a:p>
          <a:p>
            <a:pPr marL="0" indent="0">
              <a:buNone/>
            </a:pPr>
            <a:r>
              <a:rPr lang="en-US" dirty="0"/>
              <a:t>	So Grouping of alerts, timing for the grouped notifications, and the receivers of those notifications are configured by a routing tree in the configuration file.</a:t>
            </a:r>
          </a:p>
          <a:p>
            <a:pPr marL="0" indent="0">
              <a:buNone/>
            </a:pP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E6522C"/>
                </a:solidFill>
                <a:sym typeface="+mn-ea"/>
              </a:rPr>
              <a:t>Inhibition</a:t>
            </a:r>
          </a:p>
        </p:txBody>
      </p:sp>
      <p:sp>
        <p:nvSpPr>
          <p:cNvPr id="6" name="Content Placeholder 5"/>
          <p:cNvSpPr>
            <a:spLocks noGrp="1"/>
          </p:cNvSpPr>
          <p:nvPr>
            <p:ph sz="half" idx="1"/>
          </p:nvPr>
        </p:nvSpPr>
        <p:spPr>
          <a:xfrm>
            <a:off x="838200" y="1825625"/>
            <a:ext cx="10839450" cy="4351655"/>
          </a:xfrm>
        </p:spPr>
        <p:txBody>
          <a:bodyPr>
            <a:normAutofit/>
          </a:bodyPr>
          <a:lstStyle/>
          <a:p>
            <a:r>
              <a:rPr lang="en-US" dirty="0"/>
              <a:t>It is a concept of suppressing notifications for certain alerts if certain other alerts are already firing.</a:t>
            </a:r>
          </a:p>
          <a:p>
            <a:pPr marL="0" indent="0">
              <a:buNone/>
            </a:pPr>
            <a:r>
              <a:rPr lang="en-US" dirty="0"/>
              <a:t>   </a:t>
            </a:r>
          </a:p>
          <a:p>
            <a:pPr marL="0" indent="0">
              <a:buNone/>
            </a:pPr>
            <a:r>
              <a:rPr lang="en-US" dirty="0"/>
              <a:t>Example</a:t>
            </a:r>
          </a:p>
          <a:p>
            <a:pPr marL="0" indent="0">
              <a:buNone/>
            </a:pPr>
            <a:r>
              <a:rPr lang="en-US" dirty="0"/>
              <a:t>		</a:t>
            </a:r>
            <a:r>
              <a:rPr lang="en-US" sz="2400" dirty="0"/>
              <a:t>An alert is firing that informs that an entire cluster is not reachable. 	</a:t>
            </a:r>
            <a:r>
              <a:rPr lang="en-US" sz="2400" dirty="0" err="1"/>
              <a:t>Alertmanager</a:t>
            </a:r>
            <a:r>
              <a:rPr lang="en-US" sz="2400" dirty="0"/>
              <a:t> can be configured to mute all other alerts concerning this 	cluster if that particular alert is firing. This prevents notifications for hundreds 	or thousands of firing alerts that are unrelated to the actual issue.</a:t>
            </a:r>
          </a:p>
          <a:p>
            <a:pPr marL="0" indent="0">
              <a:buNone/>
            </a:pPr>
            <a:endParaRPr lang="en-US" sz="2400" dirty="0"/>
          </a:p>
          <a:p>
            <a:pPr marL="0" indent="0">
              <a:buNone/>
            </a:pPr>
            <a:r>
              <a:rPr lang="en-US" sz="2400" dirty="0"/>
              <a:t>	Inhibitions are configured through the </a:t>
            </a:r>
            <a:r>
              <a:rPr lang="en-US" sz="2400" dirty="0" err="1"/>
              <a:t>Alertmanager's</a:t>
            </a:r>
            <a:r>
              <a:rPr lang="en-US" sz="2400" dirty="0"/>
              <a:t> configuration file.</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E6522C"/>
                </a:solidFill>
                <a:sym typeface="+mn-ea"/>
              </a:rPr>
              <a:t>Client behavior</a:t>
            </a:r>
          </a:p>
        </p:txBody>
      </p:sp>
      <p:sp>
        <p:nvSpPr>
          <p:cNvPr id="6" name="Content Placeholder 5"/>
          <p:cNvSpPr>
            <a:spLocks noGrp="1"/>
          </p:cNvSpPr>
          <p:nvPr>
            <p:ph sz="half" idx="1"/>
          </p:nvPr>
        </p:nvSpPr>
        <p:spPr>
          <a:xfrm>
            <a:off x="838200" y="1825625"/>
            <a:ext cx="10839450" cy="4351655"/>
          </a:xfrm>
        </p:spPr>
        <p:txBody>
          <a:bodyPr>
            <a:normAutofit fontScale="47500" lnSpcReduction="20000"/>
          </a:bodyPr>
          <a:lstStyle/>
          <a:p>
            <a:r>
              <a:rPr lang="en-US" sz="6000"/>
              <a:t>The Alertmanager has special requirements for behavior of its client. Those are only relevant for advanced use cases where Prometheus is not used to send alerts.</a:t>
            </a:r>
          </a:p>
          <a:p>
            <a:pPr marL="0" indent="0">
              <a:buNone/>
            </a:pPr>
            <a:endParaRPr lang="en-US"/>
          </a:p>
          <a:p>
            <a:pPr marL="0" indent="0">
              <a:buNone/>
            </a:pPr>
            <a:r>
              <a:rPr lang="en-US" sz="11000">
                <a:solidFill>
                  <a:srgbClr val="E6522C"/>
                </a:solidFill>
              </a:rPr>
              <a:t>High Availability</a:t>
            </a:r>
          </a:p>
          <a:p>
            <a:pPr marL="0" indent="0">
              <a:buNone/>
            </a:pPr>
            <a:r>
              <a:rPr lang="en-US" sz="5500"/>
              <a:t>		</a:t>
            </a:r>
            <a:r>
              <a:rPr lang="en-US" sz="6000"/>
              <a:t>Alertmanager supports configuration to create a cluster for high availability. This can be configured using the --cluster-* flags.</a:t>
            </a:r>
          </a:p>
          <a:p>
            <a:pPr marL="0" indent="0">
              <a:buNone/>
            </a:pPr>
            <a:endParaRPr lang="en-US" sz="6000"/>
          </a:p>
          <a:p>
            <a:pPr marL="0" indent="0">
              <a:buNone/>
            </a:pPr>
            <a:r>
              <a:rPr lang="en-US" sz="6000"/>
              <a:t>		It's important not to load balance traffic between Prometheus and its Alertmanagers, but instead, point Prometheus to a list of all Alertmanagers.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1258</Words>
  <Application>Microsoft Office PowerPoint</Application>
  <PresentationFormat>Widescreen</PresentationFormat>
  <Paragraphs>157</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Calibri Light</vt:lpstr>
      <vt:lpstr>Office Theme</vt:lpstr>
      <vt:lpstr>Bitmap Image</vt:lpstr>
      <vt:lpstr>PowerPoint Presentation</vt:lpstr>
      <vt:lpstr>Alert Manager Basics</vt:lpstr>
      <vt:lpstr>Overview</vt:lpstr>
      <vt:lpstr>High level Architecture high-level overview of the major components of the Maul stack and roughly how they all fit together.</vt:lpstr>
      <vt:lpstr>Logic Of Alerting &amp; Alert Manager UI</vt:lpstr>
      <vt:lpstr>Core Concepts the Alertmanager</vt:lpstr>
      <vt:lpstr>Grouping</vt:lpstr>
      <vt:lpstr>Inhibition</vt:lpstr>
      <vt:lpstr>Client behavior</vt:lpstr>
      <vt:lpstr>Configuration routes and receivers</vt:lpstr>
      <vt:lpstr>Configuration In Prometheus for AlertManager </vt:lpstr>
      <vt:lpstr>Configuration for AlertManager </vt:lpstr>
      <vt:lpstr>Configuration for AlertManager Continue...</vt:lpstr>
      <vt:lpstr>Configuration for AlertManager Continue...</vt:lpstr>
      <vt:lpstr>Configuration for AlertManager Continue...</vt:lpstr>
      <vt:lpstr>Configuration for AlertManager Continue...</vt:lpstr>
      <vt:lpstr>Defining alerting rules</vt:lpstr>
      <vt:lpstr>&lt;alerting_rule_group&gt;  # The name of the group. Must be unique within a file.   name: &lt;string&gt;   rules:     [ - &lt;alerting_rule&gt; ... ]  &lt;alerting_rule&gt;  alert: &lt;string&gt;  expr: &lt;string&gt;  [ for: &lt;duration&gt; | default = 0s ]  labels:     [ &lt;labelname&gt;: &lt;tmpl_string&gt; ... ]  annotations:     [ &lt;labelname&gt;: &lt;tmpl_string&gt; ... ]</vt:lpstr>
      <vt:lpstr>Notification Template reference &amp; Example</vt:lpstr>
      <vt:lpstr>Notification System</vt:lpstr>
      <vt:lpstr>Data Structure of Template</vt:lpstr>
      <vt:lpstr>Data Structure of Template Continue...</vt:lpstr>
      <vt:lpstr>Data Structure of Template Continue...</vt:lpstr>
      <vt:lpstr>Data Structure of Template Continue...</vt:lpstr>
      <vt:lpstr>Data Structure of Template Continue...</vt:lpstr>
      <vt:lpstr>NOTIFICATION TEMPLATE EXAMPLES</vt:lpstr>
      <vt:lpstr>MANAGEMENT API</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cp:lastModifiedBy>
  <cp:revision>151</cp:revision>
  <dcterms:created xsi:type="dcterms:W3CDTF">2021-06-06T12:55:00Z</dcterms:created>
  <dcterms:modified xsi:type="dcterms:W3CDTF">2021-06-17T19:37:05Z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