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92" r:id="rId6"/>
    <p:sldId id="293" r:id="rId7"/>
    <p:sldId id="316" r:id="rId8"/>
    <p:sldId id="259" r:id="rId9"/>
    <p:sldId id="260" r:id="rId10"/>
    <p:sldId id="279" r:id="rId11"/>
    <p:sldId id="280" r:id="rId12"/>
    <p:sldId id="261" r:id="rId13"/>
    <p:sldId id="295" r:id="rId14"/>
    <p:sldId id="339" r:id="rId15"/>
    <p:sldId id="294" r:id="rId16"/>
    <p:sldId id="296" r:id="rId17"/>
    <p:sldId id="298" r:id="rId18"/>
    <p:sldId id="297" r:id="rId19"/>
    <p:sldId id="262" r:id="rId20"/>
    <p:sldId id="299" r:id="rId21"/>
    <p:sldId id="270" r:id="rId22"/>
    <p:sldId id="300" r:id="rId23"/>
    <p:sldId id="263" r:id="rId24"/>
    <p:sldId id="281" r:id="rId25"/>
    <p:sldId id="282" r:id="rId26"/>
    <p:sldId id="283" r:id="rId27"/>
    <p:sldId id="284" r:id="rId28"/>
    <p:sldId id="285" r:id="rId29"/>
    <p:sldId id="286" r:id="rId30"/>
    <p:sldId id="27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52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hyperlink" Target="https://github.com/prometheus/alertmanager/blob/master/doc/examples/simple.yml" TargetMode="Externa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4.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710055" y="1753870"/>
            <a:ext cx="2857500" cy="2143125"/>
          </a:xfrm>
          <a:prstGeom prst="rect">
            <a:avLst/>
          </a:prstGeom>
        </p:spPr>
      </p:pic>
      <p:sp>
        <p:nvSpPr>
          <p:cNvPr id="4" name="Text Box 3"/>
          <p:cNvSpPr txBox="1"/>
          <p:nvPr/>
        </p:nvSpPr>
        <p:spPr>
          <a:xfrm>
            <a:off x="4567555" y="2225675"/>
            <a:ext cx="5809615" cy="1198880"/>
          </a:xfrm>
          <a:prstGeom prst="rect">
            <a:avLst/>
          </a:prstGeom>
          <a:noFill/>
        </p:spPr>
        <p:txBody>
          <a:bodyPr wrap="square" rtlCol="0">
            <a:spAutoFit/>
          </a:bodyPr>
          <a:p>
            <a:r>
              <a:rPr lang="en-US" sz="7200">
                <a:solidFill>
                  <a:srgbClr val="E6522C"/>
                </a:solidFill>
              </a:rPr>
              <a:t>Alert Manager</a:t>
            </a:r>
            <a:endParaRPr lang="en-US" sz="7200">
              <a:solidFill>
                <a:srgbClr val="E6522C"/>
              </a:solidFill>
            </a:endParaRPr>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normAutofit/>
          </a:bodyPr>
          <a:p>
            <a:r>
              <a:rPr lang="en-US" b="1">
                <a:solidFill>
                  <a:srgbClr val="E6522C"/>
                </a:solidFill>
                <a:sym typeface="+mn-ea"/>
              </a:rPr>
              <a:t>Client behavior</a:t>
            </a:r>
            <a:endParaRPr lang="en-US" b="1">
              <a:solidFill>
                <a:srgbClr val="E6522C"/>
              </a:solidFill>
              <a:sym typeface="+mn-ea"/>
            </a:endParaRPr>
          </a:p>
        </p:txBody>
      </p:sp>
      <p:sp>
        <p:nvSpPr>
          <p:cNvPr id="6" name="Content Placeholder 5"/>
          <p:cNvSpPr/>
          <p:nvPr>
            <p:ph sz="half" idx="1"/>
          </p:nvPr>
        </p:nvSpPr>
        <p:spPr>
          <a:xfrm>
            <a:off x="838200" y="1825625"/>
            <a:ext cx="10839450" cy="4351655"/>
          </a:xfrm>
        </p:spPr>
        <p:txBody>
          <a:bodyPr>
            <a:normAutofit fontScale="40000"/>
          </a:bodyPr>
          <a:p>
            <a:r>
              <a:rPr lang="en-US" sz="6000"/>
              <a:t>The Alertmanager has special requirements for behavior of its client. Those are only relevant for advanced use cases where Prometheus is not used to send alerts.</a:t>
            </a:r>
            <a:endParaRPr lang="en-US" sz="6000"/>
          </a:p>
          <a:p>
            <a:pPr marL="0" indent="0">
              <a:buNone/>
            </a:pPr>
            <a:endParaRPr lang="en-US"/>
          </a:p>
          <a:p>
            <a:pPr marL="0" indent="0">
              <a:buNone/>
            </a:pPr>
            <a:r>
              <a:rPr lang="en-US" sz="11000">
                <a:solidFill>
                  <a:srgbClr val="E6522C"/>
                </a:solidFill>
              </a:rPr>
              <a:t>High Availability</a:t>
            </a:r>
            <a:endParaRPr lang="en-US" sz="11000">
              <a:solidFill>
                <a:srgbClr val="E6522C"/>
              </a:solidFill>
            </a:endParaRPr>
          </a:p>
          <a:p>
            <a:pPr marL="0" indent="0">
              <a:buNone/>
            </a:pPr>
            <a:r>
              <a:rPr lang="en-US" sz="5500"/>
              <a:t>		</a:t>
            </a:r>
            <a:r>
              <a:rPr lang="en-US" sz="6000"/>
              <a:t>Alertmanager supports configuration to create a cluster for high availability. This can be configured using the --cluster-* flags.</a:t>
            </a:r>
            <a:endParaRPr lang="en-US" sz="6000"/>
          </a:p>
          <a:p>
            <a:pPr marL="0" indent="0">
              <a:buNone/>
            </a:pPr>
            <a:endParaRPr lang="en-US" sz="6000"/>
          </a:p>
          <a:p>
            <a:pPr marL="0" indent="0">
              <a:buNone/>
            </a:pPr>
            <a:r>
              <a:rPr lang="en-US" sz="6000"/>
              <a:t>		It's important not to load balance traffic between Prometheus and its Alertmanagers, but instead, point Prometheus to a list of all Alertmanagers.</a:t>
            </a:r>
            <a:endParaRPr lang="en-US" sz="6000"/>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838200" y="168910"/>
            <a:ext cx="10515600" cy="647065"/>
          </a:xfrm>
        </p:spPr>
        <p:txBody>
          <a:bodyPr>
            <a:normAutofit fontScale="90000"/>
          </a:bodyPr>
          <a:p>
            <a:r>
              <a:rPr lang="en-US" b="1">
                <a:solidFill>
                  <a:srgbClr val="E6522C"/>
                </a:solidFill>
                <a:sym typeface="+mn-ea"/>
              </a:rPr>
              <a:t>Configuration routes and receivers</a:t>
            </a:r>
            <a:endParaRPr lang="en-US" b="1">
              <a:solidFill>
                <a:srgbClr val="E6522C"/>
              </a:solidFill>
              <a:sym typeface="+mn-ea"/>
            </a:endParaRPr>
          </a:p>
        </p:txBody>
      </p:sp>
      <p:sp>
        <p:nvSpPr>
          <p:cNvPr id="4" name="Content Placeholder 3"/>
          <p:cNvSpPr/>
          <p:nvPr>
            <p:ph sz="half" idx="1"/>
          </p:nvPr>
        </p:nvSpPr>
        <p:spPr>
          <a:xfrm>
            <a:off x="838200" y="815975"/>
            <a:ext cx="10854055" cy="5361305"/>
          </a:xfrm>
        </p:spPr>
        <p:txBody>
          <a:bodyPr>
            <a:normAutofit/>
          </a:bodyPr>
          <a:p>
            <a:r>
              <a:rPr lang="en-US"/>
              <a:t>Alertmanager is configured via command-line flags and a configuration file</a:t>
            </a:r>
            <a:endParaRPr lang="en-US"/>
          </a:p>
          <a:p>
            <a:r>
              <a:rPr lang="en-US"/>
              <a:t>Alertmanager can reload its configuration at runtime</a:t>
            </a:r>
            <a:endParaRPr lang="en-US"/>
          </a:p>
          <a:p>
            <a:r>
              <a:rPr lang="en-US"/>
              <a:t>To specify which configuration file to load, use the --config.file flag.</a:t>
            </a:r>
            <a:endParaRPr lang="en-US"/>
          </a:p>
          <a:p>
            <a:pPr lvl="1"/>
            <a:r>
              <a:rPr lang="en-US">
                <a:sym typeface="+mn-ea"/>
              </a:rPr>
              <a:t>./alertmanager --config.file=alertmanager.yml</a:t>
            </a:r>
            <a:endParaRPr lang="en-US"/>
          </a:p>
          <a:p>
            <a:r>
              <a:rPr lang="en-US"/>
              <a:t>Example file for configuration</a:t>
            </a:r>
            <a:endParaRPr lang="en-US"/>
          </a:p>
          <a:p>
            <a:pPr lvl="1"/>
            <a:r>
              <a:rPr lang="en-US">
                <a:hlinkClick r:id="rId1" action="ppaction://hlinkfile"/>
              </a:rPr>
              <a:t>https://github.com/prometheus/alertmanager/blob/master/doc/examples/simple.yml</a:t>
            </a:r>
            <a:endParaRPr lang="en-US"/>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b="1">
                <a:solidFill>
                  <a:srgbClr val="E6522C"/>
                </a:solidFill>
              </a:rPr>
              <a:t>Configuration In Prometheus for AlertManager </a:t>
            </a:r>
            <a:endParaRPr lang="en-US" b="1">
              <a:solidFill>
                <a:srgbClr val="E6522C"/>
              </a:solidFill>
            </a:endParaRPr>
          </a:p>
        </p:txBody>
      </p:sp>
      <p:pic>
        <p:nvPicPr>
          <p:cNvPr id="10" name="Content Placeholder 9"/>
          <p:cNvPicPr>
            <a:picLocks noChangeAspect="1"/>
          </p:cNvPicPr>
          <p:nvPr>
            <p:ph sz="half" idx="1"/>
          </p:nvPr>
        </p:nvPicPr>
        <p:blipFill>
          <a:blip r:embed="rId1"/>
          <a:stretch>
            <a:fillRect/>
          </a:stretch>
        </p:blipFill>
        <p:spPr>
          <a:xfrm>
            <a:off x="1252855" y="1825625"/>
            <a:ext cx="4351655" cy="4351655"/>
          </a:xfrm>
          <a:prstGeom prst="rect">
            <a:avLst/>
          </a:prstGeom>
        </p:spPr>
      </p:pic>
      <p:pic>
        <p:nvPicPr>
          <p:cNvPr id="11" name="Content Placeholder 10"/>
          <p:cNvPicPr>
            <a:picLocks noChangeAspect="1"/>
          </p:cNvPicPr>
          <p:nvPr>
            <p:ph sz="half" idx="2"/>
          </p:nvPr>
        </p:nvPicPr>
        <p:blipFill>
          <a:blip r:embed="rId2"/>
          <a:stretch>
            <a:fillRect/>
          </a:stretch>
        </p:blipFill>
        <p:spPr>
          <a:xfrm>
            <a:off x="6172200" y="1825625"/>
            <a:ext cx="5181600" cy="43510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3825"/>
            <a:ext cx="10515600" cy="466725"/>
          </a:xfrm>
        </p:spPr>
        <p:txBody>
          <a:bodyPr>
            <a:normAutofit fontScale="90000"/>
          </a:bodyPr>
          <a:p>
            <a:r>
              <a:rPr lang="en-US" b="1">
                <a:solidFill>
                  <a:srgbClr val="E6522C"/>
                </a:solidFill>
              </a:rPr>
              <a:t>Configuration for AlertManager </a:t>
            </a:r>
            <a:endParaRPr lang="en-US" b="1">
              <a:solidFill>
                <a:srgbClr val="E6522C"/>
              </a:solidFill>
            </a:endParaRPr>
          </a:p>
        </p:txBody>
      </p:sp>
      <p:sp>
        <p:nvSpPr>
          <p:cNvPr id="3" name="Content Placeholder 2"/>
          <p:cNvSpPr>
            <a:spLocks noGrp="1"/>
          </p:cNvSpPr>
          <p:nvPr>
            <p:ph sz="half" idx="1"/>
          </p:nvPr>
        </p:nvSpPr>
        <p:spPr>
          <a:xfrm>
            <a:off x="838200" y="590550"/>
            <a:ext cx="10515600" cy="836930"/>
          </a:xfrm>
        </p:spPr>
        <p:txBody>
          <a:bodyPr>
            <a:normAutofit fontScale="70000"/>
          </a:bodyPr>
          <a:p>
            <a:r>
              <a:rPr lang="en-US"/>
              <a:t>Global &amp; Templates :</a:t>
            </a:r>
            <a:endParaRPr lang="en-US"/>
          </a:p>
          <a:p>
            <a:pPr marL="0" indent="0">
              <a:buNone/>
            </a:pPr>
            <a:r>
              <a:rPr lang="en-US"/>
              <a:t>	</a:t>
            </a:r>
            <a:r>
              <a:rPr lang="en-US" sz="2000"/>
              <a:t>configuraiton which will be common and used globaly</a:t>
            </a:r>
            <a:endParaRPr lang="en-US"/>
          </a:p>
          <a:p>
            <a:pPr marL="0" indent="0">
              <a:buNone/>
            </a:pPr>
            <a:endParaRPr lang="en-US"/>
          </a:p>
          <a:p>
            <a:pPr marL="0" indent="0">
              <a:buNone/>
            </a:pPr>
            <a:endParaRPr lang="en-US"/>
          </a:p>
        </p:txBody>
      </p:sp>
      <p:pic>
        <p:nvPicPr>
          <p:cNvPr id="5" name="Content Placeholder 4"/>
          <p:cNvPicPr>
            <a:picLocks noChangeAspect="1"/>
          </p:cNvPicPr>
          <p:nvPr>
            <p:ph sz="half" idx="2"/>
          </p:nvPr>
        </p:nvPicPr>
        <p:blipFill>
          <a:blip r:embed="rId1"/>
          <a:stretch>
            <a:fillRect/>
          </a:stretch>
        </p:blipFill>
        <p:spPr>
          <a:xfrm>
            <a:off x="295275" y="1427480"/>
            <a:ext cx="5366385" cy="2113280"/>
          </a:xfrm>
          <a:prstGeom prst="rect">
            <a:avLst/>
          </a:prstGeom>
        </p:spPr>
      </p:pic>
      <p:pic>
        <p:nvPicPr>
          <p:cNvPr id="4" name="Picture 3"/>
          <p:cNvPicPr>
            <a:picLocks noChangeAspect="1"/>
          </p:cNvPicPr>
          <p:nvPr/>
        </p:nvPicPr>
        <p:blipFill>
          <a:blip r:embed="rId2"/>
          <a:stretch>
            <a:fillRect/>
          </a:stretch>
        </p:blipFill>
        <p:spPr>
          <a:xfrm>
            <a:off x="6085205" y="1427480"/>
            <a:ext cx="5986780" cy="5200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9065"/>
            <a:ext cx="10515600" cy="586740"/>
          </a:xfrm>
        </p:spPr>
        <p:txBody>
          <a:bodyPr>
            <a:normAutofit fontScale="90000"/>
          </a:bodyPr>
          <a:p>
            <a:r>
              <a:rPr lang="en-US" b="1">
                <a:solidFill>
                  <a:srgbClr val="E6522C"/>
                </a:solidFill>
              </a:rPr>
              <a:t>Configuration for AlertManager Continue...</a:t>
            </a:r>
            <a:endParaRPr lang="en-US" b="1">
              <a:solidFill>
                <a:srgbClr val="E6522C"/>
              </a:solidFill>
            </a:endParaRPr>
          </a:p>
        </p:txBody>
      </p:sp>
      <p:sp>
        <p:nvSpPr>
          <p:cNvPr id="3" name="Content Placeholder 2"/>
          <p:cNvSpPr>
            <a:spLocks noGrp="1"/>
          </p:cNvSpPr>
          <p:nvPr>
            <p:ph sz="half" idx="1"/>
          </p:nvPr>
        </p:nvSpPr>
        <p:spPr>
          <a:xfrm>
            <a:off x="982345" y="725805"/>
            <a:ext cx="10515600" cy="1094105"/>
          </a:xfrm>
        </p:spPr>
        <p:txBody>
          <a:bodyPr>
            <a:normAutofit/>
          </a:bodyPr>
          <a:p>
            <a:r>
              <a:rPr lang="en-US"/>
              <a:t>Route:	</a:t>
            </a:r>
            <a:r>
              <a:rPr lang="en-US" sz="2400"/>
              <a:t> </a:t>
            </a:r>
            <a:endParaRPr lang="en-US" sz="2400"/>
          </a:p>
          <a:p>
            <a:pPr marL="0" indent="0">
              <a:buNone/>
            </a:pPr>
            <a:r>
              <a:rPr lang="en-US" sz="2400"/>
              <a:t>	</a:t>
            </a:r>
            <a:r>
              <a:rPr lang="en-US" sz="1800"/>
              <a:t># All the above attributes are inherited by all child routes and can overwritten on each.</a:t>
            </a:r>
            <a:endParaRPr lang="en-US" sz="1800"/>
          </a:p>
          <a:p>
            <a:pPr marL="0" indent="0">
              <a:buNone/>
            </a:pPr>
            <a:endParaRPr lang="en-US" sz="1800"/>
          </a:p>
        </p:txBody>
      </p:sp>
      <p:pic>
        <p:nvPicPr>
          <p:cNvPr id="14" name="Content Placeholder 13"/>
          <p:cNvPicPr>
            <a:picLocks noChangeAspect="1"/>
          </p:cNvPicPr>
          <p:nvPr>
            <p:ph sz="half" idx="2"/>
          </p:nvPr>
        </p:nvPicPr>
        <p:blipFill>
          <a:blip r:embed="rId1"/>
          <a:stretch>
            <a:fillRect/>
          </a:stretch>
        </p:blipFill>
        <p:spPr>
          <a:xfrm>
            <a:off x="212725" y="1729105"/>
            <a:ext cx="6334125" cy="4734560"/>
          </a:xfrm>
          <a:prstGeom prst="rect">
            <a:avLst/>
          </a:prstGeom>
        </p:spPr>
      </p:pic>
      <p:pic>
        <p:nvPicPr>
          <p:cNvPr id="4" name="Picture 3"/>
          <p:cNvPicPr>
            <a:picLocks noChangeAspect="1"/>
          </p:cNvPicPr>
          <p:nvPr/>
        </p:nvPicPr>
        <p:blipFill>
          <a:blip r:embed="rId2"/>
          <a:stretch>
            <a:fillRect/>
          </a:stretch>
        </p:blipFill>
        <p:spPr>
          <a:xfrm>
            <a:off x="6276975" y="1819910"/>
            <a:ext cx="3938270" cy="4147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7565" y="139065"/>
            <a:ext cx="10515600" cy="887730"/>
          </a:xfrm>
        </p:spPr>
        <p:txBody>
          <a:bodyPr>
            <a:normAutofit/>
          </a:bodyPr>
          <a:p>
            <a:r>
              <a:rPr lang="en-US" b="1">
                <a:solidFill>
                  <a:srgbClr val="E6522C"/>
                </a:solidFill>
              </a:rPr>
              <a:t>Configuration for AlertManager Continue...</a:t>
            </a:r>
            <a:endParaRPr lang="en-US" b="1">
              <a:solidFill>
                <a:srgbClr val="E6522C"/>
              </a:solidFill>
            </a:endParaRPr>
          </a:p>
        </p:txBody>
      </p:sp>
      <p:sp>
        <p:nvSpPr>
          <p:cNvPr id="3" name="Content Placeholder 2"/>
          <p:cNvSpPr>
            <a:spLocks noGrp="1"/>
          </p:cNvSpPr>
          <p:nvPr>
            <p:ph sz="half" idx="1"/>
          </p:nvPr>
        </p:nvSpPr>
        <p:spPr>
          <a:xfrm>
            <a:off x="838200" y="1524000"/>
            <a:ext cx="10718800" cy="1111885"/>
          </a:xfrm>
        </p:spPr>
        <p:txBody>
          <a:bodyPr>
            <a:normAutofit lnSpcReduction="20000"/>
          </a:bodyPr>
          <a:p>
            <a:r>
              <a:rPr lang="en-US"/>
              <a:t>Routes:	</a:t>
            </a:r>
            <a:r>
              <a:rPr lang="en-US" sz="2400"/>
              <a:t> </a:t>
            </a:r>
            <a:endParaRPr lang="en-US" sz="2400"/>
          </a:p>
          <a:p>
            <a:pPr marL="0" indent="0">
              <a:buNone/>
            </a:pPr>
            <a:r>
              <a:rPr lang="en-US" sz="2400"/>
              <a:t>	</a:t>
            </a:r>
            <a:r>
              <a:rPr lang="en-US" sz="1800"/>
              <a:t># The child route trees.</a:t>
            </a:r>
            <a:endParaRPr lang="en-US" sz="1800"/>
          </a:p>
        </p:txBody>
      </p:sp>
      <p:pic>
        <p:nvPicPr>
          <p:cNvPr id="7" name="Content Placeholder 6"/>
          <p:cNvPicPr>
            <a:picLocks noChangeAspect="1"/>
          </p:cNvPicPr>
          <p:nvPr>
            <p:ph sz="half" idx="2"/>
          </p:nvPr>
        </p:nvPicPr>
        <p:blipFill>
          <a:blip r:embed="rId1"/>
          <a:stretch>
            <a:fillRect/>
          </a:stretch>
        </p:blipFill>
        <p:spPr>
          <a:xfrm>
            <a:off x="837565" y="2303780"/>
            <a:ext cx="5613400" cy="4373880"/>
          </a:xfrm>
          <a:prstGeom prst="rect">
            <a:avLst/>
          </a:prstGeom>
        </p:spPr>
      </p:pic>
      <p:pic>
        <p:nvPicPr>
          <p:cNvPr id="6" name="Picture 5"/>
          <p:cNvPicPr>
            <a:picLocks noChangeAspect="1"/>
          </p:cNvPicPr>
          <p:nvPr/>
        </p:nvPicPr>
        <p:blipFill>
          <a:blip r:embed="rId2"/>
          <a:stretch>
            <a:fillRect/>
          </a:stretch>
        </p:blipFill>
        <p:spPr>
          <a:xfrm>
            <a:off x="6894830" y="1169035"/>
            <a:ext cx="4844415" cy="55086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4305"/>
            <a:ext cx="10515600" cy="647065"/>
          </a:xfrm>
        </p:spPr>
        <p:txBody>
          <a:bodyPr>
            <a:normAutofit fontScale="90000"/>
          </a:bodyPr>
          <a:p>
            <a:r>
              <a:rPr lang="en-US" b="1">
                <a:solidFill>
                  <a:srgbClr val="E6522C"/>
                </a:solidFill>
              </a:rPr>
              <a:t>Configuration for AlertManager Continue...</a:t>
            </a:r>
            <a:endParaRPr lang="en-US" b="1">
              <a:solidFill>
                <a:srgbClr val="E6522C"/>
              </a:solidFill>
            </a:endParaRPr>
          </a:p>
        </p:txBody>
      </p:sp>
      <p:sp>
        <p:nvSpPr>
          <p:cNvPr id="3" name="Content Placeholder 2"/>
          <p:cNvSpPr>
            <a:spLocks noGrp="1"/>
          </p:cNvSpPr>
          <p:nvPr>
            <p:ph sz="half" idx="1"/>
          </p:nvPr>
        </p:nvSpPr>
        <p:spPr>
          <a:xfrm>
            <a:off x="838200" y="949960"/>
            <a:ext cx="10718800" cy="554990"/>
          </a:xfrm>
        </p:spPr>
        <p:txBody>
          <a:bodyPr>
            <a:normAutofit/>
          </a:bodyPr>
          <a:p>
            <a:r>
              <a:rPr lang="en-US"/>
              <a:t>Receivers :	</a:t>
            </a:r>
            <a:r>
              <a:rPr lang="en-US" sz="2400"/>
              <a:t> </a:t>
            </a:r>
            <a:endParaRPr lang="en-US" sz="2000"/>
          </a:p>
        </p:txBody>
      </p:sp>
      <p:pic>
        <p:nvPicPr>
          <p:cNvPr id="5" name="Content Placeholder 4"/>
          <p:cNvPicPr>
            <a:picLocks noChangeAspect="1"/>
          </p:cNvPicPr>
          <p:nvPr>
            <p:ph sz="half" idx="2"/>
          </p:nvPr>
        </p:nvPicPr>
        <p:blipFill>
          <a:blip r:embed="rId1"/>
          <a:stretch>
            <a:fillRect/>
          </a:stretch>
        </p:blipFill>
        <p:spPr>
          <a:xfrm>
            <a:off x="391795" y="1640205"/>
            <a:ext cx="3585210" cy="4351655"/>
          </a:xfrm>
          <a:prstGeom prst="rect">
            <a:avLst/>
          </a:prstGeom>
        </p:spPr>
      </p:pic>
      <p:pic>
        <p:nvPicPr>
          <p:cNvPr id="4" name="Picture 3"/>
          <p:cNvPicPr>
            <a:picLocks noChangeAspect="1"/>
          </p:cNvPicPr>
          <p:nvPr/>
        </p:nvPicPr>
        <p:blipFill>
          <a:blip r:embed="rId2"/>
          <a:stretch>
            <a:fillRect/>
          </a:stretch>
        </p:blipFill>
        <p:spPr>
          <a:xfrm>
            <a:off x="4135120" y="949960"/>
            <a:ext cx="7421880" cy="53917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54305"/>
            <a:ext cx="10515600" cy="647065"/>
          </a:xfrm>
        </p:spPr>
        <p:txBody>
          <a:bodyPr>
            <a:normAutofit fontScale="90000"/>
          </a:bodyPr>
          <a:p>
            <a:r>
              <a:rPr lang="en-US" b="1">
                <a:solidFill>
                  <a:srgbClr val="E6522C"/>
                </a:solidFill>
              </a:rPr>
              <a:t>Configuration for AlertManager Continue...</a:t>
            </a:r>
            <a:endParaRPr lang="en-US" b="1">
              <a:solidFill>
                <a:srgbClr val="E6522C"/>
              </a:solidFill>
            </a:endParaRPr>
          </a:p>
        </p:txBody>
      </p:sp>
      <p:sp>
        <p:nvSpPr>
          <p:cNvPr id="3" name="Content Placeholder 2"/>
          <p:cNvSpPr>
            <a:spLocks noGrp="1"/>
          </p:cNvSpPr>
          <p:nvPr>
            <p:ph sz="half" idx="1"/>
          </p:nvPr>
        </p:nvSpPr>
        <p:spPr>
          <a:xfrm>
            <a:off x="838200" y="678815"/>
            <a:ext cx="10718800" cy="1655445"/>
          </a:xfrm>
        </p:spPr>
        <p:txBody>
          <a:bodyPr>
            <a:normAutofit/>
          </a:bodyPr>
          <a:p>
            <a:endParaRPr lang="en-US"/>
          </a:p>
          <a:p>
            <a:r>
              <a:rPr lang="en-US"/>
              <a:t>Inhibition rules :	</a:t>
            </a:r>
            <a:r>
              <a:rPr lang="en-US" sz="2400"/>
              <a:t> </a:t>
            </a:r>
            <a:endParaRPr lang="en-US" sz="2400"/>
          </a:p>
          <a:p>
            <a:pPr marL="0" indent="0">
              <a:buNone/>
            </a:pPr>
            <a:r>
              <a:rPr lang="en-US" sz="2400"/>
              <a:t>	</a:t>
            </a:r>
            <a:r>
              <a:rPr lang="en-US" sz="2000"/>
              <a:t>#Inhibition rules allow to mute a set of alerts given that another alert is firing.</a:t>
            </a:r>
            <a:endParaRPr lang="en-US" sz="2000"/>
          </a:p>
        </p:txBody>
      </p:sp>
      <p:pic>
        <p:nvPicPr>
          <p:cNvPr id="8" name="Content Placeholder 7"/>
          <p:cNvPicPr>
            <a:picLocks noChangeAspect="1"/>
          </p:cNvPicPr>
          <p:nvPr>
            <p:ph sz="half" idx="2"/>
          </p:nvPr>
        </p:nvPicPr>
        <p:blipFill>
          <a:blip r:embed="rId1"/>
          <a:stretch>
            <a:fillRect/>
          </a:stretch>
        </p:blipFill>
        <p:spPr>
          <a:xfrm>
            <a:off x="1265555" y="2856230"/>
            <a:ext cx="6739890" cy="31946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838200" y="200025"/>
            <a:ext cx="10515600" cy="661670"/>
          </a:xfrm>
        </p:spPr>
        <p:txBody>
          <a:bodyPr>
            <a:normAutofit fontScale="90000"/>
          </a:bodyPr>
          <a:p>
            <a:r>
              <a:rPr lang="en-US" b="1">
                <a:solidFill>
                  <a:srgbClr val="E6522C"/>
                </a:solidFill>
                <a:sym typeface="+mn-ea"/>
              </a:rPr>
              <a:t>Defining alerting rules</a:t>
            </a:r>
            <a:endParaRPr lang="en-US" b="1">
              <a:solidFill>
                <a:srgbClr val="E6522C"/>
              </a:solidFill>
              <a:sym typeface="+mn-ea"/>
            </a:endParaRPr>
          </a:p>
        </p:txBody>
      </p:sp>
      <p:sp>
        <p:nvSpPr>
          <p:cNvPr id="4" name="Content Placeholder 3"/>
          <p:cNvSpPr/>
          <p:nvPr>
            <p:ph sz="half" idx="1"/>
          </p:nvPr>
        </p:nvSpPr>
        <p:spPr>
          <a:xfrm>
            <a:off x="838200" y="1051560"/>
            <a:ext cx="10908030" cy="5527675"/>
          </a:xfrm>
        </p:spPr>
        <p:txBody>
          <a:bodyPr>
            <a:normAutofit/>
          </a:bodyPr>
          <a:p>
            <a:r>
              <a:rPr lang="en-US" sz="2400"/>
              <a:t>Alerting rule files are defined according the following YAML specification. Generic placeholders are defined as follows:</a:t>
            </a:r>
            <a:endParaRPr lang="en-US" sz="2400"/>
          </a:p>
          <a:p>
            <a:pPr lvl="1"/>
            <a:endParaRPr lang="en-US" sz="2055">
              <a:solidFill>
                <a:schemeClr val="bg1">
                  <a:lumMod val="50000"/>
                </a:schemeClr>
              </a:solidFill>
            </a:endParaRPr>
          </a:p>
          <a:p>
            <a:pPr lvl="1"/>
            <a:r>
              <a:rPr lang="en-US" sz="2055">
                <a:solidFill>
                  <a:schemeClr val="bg1">
                    <a:lumMod val="50000"/>
                  </a:schemeClr>
                </a:solidFill>
              </a:rPr>
              <a:t>&lt;duration&gt;:</a:t>
            </a:r>
            <a:r>
              <a:rPr lang="en-US" sz="2055"/>
              <a:t> 	a duration matching the regular expression [0-9]+(ms|[smhdwy])</a:t>
            </a:r>
            <a:endParaRPr lang="en-US" sz="2055"/>
          </a:p>
          <a:p>
            <a:pPr lvl="1"/>
            <a:r>
              <a:rPr lang="en-US" sz="2055">
                <a:solidFill>
                  <a:schemeClr val="bg1">
                    <a:lumMod val="50000"/>
                  </a:schemeClr>
                </a:solidFill>
              </a:rPr>
              <a:t>&lt;labelname&gt;:</a:t>
            </a:r>
            <a:r>
              <a:rPr lang="en-US" sz="2055"/>
              <a:t> 	a string matching the regular expression [a-zA-Z_][a-zA-Z0-9_]*</a:t>
            </a:r>
            <a:endParaRPr lang="en-US" sz="2055"/>
          </a:p>
          <a:p>
            <a:pPr lvl="1"/>
            <a:r>
              <a:rPr lang="en-US" sz="2055">
                <a:solidFill>
                  <a:schemeClr val="bg1">
                    <a:lumMod val="50000"/>
                  </a:schemeClr>
                </a:solidFill>
              </a:rPr>
              <a:t>&lt;string&gt;: 		</a:t>
            </a:r>
            <a:r>
              <a:rPr lang="en-US" sz="2055"/>
              <a:t>a regular string</a:t>
            </a:r>
            <a:endParaRPr lang="en-US" sz="2055"/>
          </a:p>
          <a:p>
            <a:pPr lvl="1"/>
            <a:r>
              <a:rPr lang="en-US" sz="2055">
                <a:solidFill>
                  <a:schemeClr val="bg1">
                    <a:lumMod val="50000"/>
                  </a:schemeClr>
                </a:solidFill>
              </a:rPr>
              <a:t>&lt;tmpl_string&gt;:</a:t>
            </a:r>
            <a:r>
              <a:rPr lang="en-US" sz="2055"/>
              <a:t> 	a string which is template-expanded before usage</a:t>
            </a:r>
            <a:endParaRPr lang="en-US" sz="2055"/>
          </a:p>
          <a:p>
            <a:pPr marL="457200" lvl="1" indent="0">
              <a:buNone/>
            </a:pPr>
            <a:endParaRPr lang="en-US" sz="2055"/>
          </a:p>
          <a:p>
            <a:pPr marL="457200" lvl="1" indent="0">
              <a:buNone/>
            </a:pPr>
            <a:endParaRPr lang="en-US" sz="2055"/>
          </a:p>
          <a:p>
            <a:pPr marL="457200" lvl="1" indent="0">
              <a:buNone/>
            </a:pPr>
            <a:r>
              <a:rPr lang="en-US" sz="2800"/>
              <a:t>groups:</a:t>
            </a:r>
            <a:endParaRPr lang="en-US" sz="2800"/>
          </a:p>
          <a:p>
            <a:pPr marL="457200" lvl="1" indent="0">
              <a:buNone/>
            </a:pPr>
            <a:r>
              <a:rPr lang="en-US" sz="2055"/>
              <a:t> 	</a:t>
            </a:r>
            <a:r>
              <a:rPr lang="en-US" sz="1800"/>
              <a:t> [ - &lt;alerting_rule_group&gt; ]</a:t>
            </a:r>
            <a:endParaRPr lang="en-US" sz="1800"/>
          </a:p>
          <a:p>
            <a:pPr marL="457200" lvl="1" indent="0">
              <a:buNone/>
            </a:pPr>
            <a:endParaRPr lang="en-US" sz="2055"/>
          </a:p>
          <a:p>
            <a:pPr marL="457200" lvl="1" indent="0">
              <a:buNone/>
            </a:pPr>
            <a:endParaRPr lang="en-US" sz="1800"/>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183630"/>
          </a:xfrm>
        </p:spPr>
        <p:txBody>
          <a:bodyPr>
            <a:normAutofit/>
          </a:bodyPr>
          <a:p>
            <a:r>
              <a:rPr lang="en-US" sz="3110"/>
              <a:t>&lt;alerting_rule_group&gt;</a:t>
            </a:r>
            <a:br>
              <a:rPr lang="en-US" sz="3110"/>
            </a:br>
            <a:r>
              <a:rPr lang="en-US"/>
              <a:t>	</a:t>
            </a:r>
            <a:r>
              <a:rPr lang="en-US" sz="2220"/>
              <a:t># The name of the group. Must be unique within a file.</a:t>
            </a:r>
            <a:br>
              <a:rPr lang="en-US" sz="2220"/>
            </a:br>
            <a:r>
              <a:rPr lang="en-US" sz="2220"/>
              <a:t>		name: &lt;string&gt;</a:t>
            </a:r>
            <a:br>
              <a:rPr lang="en-US" sz="2220"/>
            </a:br>
            <a:r>
              <a:rPr lang="en-US" sz="2220"/>
              <a:t>		rules:</a:t>
            </a:r>
            <a:br>
              <a:rPr lang="en-US" sz="2220"/>
            </a:br>
            <a:r>
              <a:rPr lang="en-US" sz="2220"/>
              <a:t>  		[ - &lt;alerting_rule&gt; ... ]</a:t>
            </a:r>
            <a:br>
              <a:rPr lang="en-US" sz="2220"/>
            </a:br>
            <a:br>
              <a:rPr lang="en-US"/>
            </a:br>
            <a:r>
              <a:rPr lang="en-US" sz="3110"/>
              <a:t>&lt;alerting_rule&gt;</a:t>
            </a:r>
            <a:br>
              <a:rPr lang="en-US"/>
            </a:br>
            <a:r>
              <a:rPr lang="en-US"/>
              <a:t>	</a:t>
            </a:r>
            <a:r>
              <a:rPr lang="en-US" sz="2000"/>
              <a:t>alert: &lt;string&gt;</a:t>
            </a:r>
            <a:br>
              <a:rPr lang="en-US" sz="2000"/>
            </a:br>
            <a:r>
              <a:rPr lang="en-US" sz="2000"/>
              <a:t>	expr: &lt;string&gt;</a:t>
            </a:r>
            <a:br>
              <a:rPr lang="en-US" sz="2000"/>
            </a:br>
            <a:r>
              <a:rPr lang="en-US" sz="2000"/>
              <a:t>	[ for: &lt;duration&gt; | default = 0s ]</a:t>
            </a:r>
            <a:br>
              <a:rPr lang="en-US" sz="2000"/>
            </a:br>
            <a:r>
              <a:rPr lang="en-US" sz="2000"/>
              <a:t>	labels:</a:t>
            </a:r>
            <a:br>
              <a:rPr lang="en-US" sz="2000"/>
            </a:br>
            <a:r>
              <a:rPr lang="en-US" sz="2000"/>
              <a:t>  		[ &lt;labelname&gt;: &lt;tmpl_string&gt; ... ]</a:t>
            </a:r>
            <a:br>
              <a:rPr lang="en-US" sz="2000"/>
            </a:br>
            <a:r>
              <a:rPr lang="en-US" sz="2000"/>
              <a:t>	annotations:</a:t>
            </a:r>
            <a:br>
              <a:rPr lang="en-US" sz="2000"/>
            </a:br>
            <a:r>
              <a:rPr lang="en-US" sz="2000"/>
              <a:t>  		[ &lt;labelname&gt;: &lt;tmpl_string&gt; ... ]</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838200" y="365125"/>
            <a:ext cx="10515600" cy="843915"/>
          </a:xfrm>
        </p:spPr>
        <p:txBody>
          <a:bodyPr>
            <a:normAutofit/>
          </a:bodyPr>
          <a:p>
            <a:r>
              <a:rPr lang="en-US" b="1">
                <a:solidFill>
                  <a:srgbClr val="E6522C"/>
                </a:solidFill>
              </a:rPr>
              <a:t>Alert Manager Basics</a:t>
            </a:r>
            <a:endParaRPr lang="en-US" b="1">
              <a:solidFill>
                <a:srgbClr val="E6522C"/>
              </a:solidFill>
            </a:endParaRPr>
          </a:p>
        </p:txBody>
      </p:sp>
      <p:sp>
        <p:nvSpPr>
          <p:cNvPr id="3" name="Content Placeholder 2"/>
          <p:cNvSpPr>
            <a:spLocks noGrp="1"/>
          </p:cNvSpPr>
          <p:nvPr>
            <p:ph idx="1"/>
          </p:nvPr>
        </p:nvSpPr>
        <p:spPr>
          <a:xfrm>
            <a:off x="838200" y="1523365"/>
            <a:ext cx="10515600" cy="4653915"/>
          </a:xfrm>
        </p:spPr>
        <p:txBody>
          <a:bodyPr/>
          <a:p>
            <a:r>
              <a:rPr lang="en-US"/>
              <a:t>Overview</a:t>
            </a:r>
            <a:endParaRPr lang="en-US"/>
          </a:p>
          <a:p>
            <a:r>
              <a:rPr lang="en-US"/>
              <a:t>Access AlertManager UI</a:t>
            </a:r>
            <a:endParaRPr lang="en-US"/>
          </a:p>
          <a:p>
            <a:r>
              <a:rPr lang="en-US"/>
              <a:t>Logic Of Alerting</a:t>
            </a:r>
            <a:endParaRPr lang="en-US"/>
          </a:p>
          <a:p>
            <a:r>
              <a:rPr lang="en-US"/>
              <a:t>Core Concepts the Alertmanager</a:t>
            </a:r>
            <a:endParaRPr lang="en-US"/>
          </a:p>
          <a:p>
            <a:r>
              <a:rPr lang="en-US"/>
              <a:t>Configuration</a:t>
            </a:r>
            <a:endParaRPr lang="en-US"/>
          </a:p>
          <a:p>
            <a:r>
              <a:rPr lang="en-US"/>
              <a:t>Define Alerting Rules</a:t>
            </a:r>
            <a:endParaRPr lang="en-US"/>
          </a:p>
          <a:p>
            <a:r>
              <a:rPr lang="en-US"/>
              <a:t>Notification Template reference &amp; Example</a:t>
            </a:r>
            <a:endParaRPr lang="en-US"/>
          </a:p>
          <a:p>
            <a:r>
              <a:rPr lang="en-US"/>
              <a:t>Query For Alerts</a:t>
            </a:r>
            <a:endParaRPr lang="en-US"/>
          </a:p>
          <a:p>
            <a:r>
              <a:rPr lang="en-US"/>
              <a:t>Management API</a:t>
            </a:r>
            <a:endParaRPr lang="en-US"/>
          </a:p>
          <a:p>
            <a:pPr marL="0" indent="0">
              <a:buNone/>
            </a:pPr>
            <a:endParaRPr lang="en-US"/>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28675"/>
          </a:xfrm>
        </p:spPr>
        <p:txBody>
          <a:bodyPr/>
          <a:p>
            <a:r>
              <a:rPr lang="en-US" b="1">
                <a:solidFill>
                  <a:srgbClr val="E6522C"/>
                </a:solidFill>
                <a:sym typeface="+mn-ea"/>
              </a:rPr>
              <a:t>Notification Template reference &amp; Example</a:t>
            </a:r>
            <a:endParaRPr lang="en-US" b="1">
              <a:solidFill>
                <a:srgbClr val="E6522C"/>
              </a:solidFill>
              <a:sym typeface="+mn-ea"/>
            </a:endParaRPr>
          </a:p>
        </p:txBody>
      </p:sp>
      <p:sp>
        <p:nvSpPr>
          <p:cNvPr id="3" name="Content Placeholder 2"/>
          <p:cNvSpPr>
            <a:spLocks noGrp="1"/>
          </p:cNvSpPr>
          <p:nvPr>
            <p:ph sz="half" idx="1"/>
          </p:nvPr>
        </p:nvSpPr>
        <p:spPr>
          <a:xfrm>
            <a:off x="838200" y="1193800"/>
            <a:ext cx="10929620" cy="4983480"/>
          </a:xfrm>
        </p:spPr>
        <p:txBody>
          <a:bodyPr>
            <a:normAutofit/>
          </a:bodyPr>
          <a:p>
            <a:r>
              <a:rPr lang="en-US"/>
              <a:t>The notifications sent to receivers are constructed via templates.</a:t>
            </a:r>
            <a:endParaRPr lang="en-US"/>
          </a:p>
          <a:p>
            <a:pPr marL="0" indent="0">
              <a:buNone/>
            </a:pPr>
            <a:endParaRPr lang="en-US"/>
          </a:p>
          <a:p>
            <a:r>
              <a:rPr lang="en-US"/>
              <a:t>The Alertmanager comes with default templates but they can also be customized. </a:t>
            </a:r>
            <a:endParaRPr lang="en-US"/>
          </a:p>
          <a:p>
            <a:endParaRPr lang="en-US"/>
          </a:p>
          <a:p>
            <a:r>
              <a:rPr lang="en-US"/>
              <a:t>Important to note that the Alertmanager templates differ from templating in Prometheus</a:t>
            </a:r>
            <a:endParaRPr lang="en-US"/>
          </a:p>
          <a:p>
            <a:endParaRPr lang="en-US"/>
          </a:p>
          <a:p>
            <a:r>
              <a:rPr lang="en-US"/>
              <a:t>The Alertmanager's notification templates are based on the Go templating system</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08585"/>
            <a:ext cx="10515600" cy="767080"/>
          </a:xfrm>
        </p:spPr>
        <p:txBody>
          <a:bodyPr/>
          <a:p>
            <a:r>
              <a:rPr lang="en-US" b="1">
                <a:solidFill>
                  <a:srgbClr val="E6522C"/>
                </a:solidFill>
              </a:rPr>
              <a:t>Notification System</a:t>
            </a:r>
            <a:endParaRPr lang="en-US"/>
          </a:p>
        </p:txBody>
      </p:sp>
      <p:sp>
        <p:nvSpPr>
          <p:cNvPr id="3" name="Content Placeholder 2"/>
          <p:cNvSpPr>
            <a:spLocks noGrp="1"/>
          </p:cNvSpPr>
          <p:nvPr>
            <p:ph sz="half" idx="1"/>
          </p:nvPr>
        </p:nvSpPr>
        <p:spPr>
          <a:xfrm>
            <a:off x="838200" y="710565"/>
            <a:ext cx="10885805" cy="6055995"/>
          </a:xfrm>
        </p:spPr>
        <p:txBody>
          <a:bodyPr/>
          <a:p>
            <a:r>
              <a:rPr lang="en-US"/>
              <a:t>There are below  ways through which one can receive notification</a:t>
            </a:r>
            <a:endParaRPr lang="en-US"/>
          </a:p>
          <a:p>
            <a:pPr lvl="1"/>
            <a:r>
              <a:rPr lang="en-US"/>
              <a:t>Email</a:t>
            </a:r>
            <a:endParaRPr lang="en-US"/>
          </a:p>
          <a:p>
            <a:pPr lvl="1"/>
            <a:r>
              <a:rPr lang="en-US"/>
              <a:t>GitLab</a:t>
            </a:r>
            <a:endParaRPr lang="en-US"/>
          </a:p>
          <a:p>
            <a:pPr lvl="1"/>
            <a:r>
              <a:rPr lang="en-US"/>
              <a:t>HPSM (Hp Enterprise Service Manager)</a:t>
            </a:r>
            <a:endParaRPr lang="en-US"/>
          </a:p>
          <a:p>
            <a:r>
              <a:rPr lang="en-US"/>
              <a:t>Email</a:t>
            </a:r>
            <a:endParaRPr lang="en-US"/>
          </a:p>
          <a:p>
            <a:pPr lvl="1"/>
            <a:r>
              <a:rPr lang="en-US" sz="2000"/>
              <a:t>To deliver an alert via email, attach the email_to label to the alert. The value of that label should be a comma-delimited list of email addresses.</a:t>
            </a:r>
            <a:endParaRPr lang="en-US" sz="2000"/>
          </a:p>
          <a:p>
            <a:r>
              <a:rPr lang="en-US"/>
              <a:t>GitLab</a:t>
            </a:r>
            <a:endParaRPr lang="en-US"/>
          </a:p>
          <a:p>
            <a:pPr lvl="1"/>
            <a:r>
              <a:rPr lang="en-US" sz="2000"/>
              <a:t>Notification sent to GitLab are created as issues. Thus, the destination project must have issues enabled</a:t>
            </a:r>
            <a:endParaRPr lang="en-US" sz="2000"/>
          </a:p>
          <a:p>
            <a:pPr lvl="1"/>
            <a:r>
              <a:rPr lang="en-US" sz="2000"/>
              <a:t>Additionally, to allow issues to be automatically closed when they resolve, the maulccop user must be granted Reporter access to the destination project.</a:t>
            </a:r>
            <a:endParaRPr lang="en-US" sz="2000"/>
          </a:p>
          <a:p>
            <a:r>
              <a:rPr lang="en-US"/>
              <a:t>HPSM</a:t>
            </a:r>
            <a:endParaRPr lang="en-US"/>
          </a:p>
          <a:p>
            <a:pPr lvl="1"/>
            <a:r>
              <a:rPr lang="en-US" sz="2000"/>
              <a:t>Notification sent to HPSM are created as incidents. </a:t>
            </a:r>
            <a:endParaRPr lang="en-US" sz="2000"/>
          </a:p>
          <a:p>
            <a:endParaRPr lang="en-US"/>
          </a:p>
          <a:p>
            <a:pPr lvl="1"/>
            <a:endParaRPr lang="en-US"/>
          </a:p>
          <a:p>
            <a:endParaRPr lang="en-US"/>
          </a:p>
          <a:p>
            <a:endParaRPr lang="en-US"/>
          </a:p>
          <a:p>
            <a:pPr marL="457200" lvl="1" indent="0">
              <a:buNone/>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r>
              <a:rPr lang="en-US" b="1">
                <a:solidFill>
                  <a:srgbClr val="E6522C"/>
                </a:solidFill>
                <a:sym typeface="+mn-ea"/>
              </a:rPr>
              <a:t>Data Structure of Template</a:t>
            </a:r>
            <a:endParaRPr lang="en-US" b="1">
              <a:solidFill>
                <a:srgbClr val="E6522C"/>
              </a:solidFill>
              <a:sym typeface="+mn-ea"/>
            </a:endParaRPr>
          </a:p>
        </p:txBody>
      </p:sp>
      <p:sp>
        <p:nvSpPr>
          <p:cNvPr id="5" name="Content Placeholder 4"/>
          <p:cNvSpPr/>
          <p:nvPr>
            <p:ph sz="half" idx="1"/>
          </p:nvPr>
        </p:nvSpPr>
        <p:spPr>
          <a:xfrm>
            <a:off x="838200" y="1825625"/>
            <a:ext cx="10779125" cy="1017905"/>
          </a:xfrm>
        </p:spPr>
        <p:txBody>
          <a:bodyPr/>
          <a:p>
            <a:r>
              <a:rPr lang="en-US">
                <a:solidFill>
                  <a:srgbClr val="E6522C"/>
                </a:solidFill>
              </a:rPr>
              <a:t>Data</a:t>
            </a:r>
            <a:endParaRPr lang="en-US" b="1"/>
          </a:p>
          <a:p>
            <a:pPr lvl="1"/>
            <a:r>
              <a:rPr lang="en-US"/>
              <a:t>Data is the structure passed to notification templates and webhook pushes.</a:t>
            </a:r>
            <a:endParaRPr lang="en-US"/>
          </a:p>
        </p:txBody>
      </p:sp>
      <p:pic>
        <p:nvPicPr>
          <p:cNvPr id="7" name="Content Placeholder 6"/>
          <p:cNvPicPr>
            <a:picLocks noChangeAspect="1"/>
          </p:cNvPicPr>
          <p:nvPr>
            <p:ph sz="half" idx="2"/>
          </p:nvPr>
        </p:nvPicPr>
        <p:blipFill>
          <a:blip r:embed="rId1"/>
          <a:stretch>
            <a:fillRect/>
          </a:stretch>
        </p:blipFill>
        <p:spPr>
          <a:xfrm>
            <a:off x="1068070" y="2843530"/>
            <a:ext cx="10055225" cy="38938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r>
              <a:rPr lang="en-US" b="1">
                <a:solidFill>
                  <a:srgbClr val="E6522C"/>
                </a:solidFill>
                <a:sym typeface="+mn-ea"/>
              </a:rPr>
              <a:t>Data Structure of Template Continue...</a:t>
            </a:r>
            <a:endParaRPr lang="en-US" b="1">
              <a:solidFill>
                <a:srgbClr val="E6522C"/>
              </a:solidFill>
              <a:sym typeface="+mn-ea"/>
            </a:endParaRPr>
          </a:p>
        </p:txBody>
      </p:sp>
      <p:sp>
        <p:nvSpPr>
          <p:cNvPr id="5" name="Content Placeholder 4"/>
          <p:cNvSpPr/>
          <p:nvPr>
            <p:ph sz="half" idx="1"/>
          </p:nvPr>
        </p:nvSpPr>
        <p:spPr>
          <a:xfrm>
            <a:off x="838200" y="1825625"/>
            <a:ext cx="10779125" cy="1017905"/>
          </a:xfrm>
        </p:spPr>
        <p:txBody>
          <a:bodyPr/>
          <a:p>
            <a:r>
              <a:rPr lang="en-US">
                <a:solidFill>
                  <a:srgbClr val="E6522C"/>
                </a:solidFill>
              </a:rPr>
              <a:t>Alert</a:t>
            </a:r>
            <a:endParaRPr lang="en-US">
              <a:solidFill>
                <a:srgbClr val="FF0000"/>
              </a:solidFill>
            </a:endParaRPr>
          </a:p>
          <a:p>
            <a:pPr lvl="1"/>
            <a:r>
              <a:rPr lang="en-US"/>
              <a:t>Alert holds one alert for notification templates.</a:t>
            </a:r>
            <a:endParaRPr lang="en-US"/>
          </a:p>
        </p:txBody>
      </p:sp>
      <p:pic>
        <p:nvPicPr>
          <p:cNvPr id="4" name="Content Placeholder 3"/>
          <p:cNvPicPr>
            <a:picLocks noChangeAspect="1"/>
          </p:cNvPicPr>
          <p:nvPr>
            <p:ph sz="half" idx="2"/>
          </p:nvPr>
        </p:nvPicPr>
        <p:blipFill>
          <a:blip r:embed="rId1"/>
          <a:stretch>
            <a:fillRect/>
          </a:stretch>
        </p:blipFill>
        <p:spPr>
          <a:xfrm>
            <a:off x="996950" y="2843530"/>
            <a:ext cx="10492105" cy="34010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r>
              <a:rPr lang="en-US" b="1">
                <a:solidFill>
                  <a:srgbClr val="E6522C"/>
                </a:solidFill>
                <a:sym typeface="+mn-ea"/>
              </a:rPr>
              <a:t>Data Structure of Template Continue...</a:t>
            </a:r>
            <a:endParaRPr lang="en-US" b="1">
              <a:solidFill>
                <a:srgbClr val="E6522C"/>
              </a:solidFill>
              <a:sym typeface="+mn-ea"/>
            </a:endParaRPr>
          </a:p>
        </p:txBody>
      </p:sp>
      <p:sp>
        <p:nvSpPr>
          <p:cNvPr id="5" name="Content Placeholder 4"/>
          <p:cNvSpPr/>
          <p:nvPr>
            <p:ph sz="half" idx="1"/>
          </p:nvPr>
        </p:nvSpPr>
        <p:spPr>
          <a:xfrm>
            <a:off x="838200" y="1825625"/>
            <a:ext cx="10628630" cy="4351655"/>
          </a:xfrm>
        </p:spPr>
        <p:txBody>
          <a:bodyPr/>
          <a:p>
            <a:r>
              <a:rPr lang="en-US">
                <a:solidFill>
                  <a:srgbClr val="E6522C"/>
                </a:solidFill>
              </a:rPr>
              <a:t>KV</a:t>
            </a:r>
            <a:endParaRPr lang="en-US">
              <a:solidFill>
                <a:srgbClr val="FF0000"/>
              </a:solidFill>
            </a:endParaRPr>
          </a:p>
          <a:p>
            <a:pPr lvl="1"/>
            <a:r>
              <a:rPr lang="en-US"/>
              <a:t>-KV is a set of key/value string pairs used to represent labels and annotations.</a:t>
            </a:r>
            <a:endParaRPr lang="en-US"/>
          </a:p>
          <a:p>
            <a:pPr lvl="2"/>
            <a:endParaRPr lang="en-US"/>
          </a:p>
          <a:p>
            <a:pPr lvl="1"/>
            <a:endParaRPr lang="en-US"/>
          </a:p>
          <a:p>
            <a:pPr lvl="1"/>
            <a:endParaRPr lang="en-US"/>
          </a:p>
          <a:p>
            <a:pPr lvl="1"/>
            <a:r>
              <a:rPr lang="en-US"/>
              <a:t>Annotation example containing two annotations:</a:t>
            </a:r>
            <a:endParaRPr lang="en-US"/>
          </a:p>
          <a:p>
            <a:pPr lvl="2"/>
            <a:endParaRPr lang="en-US"/>
          </a:p>
          <a:p>
            <a:pPr lvl="1"/>
            <a:endParaRPr lang="en-US"/>
          </a:p>
          <a:p>
            <a:pPr lvl="2"/>
            <a:endParaRPr lang="en-US"/>
          </a:p>
        </p:txBody>
      </p:sp>
      <p:pic>
        <p:nvPicPr>
          <p:cNvPr id="6" name="Content Placeholder 5"/>
          <p:cNvPicPr>
            <a:picLocks noChangeAspect="1"/>
          </p:cNvPicPr>
          <p:nvPr>
            <p:ph sz="half" idx="2"/>
          </p:nvPr>
        </p:nvPicPr>
        <p:blipFill>
          <a:blip r:embed="rId1"/>
          <a:stretch>
            <a:fillRect/>
          </a:stretch>
        </p:blipFill>
        <p:spPr>
          <a:xfrm>
            <a:off x="2037715" y="2912745"/>
            <a:ext cx="7429500" cy="700405"/>
          </a:xfrm>
          <a:prstGeom prst="rect">
            <a:avLst/>
          </a:prstGeom>
        </p:spPr>
      </p:pic>
      <p:pic>
        <p:nvPicPr>
          <p:cNvPr id="7" name="Picture 6"/>
          <p:cNvPicPr>
            <a:picLocks noChangeAspect="1"/>
          </p:cNvPicPr>
          <p:nvPr/>
        </p:nvPicPr>
        <p:blipFill>
          <a:blip r:embed="rId2"/>
          <a:stretch>
            <a:fillRect/>
          </a:stretch>
        </p:blipFill>
        <p:spPr>
          <a:xfrm>
            <a:off x="2037715" y="4310380"/>
            <a:ext cx="7429500" cy="15252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838200" y="365125"/>
            <a:ext cx="10515600" cy="949325"/>
          </a:xfrm>
        </p:spPr>
        <p:txBody>
          <a:bodyPr/>
          <a:p>
            <a:r>
              <a:rPr lang="en-US" b="1">
                <a:solidFill>
                  <a:srgbClr val="E6522C"/>
                </a:solidFill>
                <a:sym typeface="+mn-ea"/>
              </a:rPr>
              <a:t>Data Structure of Template Continue...</a:t>
            </a:r>
            <a:endParaRPr lang="en-US" b="1">
              <a:solidFill>
                <a:srgbClr val="E6522C"/>
              </a:solidFill>
              <a:sym typeface="+mn-ea"/>
            </a:endParaRPr>
          </a:p>
        </p:txBody>
      </p:sp>
      <p:sp>
        <p:nvSpPr>
          <p:cNvPr id="5" name="Content Placeholder 4"/>
          <p:cNvSpPr/>
          <p:nvPr>
            <p:ph sz="half" idx="1"/>
          </p:nvPr>
        </p:nvSpPr>
        <p:spPr>
          <a:xfrm>
            <a:off x="838200" y="1313815"/>
            <a:ext cx="10628630" cy="2101850"/>
          </a:xfrm>
        </p:spPr>
        <p:txBody>
          <a:bodyPr>
            <a:normAutofit lnSpcReduction="10000"/>
          </a:bodyPr>
          <a:p>
            <a:r>
              <a:rPr lang="en-US">
                <a:solidFill>
                  <a:srgbClr val="E6522C"/>
                </a:solidFill>
              </a:rPr>
              <a:t>KV</a:t>
            </a:r>
            <a:endParaRPr lang="en-US">
              <a:solidFill>
                <a:srgbClr val="FF0000"/>
              </a:solidFill>
            </a:endParaRPr>
          </a:p>
          <a:p>
            <a:pPr lvl="1"/>
            <a:r>
              <a:rPr lang="en-US"/>
              <a:t>In addition to direct access of data (labels and annotations) stored as KV, there are also methods for sorting, removing, and viewing the LabelSets:</a:t>
            </a:r>
            <a:endParaRPr lang="en-US"/>
          </a:p>
          <a:p>
            <a:pPr lvl="1"/>
            <a:endParaRPr lang="en-US"/>
          </a:p>
          <a:p>
            <a:pPr lvl="1"/>
            <a:r>
              <a:rPr lang="en-US"/>
              <a:t>Annotation example containing two annotations:</a:t>
            </a:r>
            <a:endParaRPr lang="en-US"/>
          </a:p>
          <a:p>
            <a:pPr lvl="2"/>
            <a:endParaRPr lang="en-US"/>
          </a:p>
          <a:p>
            <a:pPr lvl="1"/>
            <a:endParaRPr lang="en-US"/>
          </a:p>
          <a:p>
            <a:pPr lvl="2"/>
            <a:endParaRPr lang="en-US"/>
          </a:p>
        </p:txBody>
      </p:sp>
      <p:pic>
        <p:nvPicPr>
          <p:cNvPr id="4" name="Content Placeholder 3"/>
          <p:cNvPicPr>
            <a:picLocks noChangeAspect="1"/>
          </p:cNvPicPr>
          <p:nvPr>
            <p:ph sz="half" idx="2"/>
          </p:nvPr>
        </p:nvPicPr>
        <p:blipFill>
          <a:blip r:embed="rId1"/>
          <a:stretch>
            <a:fillRect/>
          </a:stretch>
        </p:blipFill>
        <p:spPr>
          <a:xfrm>
            <a:off x="1482725" y="3297555"/>
            <a:ext cx="9361805" cy="32238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838200" y="365125"/>
            <a:ext cx="10515600" cy="949325"/>
          </a:xfrm>
        </p:spPr>
        <p:txBody>
          <a:bodyPr/>
          <a:p>
            <a:r>
              <a:rPr lang="en-US" b="1">
                <a:solidFill>
                  <a:srgbClr val="E6522C"/>
                </a:solidFill>
                <a:sym typeface="+mn-ea"/>
              </a:rPr>
              <a:t>Data Structure of Template Continue...</a:t>
            </a:r>
            <a:endParaRPr lang="en-US" b="1">
              <a:solidFill>
                <a:srgbClr val="E6522C"/>
              </a:solidFill>
              <a:sym typeface="+mn-ea"/>
            </a:endParaRPr>
          </a:p>
        </p:txBody>
      </p:sp>
      <p:sp>
        <p:nvSpPr>
          <p:cNvPr id="5" name="Content Placeholder 4"/>
          <p:cNvSpPr/>
          <p:nvPr>
            <p:ph sz="half" idx="1"/>
          </p:nvPr>
        </p:nvSpPr>
        <p:spPr>
          <a:xfrm>
            <a:off x="838200" y="1313815"/>
            <a:ext cx="10628630" cy="1121410"/>
          </a:xfrm>
        </p:spPr>
        <p:txBody>
          <a:bodyPr>
            <a:normAutofit lnSpcReduction="10000"/>
          </a:bodyPr>
          <a:p>
            <a:r>
              <a:rPr lang="en-US">
                <a:solidFill>
                  <a:srgbClr val="E6522C"/>
                </a:solidFill>
              </a:rPr>
              <a:t>FUNCTIONS</a:t>
            </a:r>
            <a:endParaRPr lang="en-US">
              <a:solidFill>
                <a:srgbClr val="FF0000"/>
              </a:solidFill>
            </a:endParaRPr>
          </a:p>
          <a:p>
            <a:pPr lvl="2"/>
            <a:r>
              <a:rPr lang="en-US"/>
              <a:t>Note the default functions also provided by Go templating.</a:t>
            </a:r>
            <a:endParaRPr lang="en-US"/>
          </a:p>
          <a:p>
            <a:pPr lvl="1"/>
            <a:endParaRPr lang="en-US"/>
          </a:p>
          <a:p>
            <a:pPr lvl="2"/>
            <a:endParaRPr lang="en-US"/>
          </a:p>
        </p:txBody>
      </p:sp>
      <p:pic>
        <p:nvPicPr>
          <p:cNvPr id="6" name="Content Placeholder 5"/>
          <p:cNvPicPr>
            <a:picLocks noChangeAspect="1"/>
          </p:cNvPicPr>
          <p:nvPr>
            <p:ph sz="half" idx="2"/>
          </p:nvPr>
        </p:nvPicPr>
        <p:blipFill>
          <a:blip r:embed="rId1"/>
          <a:stretch>
            <a:fillRect/>
          </a:stretch>
        </p:blipFill>
        <p:spPr>
          <a:xfrm>
            <a:off x="521970" y="2165985"/>
            <a:ext cx="10626090" cy="407797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p>
            <a:r>
              <a:rPr lang="en-US" b="1">
                <a:solidFill>
                  <a:srgbClr val="E6522C"/>
                </a:solidFill>
                <a:sym typeface="+mn-ea"/>
              </a:rPr>
              <a:t>NOTIFICATION TEMPLATE EXAMPLES</a:t>
            </a:r>
            <a:endParaRPr lang="en-US" b="1">
              <a:solidFill>
                <a:srgbClr val="E6522C"/>
              </a:solidFill>
              <a:sym typeface="+mn-ea"/>
            </a:endParaRPr>
          </a:p>
        </p:txBody>
      </p:sp>
      <p:sp>
        <p:nvSpPr>
          <p:cNvPr id="5" name="Content Placeholder 4"/>
          <p:cNvSpPr/>
          <p:nvPr>
            <p:ph sz="half" idx="1"/>
          </p:nvPr>
        </p:nvSpPr>
        <p:spPr>
          <a:xfrm>
            <a:off x="838200" y="1825625"/>
            <a:ext cx="10944860" cy="1409065"/>
          </a:xfrm>
        </p:spPr>
        <p:txBody>
          <a:bodyPr>
            <a:normAutofit lnSpcReduction="10000"/>
          </a:bodyPr>
          <a:p>
            <a:r>
              <a:rPr lang="en-US">
                <a:solidFill>
                  <a:srgbClr val="E6522C"/>
                </a:solidFill>
              </a:rPr>
              <a:t>Customizing Slack notifications</a:t>
            </a:r>
            <a:endParaRPr lang="en-US">
              <a:solidFill>
                <a:srgbClr val="E6522C"/>
              </a:solidFill>
            </a:endParaRPr>
          </a:p>
          <a:p>
            <a:pPr lvl="1"/>
            <a:r>
              <a:rPr lang="en-US"/>
              <a:t>In this example we've customised our Slack notification to send a URL to our organisation's wiki on how to deal with the particular alert that's been sent.</a:t>
            </a:r>
            <a:endParaRPr lang="en-US"/>
          </a:p>
          <a:p>
            <a:pPr marL="457200" lvl="1" indent="0">
              <a:buNone/>
            </a:pP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1389380" y="3063875"/>
            <a:ext cx="8863330" cy="33597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838200" y="93980"/>
            <a:ext cx="10515600" cy="752475"/>
          </a:xfrm>
        </p:spPr>
        <p:txBody>
          <a:bodyPr>
            <a:normAutofit fontScale="90000"/>
          </a:bodyPr>
          <a:p>
            <a:r>
              <a:rPr lang="en-US" b="1">
                <a:solidFill>
                  <a:srgbClr val="E6522C"/>
                </a:solidFill>
                <a:sym typeface="+mn-ea"/>
              </a:rPr>
              <a:t>MANAGEMENT API</a:t>
            </a:r>
            <a:endParaRPr lang="en-US" b="1">
              <a:solidFill>
                <a:srgbClr val="E6522C"/>
              </a:solidFill>
              <a:sym typeface="+mn-ea"/>
            </a:endParaRPr>
          </a:p>
        </p:txBody>
      </p:sp>
      <p:sp>
        <p:nvSpPr>
          <p:cNvPr id="5" name="Content Placeholder 4"/>
          <p:cNvSpPr/>
          <p:nvPr>
            <p:ph sz="half" idx="1"/>
          </p:nvPr>
        </p:nvSpPr>
        <p:spPr>
          <a:xfrm>
            <a:off x="408940" y="846455"/>
            <a:ext cx="10944860" cy="715010"/>
          </a:xfrm>
        </p:spPr>
        <p:txBody>
          <a:bodyPr>
            <a:normAutofit lnSpcReduction="20000"/>
          </a:bodyPr>
          <a:p>
            <a:pPr marL="457200" lvl="1" indent="0">
              <a:buNone/>
            </a:pPr>
            <a:r>
              <a:rPr lang="en-US"/>
              <a:t>Alertmanager provides a set of management API to ease automation and integrations.</a:t>
            </a:r>
            <a:endParaRPr lang="en-US"/>
          </a:p>
          <a:p>
            <a:endParaRPr lang="en-US"/>
          </a:p>
        </p:txBody>
      </p:sp>
      <p:sp>
        <p:nvSpPr>
          <p:cNvPr id="3" name="Content Placeholder 2"/>
          <p:cNvSpPr/>
          <p:nvPr>
            <p:ph sz="half" idx="2"/>
          </p:nvPr>
        </p:nvSpPr>
        <p:spPr>
          <a:xfrm>
            <a:off x="837565" y="1561465"/>
            <a:ext cx="10516235" cy="5113020"/>
          </a:xfrm>
        </p:spPr>
        <p:txBody>
          <a:bodyPr>
            <a:normAutofit lnSpcReduction="20000"/>
          </a:bodyPr>
          <a:p>
            <a:r>
              <a:rPr lang="en-US">
                <a:solidFill>
                  <a:srgbClr val="E6522C"/>
                </a:solidFill>
              </a:rPr>
              <a:t>Health check</a:t>
            </a:r>
            <a:endParaRPr lang="en-US">
              <a:solidFill>
                <a:srgbClr val="E6522C"/>
              </a:solidFill>
            </a:endParaRPr>
          </a:p>
          <a:p>
            <a:pPr>
              <a:buNone/>
            </a:pPr>
            <a:endParaRPr lang="en-US">
              <a:solidFill>
                <a:srgbClr val="FF0000"/>
              </a:solidFill>
            </a:endParaRPr>
          </a:p>
          <a:p>
            <a:endParaRPr lang="en-US">
              <a:solidFill>
                <a:srgbClr val="FF0000"/>
              </a:solidFill>
            </a:endParaRPr>
          </a:p>
          <a:p>
            <a:pPr marL="0" lvl="0" indent="0" algn="l">
              <a:buClrTx/>
              <a:buSzTx/>
              <a:buNone/>
            </a:pPr>
            <a:r>
              <a:rPr lang="en-US" sz="2400"/>
              <a:t>This endpoint always returns 200 and should be used to check Alertmanager health.</a:t>
            </a:r>
            <a:endParaRPr lang="en-US" sz="2400"/>
          </a:p>
          <a:p>
            <a:pPr lvl="0"/>
            <a:r>
              <a:rPr lang="en-US">
                <a:solidFill>
                  <a:srgbClr val="E6522C"/>
                </a:solidFill>
              </a:rPr>
              <a:t>Readiness check</a:t>
            </a:r>
            <a:endParaRPr lang="en-US">
              <a:solidFill>
                <a:srgbClr val="E6522C"/>
              </a:solidFill>
            </a:endParaRPr>
          </a:p>
          <a:p>
            <a:pPr lvl="0"/>
            <a:endParaRPr lang="en-US">
              <a:solidFill>
                <a:srgbClr val="FF0000"/>
              </a:solidFill>
            </a:endParaRPr>
          </a:p>
          <a:p>
            <a:pPr lvl="0"/>
            <a:endParaRPr lang="en-US">
              <a:solidFill>
                <a:srgbClr val="FF0000"/>
              </a:solidFill>
            </a:endParaRPr>
          </a:p>
          <a:p>
            <a:pPr marL="0" lvl="0" algn="l">
              <a:buClrTx/>
              <a:buSzTx/>
              <a:buNone/>
            </a:pPr>
            <a:r>
              <a:rPr lang="en-US" sz="2400"/>
              <a:t>This endpoint returns 200 when Alertmanager is ready to serve traffic (i.e. respond to queries).</a:t>
            </a:r>
            <a:endParaRPr lang="en-US" sz="2400"/>
          </a:p>
          <a:p>
            <a:pPr lvl="0"/>
            <a:r>
              <a:rPr lang="en-US">
                <a:solidFill>
                  <a:srgbClr val="E6522C"/>
                </a:solidFill>
                <a:sym typeface="+mn-ea"/>
              </a:rPr>
              <a:t>Reload</a:t>
            </a:r>
            <a:endParaRPr lang="en-US">
              <a:solidFill>
                <a:srgbClr val="E6522C"/>
              </a:solidFill>
              <a:sym typeface="+mn-ea"/>
            </a:endParaRPr>
          </a:p>
          <a:p>
            <a:pPr lvl="0"/>
            <a:endParaRPr lang="en-US">
              <a:solidFill>
                <a:srgbClr val="E6522C"/>
              </a:solidFill>
              <a:sym typeface="+mn-ea"/>
            </a:endParaRPr>
          </a:p>
        </p:txBody>
      </p:sp>
      <p:pic>
        <p:nvPicPr>
          <p:cNvPr id="6" name="Picture 5"/>
          <p:cNvPicPr>
            <a:picLocks noChangeAspect="1"/>
          </p:cNvPicPr>
          <p:nvPr/>
        </p:nvPicPr>
        <p:blipFill>
          <a:blip r:embed="rId1"/>
          <a:stretch>
            <a:fillRect/>
          </a:stretch>
        </p:blipFill>
        <p:spPr>
          <a:xfrm>
            <a:off x="1441450" y="2105660"/>
            <a:ext cx="4991100" cy="793750"/>
          </a:xfrm>
          <a:prstGeom prst="rect">
            <a:avLst/>
          </a:prstGeom>
        </p:spPr>
      </p:pic>
      <p:pic>
        <p:nvPicPr>
          <p:cNvPr id="7" name="Picture 6"/>
          <p:cNvPicPr>
            <a:picLocks noChangeAspect="1"/>
          </p:cNvPicPr>
          <p:nvPr/>
        </p:nvPicPr>
        <p:blipFill>
          <a:blip r:embed="rId2"/>
          <a:stretch>
            <a:fillRect/>
          </a:stretch>
        </p:blipFill>
        <p:spPr>
          <a:xfrm>
            <a:off x="1308100" y="3562985"/>
            <a:ext cx="3839845" cy="898525"/>
          </a:xfrm>
          <a:prstGeom prst="rect">
            <a:avLst/>
          </a:prstGeom>
        </p:spPr>
      </p:pic>
      <p:pic>
        <p:nvPicPr>
          <p:cNvPr id="8" name="Picture 7"/>
          <p:cNvPicPr>
            <a:picLocks noChangeAspect="1"/>
          </p:cNvPicPr>
          <p:nvPr/>
        </p:nvPicPr>
        <p:blipFill>
          <a:blip r:embed="rId3"/>
          <a:stretch>
            <a:fillRect/>
          </a:stretch>
        </p:blipFill>
        <p:spPr>
          <a:xfrm>
            <a:off x="1190625" y="5641340"/>
            <a:ext cx="3957955" cy="765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248275"/>
          </a:xfrm>
        </p:spPr>
        <p:txBody>
          <a:bodyPr/>
          <a:p>
            <a:pPr algn="ctr"/>
            <a:r>
              <a:rPr lang="en-US" b="1">
                <a:solidFill>
                  <a:srgbClr val="E6522C"/>
                </a:solidFill>
                <a:latin typeface="Calibri Light" panose="020F0302020204030204" charset="0"/>
                <a:cs typeface="Calibri Light" panose="020F0302020204030204" charset="0"/>
              </a:rPr>
              <a:t>Thank you </a:t>
            </a:r>
            <a:endParaRPr lang="en-US" b="1">
              <a:solidFill>
                <a:srgbClr val="E6522C"/>
              </a:solidFill>
              <a:latin typeface="Calibri Light" panose="020F0302020204030204" charset="0"/>
              <a:cs typeface="Calibri Light" panose="020F03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838200" y="365125"/>
            <a:ext cx="10515600" cy="774700"/>
          </a:xfrm>
        </p:spPr>
        <p:txBody>
          <a:bodyPr/>
          <a:p>
            <a:r>
              <a:rPr lang="en-US" b="1">
                <a:solidFill>
                  <a:srgbClr val="E6522C"/>
                </a:solidFill>
              </a:rPr>
              <a:t>Overview</a:t>
            </a:r>
            <a:endParaRPr lang="en-US" b="1">
              <a:solidFill>
                <a:srgbClr val="E6522C"/>
              </a:solidFill>
            </a:endParaRPr>
          </a:p>
        </p:txBody>
      </p:sp>
      <p:sp>
        <p:nvSpPr>
          <p:cNvPr id="3" name="Content Placeholder 2"/>
          <p:cNvSpPr>
            <a:spLocks noGrp="1"/>
          </p:cNvSpPr>
          <p:nvPr>
            <p:ph idx="1"/>
          </p:nvPr>
        </p:nvSpPr>
        <p:spPr>
          <a:xfrm>
            <a:off x="838200" y="1377950"/>
            <a:ext cx="10515600" cy="4813935"/>
          </a:xfrm>
        </p:spPr>
        <p:txBody>
          <a:bodyPr>
            <a:normAutofit lnSpcReduction="20000"/>
          </a:bodyPr>
          <a:p>
            <a:r>
              <a:rPr lang="en-US"/>
              <a:t>Handles alerts sent by client applications like Prometheus</a:t>
            </a:r>
            <a:endParaRPr lang="en-US"/>
          </a:p>
          <a:p>
            <a:pPr marL="0" indent="0">
              <a:buNone/>
            </a:pPr>
            <a:endParaRPr lang="en-US"/>
          </a:p>
          <a:p>
            <a:r>
              <a:rPr lang="en-US"/>
              <a:t>Alerting with Prometheus is separated into two parts. </a:t>
            </a:r>
            <a:endParaRPr lang="en-US"/>
          </a:p>
          <a:p>
            <a:endParaRPr lang="en-US"/>
          </a:p>
          <a:p>
            <a:pPr lvl="1"/>
            <a:r>
              <a:rPr lang="en-US"/>
              <a:t>Alerting rules in Prometheus servers send alerts to an Alertmanager</a:t>
            </a:r>
            <a:endParaRPr lang="en-US"/>
          </a:p>
          <a:p>
            <a:pPr lvl="1"/>
            <a:r>
              <a:rPr lang="en-US"/>
              <a:t>The Alertmanager then manages those alerts</a:t>
            </a:r>
            <a:endParaRPr lang="en-US"/>
          </a:p>
          <a:p>
            <a:pPr marL="457200" lvl="1" indent="0">
              <a:buNone/>
            </a:pPr>
            <a:endParaRPr lang="en-US"/>
          </a:p>
          <a:p>
            <a:r>
              <a:rPr lang="en-US"/>
              <a:t>The main steps to setting up alerting and notifications are:</a:t>
            </a:r>
            <a:endParaRPr lang="en-US"/>
          </a:p>
          <a:p>
            <a:pPr marL="0" indent="0">
              <a:buNone/>
            </a:pPr>
            <a:endParaRPr lang="en-US"/>
          </a:p>
          <a:p>
            <a:pPr lvl="1"/>
            <a:r>
              <a:rPr lang="en-US"/>
              <a:t>Setup and configure the Alertmanager</a:t>
            </a:r>
            <a:endParaRPr lang="en-US"/>
          </a:p>
          <a:p>
            <a:pPr lvl="1"/>
            <a:r>
              <a:rPr lang="en-US"/>
              <a:t>Configure Prometheus to talk to the Alertmanager</a:t>
            </a:r>
            <a:endParaRPr lang="en-US"/>
          </a:p>
          <a:p>
            <a:pPr lvl="1"/>
            <a:r>
              <a:rPr lang="en-US"/>
              <a:t>Create alerting rules in Prometheus</a:t>
            </a:r>
            <a:endParaRPr lang="en-US"/>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24460"/>
            <a:ext cx="10515600" cy="1124585"/>
          </a:xfrm>
        </p:spPr>
        <p:txBody>
          <a:bodyPr>
            <a:normAutofit fontScale="90000"/>
          </a:bodyPr>
          <a:p>
            <a:r>
              <a:rPr lang="en-US" b="1">
                <a:solidFill>
                  <a:srgbClr val="E6522C"/>
                </a:solidFill>
              </a:rPr>
              <a:t>High level Architecture</a:t>
            </a:r>
            <a:br>
              <a:rPr lang="en-US" b="1">
                <a:solidFill>
                  <a:srgbClr val="E6522C"/>
                </a:solidFill>
              </a:rPr>
            </a:br>
            <a:r>
              <a:rPr lang="en-US" sz="2220" b="1">
                <a:solidFill>
                  <a:schemeClr val="tx1"/>
                </a:solidFill>
              </a:rPr>
              <a:t>high-level overview of the major components of the Maul stack and roughly how they all fit together.</a:t>
            </a:r>
            <a:endParaRPr lang="en-US" sz="2220" b="1">
              <a:solidFill>
                <a:schemeClr val="tx1"/>
              </a:solidFill>
            </a:endParaRPr>
          </a:p>
        </p:txBody>
      </p:sp>
      <p:pic>
        <p:nvPicPr>
          <p:cNvPr id="4" name="Content Placeholder 3"/>
          <p:cNvPicPr>
            <a:picLocks noChangeAspect="1"/>
          </p:cNvPicPr>
          <p:nvPr>
            <p:ph idx="1"/>
          </p:nvPr>
        </p:nvPicPr>
        <p:blipFill>
          <a:blip r:embed="rId1"/>
          <a:stretch>
            <a:fillRect/>
          </a:stretch>
        </p:blipFill>
        <p:spPr>
          <a:xfrm>
            <a:off x="838200" y="1200150"/>
            <a:ext cx="9540875" cy="56578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94715" y="123825"/>
            <a:ext cx="10515600" cy="617855"/>
          </a:xfrm>
        </p:spPr>
        <p:txBody>
          <a:bodyPr>
            <a:normAutofit fontScale="90000"/>
          </a:bodyPr>
          <a:p>
            <a:r>
              <a:rPr lang="en-US" b="1">
                <a:solidFill>
                  <a:srgbClr val="E6522C"/>
                </a:solidFill>
              </a:rPr>
              <a:t>Logic Of</a:t>
            </a:r>
            <a:r>
              <a:rPr lang="en-US"/>
              <a:t> </a:t>
            </a:r>
            <a:r>
              <a:rPr lang="en-US" b="1">
                <a:solidFill>
                  <a:srgbClr val="E6522C"/>
                </a:solidFill>
              </a:rPr>
              <a:t>Alerting &amp; Alert Manager UI</a:t>
            </a:r>
            <a:endParaRPr lang="en-US"/>
          </a:p>
        </p:txBody>
      </p:sp>
      <p:sp>
        <p:nvSpPr>
          <p:cNvPr id="3" name="Content Placeholder 2"/>
          <p:cNvSpPr>
            <a:spLocks noGrp="1"/>
          </p:cNvSpPr>
          <p:nvPr>
            <p:ph sz="half" idx="1"/>
          </p:nvPr>
        </p:nvSpPr>
        <p:spPr>
          <a:xfrm>
            <a:off x="894715" y="741680"/>
            <a:ext cx="10629265" cy="1275715"/>
          </a:xfrm>
        </p:spPr>
        <p:txBody>
          <a:bodyPr>
            <a:normAutofit lnSpcReduction="20000"/>
          </a:bodyPr>
          <a:p>
            <a:r>
              <a:rPr lang="en-US" sz="2400"/>
              <a:t>Process of generating an alert or a notification based on the event</a:t>
            </a:r>
            <a:endParaRPr lang="en-US" sz="2400"/>
          </a:p>
          <a:p>
            <a:r>
              <a:rPr lang="en-US" sz="2400"/>
              <a:t>Defined alerting rules triggered an alert based on collected matrics</a:t>
            </a:r>
            <a:endParaRPr lang="en-US" sz="2400"/>
          </a:p>
          <a:p>
            <a:r>
              <a:rPr lang="en-US" sz="2400"/>
              <a:t>Alerting rules can be defined in application or exporter like prometheus</a:t>
            </a:r>
            <a:endParaRPr lang="en-US" sz="2400"/>
          </a:p>
          <a:p>
            <a:endParaRPr lang="en-US" sz="2400"/>
          </a:p>
        </p:txBody>
      </p:sp>
      <p:graphicFrame>
        <p:nvGraphicFramePr>
          <p:cNvPr id="7" name="Content Placeholder 6"/>
          <p:cNvGraphicFramePr>
            <a:graphicFrameLocks noChangeAspect="1"/>
          </p:cNvGraphicFramePr>
          <p:nvPr>
            <p:ph sz="half" idx="2"/>
          </p:nvPr>
        </p:nvGraphicFramePr>
        <p:xfrm>
          <a:off x="1057910" y="2017395"/>
          <a:ext cx="10677525" cy="4362450"/>
        </p:xfrm>
        <a:graphic>
          <a:graphicData uri="http://schemas.openxmlformats.org/presentationml/2006/ole">
            <mc:AlternateContent xmlns:mc="http://schemas.openxmlformats.org/markup-compatibility/2006">
              <mc:Choice xmlns:v="urn:schemas-microsoft-com:vml" Requires="v">
                <p:oleObj spid="_x0000_s8" name="" r:id="rId1" imgW="10801350" imgH="6076950" progId="Paint.Picture">
                  <p:embed/>
                </p:oleObj>
              </mc:Choice>
              <mc:Fallback>
                <p:oleObj name="" r:id="rId1" imgW="10801350" imgH="6076950" progId="Paint.Picture">
                  <p:embed/>
                  <p:pic>
                    <p:nvPicPr>
                      <p:cNvPr id="0" name="Picture 7"/>
                      <p:cNvPicPr/>
                      <p:nvPr/>
                    </p:nvPicPr>
                    <p:blipFill>
                      <a:blip r:embed="rId2"/>
                      <a:stretch>
                        <a:fillRect/>
                      </a:stretch>
                    </p:blipFill>
                    <p:spPr>
                      <a:xfrm>
                        <a:off x="1057910" y="2017395"/>
                        <a:ext cx="10677525" cy="4362450"/>
                      </a:xfrm>
                      <a:prstGeom prst="rect">
                        <a:avLst/>
                      </a:prstGeom>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37870"/>
          </a:xfrm>
        </p:spPr>
        <p:txBody>
          <a:bodyPr>
            <a:normAutofit fontScale="90000"/>
          </a:bodyPr>
          <a:p>
            <a:r>
              <a:rPr lang="en-US" b="1">
                <a:solidFill>
                  <a:srgbClr val="E6522C"/>
                </a:solidFill>
              </a:rPr>
              <a:t>Agate</a:t>
            </a:r>
            <a:endParaRPr lang="en-US"/>
          </a:p>
        </p:txBody>
      </p:sp>
      <p:sp>
        <p:nvSpPr>
          <p:cNvPr id="3" name="Content Placeholder 2"/>
          <p:cNvSpPr>
            <a:spLocks noGrp="1"/>
          </p:cNvSpPr>
          <p:nvPr>
            <p:ph sz="half" idx="1"/>
          </p:nvPr>
        </p:nvSpPr>
        <p:spPr>
          <a:xfrm>
            <a:off x="838200" y="1235075"/>
            <a:ext cx="10515600" cy="1741805"/>
          </a:xfrm>
        </p:spPr>
        <p:txBody>
          <a:bodyPr/>
          <a:p>
            <a:r>
              <a:rPr lang="en-US"/>
              <a:t>Prometheus alertmanager webhook that responds to alerts by generating tickets, executing ansible roles and running scripts.</a:t>
            </a:r>
            <a:endParaRPr lang="en-US"/>
          </a:p>
        </p:txBody>
      </p:sp>
      <p:sp>
        <p:nvSpPr>
          <p:cNvPr id="4" name="Content Placeholder 3"/>
          <p:cNvSpPr>
            <a:spLocks noGrp="1"/>
          </p:cNvSpPr>
          <p:nvPr>
            <p:ph sz="half" idx="2"/>
          </p:nvPr>
        </p:nvSpPr>
        <p:spPr>
          <a:xfrm>
            <a:off x="951230" y="3108325"/>
            <a:ext cx="9526905" cy="3099435"/>
          </a:xfrm>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a:xfrm>
            <a:off x="838200" y="365125"/>
            <a:ext cx="10515600" cy="997585"/>
          </a:xfrm>
        </p:spPr>
        <p:txBody>
          <a:bodyPr>
            <a:normAutofit/>
          </a:bodyPr>
          <a:p>
            <a:r>
              <a:rPr lang="en-US" b="1">
                <a:solidFill>
                  <a:srgbClr val="E6522C"/>
                </a:solidFill>
                <a:sym typeface="+mn-ea"/>
              </a:rPr>
              <a:t>Core Concepts the Alertmanager</a:t>
            </a:r>
            <a:endParaRPr lang="en-US" b="1">
              <a:solidFill>
                <a:srgbClr val="E6522C"/>
              </a:solidFill>
              <a:sym typeface="+mn-ea"/>
            </a:endParaRPr>
          </a:p>
        </p:txBody>
      </p:sp>
      <p:sp>
        <p:nvSpPr>
          <p:cNvPr id="3" name="Content Placeholder 2"/>
          <p:cNvSpPr/>
          <p:nvPr>
            <p:ph idx="1"/>
          </p:nvPr>
        </p:nvSpPr>
        <p:spPr/>
        <p:txBody>
          <a:bodyPr/>
          <a:p>
            <a:r>
              <a:rPr lang="en-US"/>
              <a:t>It takes care of </a:t>
            </a:r>
            <a:r>
              <a:rPr lang="en-US" b="1"/>
              <a:t>deduplicating, grouping</a:t>
            </a:r>
            <a:r>
              <a:rPr lang="en-US"/>
              <a:t>, and routing them to the correct receiver integration such as </a:t>
            </a:r>
            <a:r>
              <a:rPr lang="en-US" b="1"/>
              <a:t>email</a:t>
            </a:r>
            <a:r>
              <a:rPr lang="en-US"/>
              <a:t>, </a:t>
            </a:r>
            <a:r>
              <a:rPr lang="en-US" b="1"/>
              <a:t>PagerDuty</a:t>
            </a:r>
            <a:r>
              <a:rPr lang="en-US"/>
              <a:t>, or </a:t>
            </a:r>
            <a:r>
              <a:rPr lang="en-US" b="1"/>
              <a:t>OpsGenie</a:t>
            </a:r>
            <a:r>
              <a:rPr lang="en-US"/>
              <a:t>. It also takes care of </a:t>
            </a:r>
            <a:r>
              <a:rPr lang="en-US" b="1"/>
              <a:t>silencing </a:t>
            </a:r>
            <a:r>
              <a:rPr lang="en-US"/>
              <a:t>and </a:t>
            </a:r>
            <a:r>
              <a:rPr lang="en-US" b="1"/>
              <a:t>inhibition </a:t>
            </a:r>
            <a:r>
              <a:rPr lang="en-US"/>
              <a:t>of alerts.</a:t>
            </a:r>
            <a:endParaRPr lang="en-US"/>
          </a:p>
          <a:p>
            <a:r>
              <a:rPr lang="en-US"/>
              <a:t>The following describes the core concepts the Alertmanager</a:t>
            </a:r>
            <a:endParaRPr lang="en-US"/>
          </a:p>
          <a:p>
            <a:pPr lvl="1"/>
            <a:r>
              <a:rPr lang="en-US"/>
              <a:t>Grouping</a:t>
            </a:r>
            <a:endParaRPr lang="en-US"/>
          </a:p>
          <a:p>
            <a:pPr lvl="1"/>
            <a:r>
              <a:rPr lang="en-US"/>
              <a:t>Inhibition</a:t>
            </a:r>
            <a:endParaRPr lang="en-US"/>
          </a:p>
          <a:p>
            <a:pPr lvl="1"/>
            <a:r>
              <a:rPr lang="en-US"/>
              <a:t>Silences</a:t>
            </a:r>
            <a:endParaRPr lang="en-US"/>
          </a:p>
          <a:p>
            <a:pPr lvl="1"/>
            <a:r>
              <a:rPr lang="en-US"/>
              <a:t>Client behavior</a:t>
            </a:r>
            <a:endParaRPr lang="en-US"/>
          </a:p>
          <a:p>
            <a:pPr lvl="1"/>
            <a:r>
              <a:rPr lang="en-US"/>
              <a:t>High Availability</a:t>
            </a:r>
            <a:endParaRPr lang="en-US"/>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normAutofit/>
          </a:bodyPr>
          <a:p>
            <a:r>
              <a:rPr lang="en-US" b="1">
                <a:solidFill>
                  <a:srgbClr val="E6522C"/>
                </a:solidFill>
                <a:sym typeface="+mn-ea"/>
              </a:rPr>
              <a:t>Grouping</a:t>
            </a:r>
            <a:endParaRPr lang="en-US" b="1">
              <a:solidFill>
                <a:srgbClr val="E6522C"/>
              </a:solidFill>
              <a:sym typeface="+mn-ea"/>
            </a:endParaRPr>
          </a:p>
        </p:txBody>
      </p:sp>
      <p:sp>
        <p:nvSpPr>
          <p:cNvPr id="6" name="Content Placeholder 5"/>
          <p:cNvSpPr/>
          <p:nvPr>
            <p:ph sz="half" idx="1"/>
          </p:nvPr>
        </p:nvSpPr>
        <p:spPr>
          <a:xfrm>
            <a:off x="838200" y="1825625"/>
            <a:ext cx="10839450" cy="4351655"/>
          </a:xfrm>
        </p:spPr>
        <p:txBody>
          <a:bodyPr>
            <a:normAutofit fontScale="70000"/>
          </a:bodyPr>
          <a:p>
            <a:r>
              <a:rPr lang="en-US"/>
              <a:t>Grouping categorizes alerts of similar nature into a single notification</a:t>
            </a:r>
            <a:endParaRPr lang="en-US"/>
          </a:p>
          <a:p>
            <a:pPr marL="0" indent="0">
              <a:buNone/>
            </a:pPr>
            <a:endParaRPr lang="en-US"/>
          </a:p>
          <a:p>
            <a:r>
              <a:rPr lang="en-US"/>
              <a:t>Useful during larger outages when many systems fail at once and hundreds to thousands of alerts may be firing simultaneously.</a:t>
            </a:r>
            <a:endParaRPr lang="en-US"/>
          </a:p>
          <a:p>
            <a:endParaRPr lang="en-US"/>
          </a:p>
          <a:p>
            <a:pPr marL="0" indent="0">
              <a:buNone/>
            </a:pPr>
            <a:r>
              <a:rPr lang="en-US"/>
              <a:t>   Example</a:t>
            </a:r>
            <a:endParaRPr lang="en-US"/>
          </a:p>
          <a:p>
            <a:pPr marL="0" indent="0">
              <a:buNone/>
            </a:pPr>
            <a:r>
              <a:rPr lang="en-US"/>
              <a:t>	hundreds of instances of a service are running in cluster and Half of 	service instances can no longer reach the database so in this 	scenario need require send to an alert notification for each system 	so as result hundreds of  are sent to Alertmanager.</a:t>
            </a:r>
            <a:endParaRPr lang="en-US"/>
          </a:p>
          <a:p>
            <a:pPr marL="0" indent="0">
              <a:buNone/>
            </a:pPr>
            <a:r>
              <a:rPr lang="en-US"/>
              <a:t>	So Grouping of alerts, timing for the grouped notifications, and the receivers of those notifications are configured by a routing tree in the configuration file.</a:t>
            </a:r>
            <a:endParaRPr lang="en-US"/>
          </a:p>
          <a:p>
            <a:pPr marL="0" indent="0">
              <a:buNone/>
            </a:pPr>
            <a:r>
              <a:rPr lang="en-US"/>
              <a:t>	</a:t>
            </a:r>
            <a:endParaRPr lang="en-US"/>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1"/>
          <p:cNvSpPr>
            <a:spLocks noGrp="1"/>
          </p:cNvSpPr>
          <p:nvPr>
            <p:ph type="title"/>
          </p:nvPr>
        </p:nvSpPr>
        <p:spPr/>
        <p:txBody>
          <a:bodyPr>
            <a:normAutofit/>
          </a:bodyPr>
          <a:p>
            <a:r>
              <a:rPr lang="en-US" b="1">
                <a:solidFill>
                  <a:srgbClr val="E6522C"/>
                </a:solidFill>
                <a:sym typeface="+mn-ea"/>
              </a:rPr>
              <a:t>Inhibition</a:t>
            </a:r>
            <a:endParaRPr lang="en-US" b="1">
              <a:solidFill>
                <a:srgbClr val="E6522C"/>
              </a:solidFill>
              <a:sym typeface="+mn-ea"/>
            </a:endParaRPr>
          </a:p>
        </p:txBody>
      </p:sp>
      <p:sp>
        <p:nvSpPr>
          <p:cNvPr id="6" name="Content Placeholder 5"/>
          <p:cNvSpPr/>
          <p:nvPr>
            <p:ph sz="half" idx="1"/>
          </p:nvPr>
        </p:nvSpPr>
        <p:spPr>
          <a:xfrm>
            <a:off x="838200" y="1825625"/>
            <a:ext cx="10839450" cy="4351655"/>
          </a:xfrm>
        </p:spPr>
        <p:txBody>
          <a:bodyPr>
            <a:normAutofit lnSpcReduction="20000"/>
          </a:bodyPr>
          <a:p>
            <a:r>
              <a:rPr lang="en-US"/>
              <a:t>It is a concept of suppressing notifications for certain alerts if certain other alerts are already firing.</a:t>
            </a:r>
            <a:endParaRPr lang="en-US"/>
          </a:p>
          <a:p>
            <a:pPr marL="0" indent="0">
              <a:buNone/>
            </a:pPr>
            <a:r>
              <a:rPr lang="en-US"/>
              <a:t>   </a:t>
            </a:r>
            <a:endParaRPr lang="en-US"/>
          </a:p>
          <a:p>
            <a:pPr marL="0" indent="0">
              <a:buNone/>
            </a:pPr>
            <a:r>
              <a:rPr lang="en-US"/>
              <a:t>Example</a:t>
            </a:r>
            <a:endParaRPr lang="en-US"/>
          </a:p>
          <a:p>
            <a:pPr marL="0" indent="0">
              <a:buNone/>
            </a:pPr>
            <a:r>
              <a:rPr lang="en-US"/>
              <a:t>		</a:t>
            </a:r>
            <a:r>
              <a:rPr lang="en-US" sz="2400"/>
              <a:t>An alert is firing that informs that an entire cluster is not reachable. 	Alertmanager can be configured to mute all other alerts concerning this 	cluster if that particular alert is firing. This prevents notifications for hundreds 	or thousands of firing alerts that are unrelated to the actual issue.</a:t>
            </a:r>
            <a:endParaRPr lang="en-US" sz="2400"/>
          </a:p>
          <a:p>
            <a:pPr marL="0" indent="0">
              <a:buNone/>
            </a:pPr>
            <a:endParaRPr lang="en-US" sz="2400"/>
          </a:p>
          <a:p>
            <a:pPr marL="0" indent="0">
              <a:buNone/>
            </a:pPr>
            <a:r>
              <a:rPr lang="en-US" sz="2400"/>
              <a:t>	Inhibitions are configured through the Alertmanager's configuration file.</a:t>
            </a:r>
            <a:endParaRPr lang="en-US" sz="2400"/>
          </a:p>
        </p:txBody>
      </p:sp>
    </p:spTree>
  </p:cSld>
  <p:clrMapOvr>
    <a:masterClrMapping/>
  </p:clrMapOvr>
  <mc:AlternateContent xmlns:mc="http://schemas.openxmlformats.org/markup-compatibility/2006">
    <mc:Choice xmlns:p14="http://schemas.microsoft.com/office/powerpoint/2010/main" Requires="p14">
      <p:transition p14:dur="2000">
        <p:fad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6947</Words>
  <Application>WPS Presentation</Application>
  <PresentationFormat>Widescreen</PresentationFormat>
  <Paragraphs>231</Paragraphs>
  <Slides>29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8" baseType="lpstr">
      <vt:lpstr>Arial</vt:lpstr>
      <vt:lpstr>SimSun</vt:lpstr>
      <vt:lpstr>Wingdings</vt:lpstr>
      <vt:lpstr>Calibri</vt:lpstr>
      <vt:lpstr>Microsoft YaHei</vt:lpstr>
      <vt:lpstr>Arial Unicode MS</vt:lpstr>
      <vt:lpstr>Calibri Light</vt:lpstr>
      <vt:lpstr>Office Theme</vt:lpstr>
      <vt:lpstr>Paint.Picture</vt:lpstr>
      <vt:lpstr>PowerPoint 演示文稿</vt:lpstr>
      <vt:lpstr>Alert Manager Basics</vt:lpstr>
      <vt:lpstr>Overview</vt:lpstr>
      <vt:lpstr>High level Architecture high-level overview of the major components of the Maul stack and roughly how they all fit together.</vt:lpstr>
      <vt:lpstr>Logic Of Alerting &amp; Alert Manager UI</vt:lpstr>
      <vt:lpstr>Agate</vt:lpstr>
      <vt:lpstr>Core Concepts the Alertmanager</vt:lpstr>
      <vt:lpstr>Grouping</vt:lpstr>
      <vt:lpstr>Inhibition</vt:lpstr>
      <vt:lpstr>Client behavior</vt:lpstr>
      <vt:lpstr>Configuration routes and receivers</vt:lpstr>
      <vt:lpstr>Section of configuration file</vt:lpstr>
      <vt:lpstr>Configuration for AlertManager </vt:lpstr>
      <vt:lpstr>Section of configuration file Continue...</vt:lpstr>
      <vt:lpstr>Section of configuration file Continue...</vt:lpstr>
      <vt:lpstr>Section of configuration file Continue...</vt:lpstr>
      <vt:lpstr>Section of configuration file Continue...</vt:lpstr>
      <vt:lpstr>Defining alerting rules</vt:lpstr>
      <vt:lpstr>&lt;alerting_rule_group&gt; 	# The name of the group. Must be unique within a file. 		name: &lt;string&gt; 		rules:   		[ - &lt;alerting_rule&gt; ... ]  &lt;alerting_rule&gt; 	alert: &lt;string&gt; 	expr: &lt;string&gt; 	[ for: &lt;duration&gt; | default = 0s ] 	labels:   		[ &lt;labelname&gt;: &lt;tmpl_string&gt; ... ] 	annotations:   		[ &lt;labelname&gt;: &lt;tmpl_string&gt; ... ]</vt:lpstr>
      <vt:lpstr>Notification Template reference &amp; Example</vt:lpstr>
      <vt:lpstr>Notification System</vt:lpstr>
      <vt:lpstr>Data Structure of Template</vt:lpstr>
      <vt:lpstr>Data Structure of Template Continue...</vt:lpstr>
      <vt:lpstr>Data Structure of Template Continue...</vt:lpstr>
      <vt:lpstr>Data Structure of Template Continue...</vt:lpstr>
      <vt:lpstr>Data Structure of Template Continue...</vt:lpstr>
      <vt:lpstr>NOTIFICATION TEMPLATE EXAMPLES</vt:lpstr>
      <vt:lpstr>MANAGEMENT API</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Yogesh</cp:lastModifiedBy>
  <cp:revision>142</cp:revision>
  <dcterms:created xsi:type="dcterms:W3CDTF">2021-06-06T12:55:00Z</dcterms:created>
  <dcterms:modified xsi:type="dcterms:W3CDTF">2021-06-16T19:18:35Z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1033-11.2.0.10152</vt:lpwstr>
  </property>
</Properties>
</file>