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7" y="667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7B445-B41D-499B-BDF7-9C601C79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D46A8-9274-48BE-81B6-ACB41735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3BC90-0D70-4420-BAE7-7EF5CA50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6E7C3-B385-4341-91BE-F1AB1F6D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5C983-FAAB-4077-8382-4CFF65E3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C267A-F204-4AC3-ACB3-4B5B4C30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55330-69E7-4B23-ADD8-F390D38F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6699B-E586-4A09-B324-FF16031E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0F997-5592-4421-A4B4-02EB104A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DD1A5-4C21-4BF4-8D57-D03E4FA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07EFA-4DE2-4961-86A2-08B6230F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369BF-6BB7-4509-9BC3-ABE01FAF7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33914-B9BA-4619-9A2C-1AA6B276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27FE0-93C0-4527-92BB-8D371821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89CD-63CC-4B6E-A972-93ECF892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00C9-3194-4A87-9292-72B90226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693EC-08B9-4991-8BD7-1D9C1B59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A5D1D-FF5C-4D3E-8EE8-3B403920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6D4C5-53D1-4A31-8878-51D0F0BA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996A-7BAC-4313-BC60-24D763F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8DAA-E739-48A7-8EBD-46796FA4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B342C-F870-4274-BF36-0EAC6F81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2783-01F5-4FF8-A568-A6094147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AB88E-72AD-4691-8DB1-867FAE3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9231-A208-45D7-81E4-4554817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6B6F7-B8BE-4780-855B-462BCE0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524E2-DE09-4D3B-A343-71D9EC390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6B86-F690-4B50-B7A7-4FA69319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A6F4A-F8E7-4E07-BAAC-405A15CE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9CFC6-7547-4761-9136-FCF02CC4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91887-D45D-41C5-948A-B0CE28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9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74D7-DDB7-4CAC-91CA-5B2EB0C4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C000D-61E9-41BA-8D87-8536A0F4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68A4-19EC-43C4-9B8E-9EE2E694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DB803-2863-4700-A924-1CB6A850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2725A-7C27-4BE1-8E66-66A48BDE3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1C247-3A2D-4DA8-9302-DE207D6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2FF53-5699-447E-AEBB-8D86AF39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F51E3F-4B74-4A09-AD68-5A33D0C8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58649-97C8-42E2-BB3A-4E08E682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F5A57A-CC04-4D0D-80FE-C54C39E8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9D9312-9435-468E-8366-F2D1940B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D0CC6-89D9-43FA-9D46-918B9B7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61164-9A27-45FF-8369-E700AC0D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33BAD-48DE-4C3E-87F4-1A7AD06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FED52-D7A2-4F34-A5EB-8F6A3A08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4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3D1F0-4AFF-46E2-9FBB-A619EB9A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D1EAD-27AA-48D1-8B5C-D28440AC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B8EC5-477F-47E2-9A34-01B8DBE6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0BE3A-9A45-4706-B94F-E03A174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35BEF-9F25-42EE-8D36-9C9B98E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C0652-1BC4-4F47-AD5E-EC4C5C1A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C4F86-4199-4698-BD64-B4D2C87D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44F113-6598-4B96-A0C9-239B62288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1C167-3810-4EF0-B9F3-8487F85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01357-8FDA-4C4B-AD5C-3F04C911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AEE6C-A349-409A-A320-4A79423B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297A5-7D8A-4135-87EB-8F70DC93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DFCF9B-F91F-4FC0-83FF-FDFD2C08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BFB7E-F2FB-4431-B1B8-1074BC4D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07B3-A221-49BA-B6BA-E13384F37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3342-39E8-4AF3-9CA5-BD8CD0CB8C89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BDF22-4939-4D25-BDF5-A82636E35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DBDC9-B9A9-4DE1-BA69-477D03DEE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0957-BDEA-49AF-BBCD-ED99F21E4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E32255-D53A-4874-A570-306078BBEE3A}"/>
              </a:ext>
            </a:extLst>
          </p:cNvPr>
          <p:cNvSpPr/>
          <p:nvPr/>
        </p:nvSpPr>
        <p:spPr>
          <a:xfrm>
            <a:off x="255494" y="874063"/>
            <a:ext cx="1331259" cy="1385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34186-7832-4AF5-93B0-243D9976F699}"/>
              </a:ext>
            </a:extLst>
          </p:cNvPr>
          <p:cNvSpPr/>
          <p:nvPr/>
        </p:nvSpPr>
        <p:spPr>
          <a:xfrm>
            <a:off x="4190999" y="874062"/>
            <a:ext cx="1331259" cy="1385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1CAB58-8636-4C3B-BB6D-0C02221B8BF9}"/>
              </a:ext>
            </a:extLst>
          </p:cNvPr>
          <p:cNvCxnSpPr>
            <a:cxnSpLocks/>
          </p:cNvCxnSpPr>
          <p:nvPr/>
        </p:nvCxnSpPr>
        <p:spPr>
          <a:xfrm flipV="1">
            <a:off x="1586753" y="1528908"/>
            <a:ext cx="7126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0E320A-303C-4244-AF3C-1CC43FDCF0B9}"/>
              </a:ext>
            </a:extLst>
          </p:cNvPr>
          <p:cNvCxnSpPr/>
          <p:nvPr/>
        </p:nvCxnSpPr>
        <p:spPr>
          <a:xfrm flipV="1">
            <a:off x="3478305" y="1528906"/>
            <a:ext cx="7126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FA2D97-B9C7-41BF-BA2C-1C2CBBCBD0E5}"/>
              </a:ext>
            </a:extLst>
          </p:cNvPr>
          <p:cNvSpPr txBox="1"/>
          <p:nvPr/>
        </p:nvSpPr>
        <p:spPr>
          <a:xfrm>
            <a:off x="161171" y="2424525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Code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AEFD1-C7DB-446B-B485-BCDBC48D78AC}"/>
              </a:ext>
            </a:extLst>
          </p:cNvPr>
          <p:cNvSpPr txBox="1"/>
          <p:nvPr/>
        </p:nvSpPr>
        <p:spPr>
          <a:xfrm>
            <a:off x="4056144" y="2451881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</a:t>
            </a:r>
            <a:endParaRPr lang="en-US" altLang="ko-KR" dirty="0"/>
          </a:p>
          <a:p>
            <a:r>
              <a:rPr lang="en-US" altLang="ko-KR" dirty="0"/>
              <a:t>Compiled Code</a:t>
            </a:r>
          </a:p>
          <a:p>
            <a:r>
              <a:rPr lang="en-US" altLang="ko-KR" dirty="0"/>
              <a:t>Byte Code</a:t>
            </a:r>
          </a:p>
          <a:p>
            <a:r>
              <a:rPr lang="en-US" altLang="ko-KR" dirty="0"/>
              <a:t>Binary Code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7CD626-21FD-462E-8A97-08ECAA0BA851}"/>
              </a:ext>
            </a:extLst>
          </p:cNvPr>
          <p:cNvSpPr/>
          <p:nvPr/>
        </p:nvSpPr>
        <p:spPr>
          <a:xfrm>
            <a:off x="2299447" y="1297873"/>
            <a:ext cx="1178858" cy="54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892A-3EFE-455B-BE63-A058BA957AAB}"/>
              </a:ext>
            </a:extLst>
          </p:cNvPr>
          <p:cNvSpPr txBox="1"/>
          <p:nvPr/>
        </p:nvSpPr>
        <p:spPr>
          <a:xfrm>
            <a:off x="2604182" y="9285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JDK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C3124E-1FAF-40C4-8B53-CB01E2D651C4}"/>
              </a:ext>
            </a:extLst>
          </p:cNvPr>
          <p:cNvCxnSpPr>
            <a:cxnSpLocks/>
          </p:cNvCxnSpPr>
          <p:nvPr/>
        </p:nvCxnSpPr>
        <p:spPr>
          <a:xfrm>
            <a:off x="5522258" y="1528906"/>
            <a:ext cx="160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4BE3E-6D51-4BB0-91BE-E09EDF3CB26D}"/>
              </a:ext>
            </a:extLst>
          </p:cNvPr>
          <p:cNvSpPr/>
          <p:nvPr/>
        </p:nvSpPr>
        <p:spPr>
          <a:xfrm>
            <a:off x="7129183" y="1297873"/>
            <a:ext cx="1178858" cy="54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4995E-1217-48E1-BFFA-BD7939B6B8E6}"/>
              </a:ext>
            </a:extLst>
          </p:cNvPr>
          <p:cNvSpPr txBox="1"/>
          <p:nvPr/>
        </p:nvSpPr>
        <p:spPr>
          <a:xfrm>
            <a:off x="7405866" y="92854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51AB60-2927-40B1-94B8-A415B8445527}"/>
              </a:ext>
            </a:extLst>
          </p:cNvPr>
          <p:cNvSpPr txBox="1"/>
          <p:nvPr/>
        </p:nvSpPr>
        <p:spPr>
          <a:xfrm>
            <a:off x="6312699" y="2009026"/>
            <a:ext cx="329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OS</a:t>
            </a:r>
            <a:r>
              <a:rPr lang="ko-KR" altLang="en-US" sz="1600" dirty="0"/>
              <a:t>에게 메모리 빌림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실행파일 따라 메모리 적재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순서대로 코드 읽고</a:t>
            </a:r>
            <a:r>
              <a:rPr lang="en-US" altLang="ko-KR" sz="1600" dirty="0"/>
              <a:t>(</a:t>
            </a:r>
            <a:r>
              <a:rPr lang="ko-KR" altLang="en-US" sz="1600" dirty="0"/>
              <a:t>해석</a:t>
            </a:r>
            <a:r>
              <a:rPr lang="en-US" altLang="ko-KR" sz="1600" dirty="0"/>
              <a:t>) </a:t>
            </a:r>
            <a:r>
              <a:rPr lang="ko-KR" altLang="en-US" sz="1600" dirty="0"/>
              <a:t>실행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10C0A-FA55-4898-BEBE-571090C44283}"/>
              </a:ext>
            </a:extLst>
          </p:cNvPr>
          <p:cNvSpPr txBox="1"/>
          <p:nvPr/>
        </p:nvSpPr>
        <p:spPr>
          <a:xfrm>
            <a:off x="1816145" y="1842245"/>
            <a:ext cx="21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javac.exe hello.java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EBD178-6A02-4F8D-A9D4-DF4A059CC97E}"/>
              </a:ext>
            </a:extLst>
          </p:cNvPr>
          <p:cNvSpPr txBox="1"/>
          <p:nvPr/>
        </p:nvSpPr>
        <p:spPr>
          <a:xfrm>
            <a:off x="5522258" y="1564427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java.exe 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683B6F-F9E1-4ADE-881A-25427C52C463}"/>
              </a:ext>
            </a:extLst>
          </p:cNvPr>
          <p:cNvSpPr txBox="1"/>
          <p:nvPr/>
        </p:nvSpPr>
        <p:spPr>
          <a:xfrm>
            <a:off x="9145672" y="452370"/>
            <a:ext cx="259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(OS)Borrowed Memory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13F7687-7E78-4229-A067-EF43F4557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049"/>
              </p:ext>
            </p:extLst>
          </p:nvPr>
        </p:nvGraphicFramePr>
        <p:xfrm>
          <a:off x="9185949" y="857716"/>
          <a:ext cx="27809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914">
                  <a:extLst>
                    <a:ext uri="{9D8B030D-6E8A-4147-A177-3AD203B41FA5}">
                      <a16:colId xmlns:a16="http://schemas.microsoft.com/office/drawing/2014/main" val="340839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Method area(Class/Code)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Stack(</a:t>
                      </a:r>
                      <a:r>
                        <a:rPr lang="ko-KR" altLang="en-US" b="0" dirty="0"/>
                        <a:t>지역변수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Heap(</a:t>
                      </a:r>
                      <a:r>
                        <a:rPr lang="ko-KR" altLang="en-US" b="0" dirty="0"/>
                        <a:t>객체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1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Native Stack(JNI)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22897"/>
                  </a:ext>
                </a:extLst>
              </a:tr>
            </a:tbl>
          </a:graphicData>
        </a:graphic>
      </p:graphicFrame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2BDC847F-8EA5-4744-B5F7-E13333ED62C9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8031358" y="637036"/>
            <a:ext cx="1114314" cy="476171"/>
          </a:xfrm>
          <a:prstGeom prst="curvedConnector3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14B100-0EDA-426E-A4B2-377DA6FC8734}"/>
              </a:ext>
            </a:extLst>
          </p:cNvPr>
          <p:cNvGraphicFramePr>
            <a:graphicFrameLocks noGrp="1"/>
          </p:cNvGraphicFramePr>
          <p:nvPr/>
        </p:nvGraphicFramePr>
        <p:xfrm>
          <a:off x="8229599" y="1300357"/>
          <a:ext cx="3360270" cy="787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054">
                  <a:extLst>
                    <a:ext uri="{9D8B030D-6E8A-4147-A177-3AD203B41FA5}">
                      <a16:colId xmlns:a16="http://schemas.microsoft.com/office/drawing/2014/main" val="1942489466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6149729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149729585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2960935425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20046294"/>
                    </a:ext>
                  </a:extLst>
                </a:gridCol>
              </a:tblGrid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6595"/>
                  </a:ext>
                </a:extLst>
              </a:tr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16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623CED-016B-439E-BB17-F6BAFD633BB0}"/>
              </a:ext>
            </a:extLst>
          </p:cNvPr>
          <p:cNvSpPr txBox="1"/>
          <p:nvPr/>
        </p:nvSpPr>
        <p:spPr>
          <a:xfrm>
            <a:off x="8108576" y="795844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Byte = 8bit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6871A-EC12-4703-93B0-39FDFCE287F6}"/>
              </a:ext>
            </a:extLst>
          </p:cNvPr>
          <p:cNvSpPr txBox="1"/>
          <p:nvPr/>
        </p:nvSpPr>
        <p:spPr>
          <a:xfrm>
            <a:off x="69321" y="294963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b="1" dirty="0"/>
              <a:t>데이터 단위 </a:t>
            </a:r>
            <a:r>
              <a:rPr lang="en-US" altLang="ko-KR" b="1" dirty="0"/>
              <a:t>  </a:t>
            </a:r>
            <a:r>
              <a:rPr lang="en-US" altLang="ko-KR" dirty="0"/>
              <a:t>*</a:t>
            </a:r>
            <a:r>
              <a:rPr lang="ko-KR" altLang="en-US" dirty="0"/>
              <a:t>메모리의 논리적 구조 </a:t>
            </a:r>
            <a:r>
              <a:rPr lang="en-US" altLang="ko-KR" dirty="0"/>
              <a:t>: </a:t>
            </a:r>
            <a:r>
              <a:rPr lang="ko-KR" altLang="en-US" dirty="0"/>
              <a:t>바둑판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CA1F7-C1A7-47A6-B594-3243F78595CC}"/>
              </a:ext>
            </a:extLst>
          </p:cNvPr>
          <p:cNvSpPr txBox="1"/>
          <p:nvPr/>
        </p:nvSpPr>
        <p:spPr>
          <a:xfrm>
            <a:off x="234577" y="7958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Bit : 0</a:t>
            </a:r>
            <a:r>
              <a:rPr lang="ko-KR" altLang="en-US" b="1" dirty="0"/>
              <a:t>과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C712E-C289-4311-AEDB-C7D6B492E2D4}"/>
              </a:ext>
            </a:extLst>
          </p:cNvPr>
          <p:cNvSpPr txBox="1"/>
          <p:nvPr/>
        </p:nvSpPr>
        <p:spPr>
          <a:xfrm>
            <a:off x="3957917" y="79584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Nibble = 4bit</a:t>
            </a:r>
            <a:endParaRPr lang="ko-KR" altLang="en-US" b="1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FFA4D11D-7FC1-40F9-B43F-DD74D40E4F45}"/>
              </a:ext>
            </a:extLst>
          </p:cNvPr>
          <p:cNvGraphicFramePr>
            <a:graphicFrameLocks noGrp="1"/>
          </p:cNvGraphicFramePr>
          <p:nvPr/>
        </p:nvGraphicFramePr>
        <p:xfrm>
          <a:off x="4065493" y="1300357"/>
          <a:ext cx="3360270" cy="787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054">
                  <a:extLst>
                    <a:ext uri="{9D8B030D-6E8A-4147-A177-3AD203B41FA5}">
                      <a16:colId xmlns:a16="http://schemas.microsoft.com/office/drawing/2014/main" val="1942489466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6149729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149729585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2960935425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20046294"/>
                    </a:ext>
                  </a:extLst>
                </a:gridCol>
              </a:tblGrid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6595"/>
                  </a:ext>
                </a:extLst>
              </a:tr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16141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5AB05C3C-E870-45E4-AF1A-653CF02E5ED8}"/>
              </a:ext>
            </a:extLst>
          </p:cNvPr>
          <p:cNvGraphicFramePr>
            <a:graphicFrameLocks noGrp="1"/>
          </p:cNvGraphicFramePr>
          <p:nvPr/>
        </p:nvGraphicFramePr>
        <p:xfrm>
          <a:off x="303305" y="1300357"/>
          <a:ext cx="3360270" cy="787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054">
                  <a:extLst>
                    <a:ext uri="{9D8B030D-6E8A-4147-A177-3AD203B41FA5}">
                      <a16:colId xmlns:a16="http://schemas.microsoft.com/office/drawing/2014/main" val="1942489466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6149729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1497295854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2960935425"/>
                    </a:ext>
                  </a:extLst>
                </a:gridCol>
                <a:gridCol w="672054">
                  <a:extLst>
                    <a:ext uri="{9D8B030D-6E8A-4147-A177-3AD203B41FA5}">
                      <a16:colId xmlns:a16="http://schemas.microsoft.com/office/drawing/2014/main" val="3420046294"/>
                    </a:ext>
                  </a:extLst>
                </a:gridCol>
              </a:tblGrid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6595"/>
                  </a:ext>
                </a:extLst>
              </a:tr>
              <a:tr h="393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161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4597924-325F-4A38-A862-E1942BAF4C37}"/>
              </a:ext>
            </a:extLst>
          </p:cNvPr>
          <p:cNvSpPr txBox="1"/>
          <p:nvPr/>
        </p:nvSpPr>
        <p:spPr>
          <a:xfrm>
            <a:off x="69321" y="2624901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b="1" dirty="0"/>
              <a:t>진수 변환</a:t>
            </a:r>
            <a:r>
              <a:rPr lang="en-US" altLang="ko-KR" b="1" dirty="0"/>
              <a:t> : 10</a:t>
            </a:r>
            <a:r>
              <a:rPr lang="ko-KR" altLang="en-US" b="1" dirty="0"/>
              <a:t>진수</a:t>
            </a:r>
            <a:r>
              <a:rPr lang="en-US" altLang="ko-KR" b="1" dirty="0"/>
              <a:t>-&gt;2</a:t>
            </a:r>
            <a:r>
              <a:rPr lang="ko-KR" altLang="en-US" b="1" dirty="0"/>
              <a:t>진수 </a:t>
            </a:r>
            <a:r>
              <a:rPr lang="en-US" altLang="ko-KR" b="1" dirty="0"/>
              <a:t>-&gt; 16</a:t>
            </a:r>
            <a:r>
              <a:rPr lang="ko-KR" altLang="en-US" b="1" dirty="0"/>
              <a:t>진수</a:t>
            </a:r>
            <a:endParaRPr lang="en-US" altLang="ko-KR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93F5DB2-18B9-45B2-864B-8B151FB9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0241"/>
              </p:ext>
            </p:extLst>
          </p:nvPr>
        </p:nvGraphicFramePr>
        <p:xfrm>
          <a:off x="1304163" y="4213486"/>
          <a:ext cx="57734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84">
                  <a:extLst>
                    <a:ext uri="{9D8B030D-6E8A-4147-A177-3AD203B41FA5}">
                      <a16:colId xmlns:a16="http://schemas.microsoft.com/office/drawing/2014/main" val="2504190941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4129474223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535893477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908284798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4260380875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3717208946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3738540959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78949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9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7044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1752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B17B09-63FD-4E8E-957E-569918D07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41116"/>
              </p:ext>
            </p:extLst>
          </p:nvPr>
        </p:nvGraphicFramePr>
        <p:xfrm>
          <a:off x="1304163" y="3178204"/>
          <a:ext cx="5773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84">
                  <a:extLst>
                    <a:ext uri="{9D8B030D-6E8A-4147-A177-3AD203B41FA5}">
                      <a16:colId xmlns:a16="http://schemas.microsoft.com/office/drawing/2014/main" val="2525066626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759664663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4111797768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452462931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4002773406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327143510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2077589047"/>
                    </a:ext>
                  </a:extLst>
                </a:gridCol>
                <a:gridCol w="721684">
                  <a:extLst>
                    <a:ext uri="{9D8B030D-6E8A-4147-A177-3AD203B41FA5}">
                      <a16:colId xmlns:a16="http://schemas.microsoft.com/office/drawing/2014/main" val="108025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6223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181AFB0-BAD0-427D-8A5D-94B42789FC95}"/>
              </a:ext>
            </a:extLst>
          </p:cNvPr>
          <p:cNvSpPr txBox="1"/>
          <p:nvPr/>
        </p:nvSpPr>
        <p:spPr>
          <a:xfrm>
            <a:off x="303305" y="35308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82FC1-0DB2-496D-A6F0-B87DC0522DB1}"/>
              </a:ext>
            </a:extLst>
          </p:cNvPr>
          <p:cNvSpPr txBox="1"/>
          <p:nvPr/>
        </p:nvSpPr>
        <p:spPr>
          <a:xfrm>
            <a:off x="303305" y="476974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</a:p>
        </p:txBody>
      </p:sp>
    </p:spTree>
    <p:extLst>
      <p:ext uri="{BB962C8B-B14F-4D97-AF65-F5344CB8AC3E}">
        <p14:creationId xmlns:p14="http://schemas.microsoft.com/office/powerpoint/2010/main" val="39444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E46B3CC-348C-4A83-A28E-2E889003BCA6}"/>
              </a:ext>
            </a:extLst>
          </p:cNvPr>
          <p:cNvSpPr txBox="1"/>
          <p:nvPr/>
        </p:nvSpPr>
        <p:spPr>
          <a:xfrm>
            <a:off x="234577" y="477049"/>
            <a:ext cx="722024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정수형 </a:t>
            </a:r>
            <a:r>
              <a:rPr lang="en-US" altLang="ko-KR" b="1" dirty="0"/>
              <a:t>– </a:t>
            </a:r>
            <a:r>
              <a:rPr lang="ko-KR" altLang="en-US" b="1" dirty="0"/>
              <a:t>고정 소수점 </a:t>
            </a:r>
            <a:r>
              <a:rPr lang="en-US" altLang="ko-KR" b="1" dirty="0"/>
              <a:t>: </a:t>
            </a:r>
            <a:r>
              <a:rPr lang="ko-KR" altLang="en-US" b="1" dirty="0"/>
              <a:t>소수점이 움직이지 않는 수 </a:t>
            </a:r>
            <a:r>
              <a:rPr lang="en-US" altLang="ko-KR" b="1" dirty="0"/>
              <a:t>(</a:t>
            </a:r>
            <a:r>
              <a:rPr lang="ko-KR" altLang="en-US" b="1" dirty="0"/>
              <a:t>음수</a:t>
            </a:r>
            <a:r>
              <a:rPr lang="en-US" altLang="ko-KR" b="1" dirty="0"/>
              <a:t>/</a:t>
            </a:r>
            <a:r>
              <a:rPr lang="ko-KR" altLang="en-US" b="1" dirty="0"/>
              <a:t>양수</a:t>
            </a:r>
            <a:r>
              <a:rPr lang="en-US" altLang="ko-KR" b="1" dirty="0"/>
              <a:t> </a:t>
            </a:r>
            <a:r>
              <a:rPr lang="ko-KR" altLang="en-US" b="1" dirty="0"/>
              <a:t>포함</a:t>
            </a:r>
            <a:r>
              <a:rPr lang="en-US" altLang="ko-KR" b="1" dirty="0"/>
              <a:t>)</a:t>
            </a:r>
          </a:p>
          <a:p>
            <a:endParaRPr lang="en-US" altLang="ko-KR" sz="9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▼ 양수를 음수로 바꾸는 법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78E931C6-D214-47E1-8E2E-200334DF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1582"/>
              </p:ext>
            </p:extLst>
          </p:nvPr>
        </p:nvGraphicFramePr>
        <p:xfrm>
          <a:off x="1082773" y="1756377"/>
          <a:ext cx="527124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906">
                  <a:extLst>
                    <a:ext uri="{9D8B030D-6E8A-4147-A177-3AD203B41FA5}">
                      <a16:colId xmlns:a16="http://schemas.microsoft.com/office/drawing/2014/main" val="1128055904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933829370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206342707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2360645355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4293225682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50490585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3184351749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125842344"/>
                    </a:ext>
                  </a:extLst>
                </a:gridCol>
              </a:tblGrid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2^7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2^5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2^0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557259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679685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952916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34984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369797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61302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257960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86780"/>
                  </a:ext>
                </a:extLst>
              </a:tr>
              <a:tr h="238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144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ECAA5E5-D566-40D0-8CF2-A212BCC6C21E}"/>
              </a:ext>
            </a:extLst>
          </p:cNvPr>
          <p:cNvSpPr txBox="1"/>
          <p:nvPr/>
        </p:nvSpPr>
        <p:spPr>
          <a:xfrm>
            <a:off x="6476981" y="2973537"/>
            <a:ext cx="47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부호절대치 </a:t>
            </a:r>
            <a:r>
              <a:rPr lang="en-US" altLang="ko-KR" sz="1600" dirty="0"/>
              <a:t>: </a:t>
            </a:r>
            <a:r>
              <a:rPr lang="ko-KR" altLang="en-US" sz="1600" dirty="0"/>
              <a:t>가장 앞이 </a:t>
            </a:r>
            <a:r>
              <a:rPr lang="en-US" altLang="ko-KR" sz="1600" dirty="0"/>
              <a:t>0</a:t>
            </a:r>
            <a:r>
              <a:rPr lang="ko-KR" altLang="en-US" sz="1600" dirty="0"/>
              <a:t>이면 양수</a:t>
            </a:r>
            <a:r>
              <a:rPr lang="en-US" altLang="ko-KR" sz="1600" dirty="0"/>
              <a:t>, 1</a:t>
            </a:r>
            <a:r>
              <a:rPr lang="ko-KR" altLang="en-US" sz="1600" dirty="0"/>
              <a:t>이면 음수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C48D5-F1CF-4E22-AB8D-B82A21A0BCD1}"/>
              </a:ext>
            </a:extLst>
          </p:cNvPr>
          <p:cNvSpPr txBox="1"/>
          <p:nvPr/>
        </p:nvSpPr>
        <p:spPr>
          <a:xfrm>
            <a:off x="303305" y="5083625"/>
            <a:ext cx="1089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음수표현법 </a:t>
            </a:r>
            <a:r>
              <a:rPr lang="en-US" altLang="ko-KR" sz="1400" dirty="0"/>
              <a:t>: 0 + (-1) </a:t>
            </a:r>
            <a:r>
              <a:rPr lang="ko-KR" altLang="en-US" sz="1400" dirty="0"/>
              <a:t>형식</a:t>
            </a:r>
            <a:r>
              <a:rPr lang="en-US" altLang="ko-KR" sz="1400" dirty="0"/>
              <a:t>. </a:t>
            </a:r>
            <a:r>
              <a:rPr lang="ko-KR" altLang="en-US" sz="1400" dirty="0"/>
              <a:t>이리 음수를 구하면 </a:t>
            </a:r>
            <a:r>
              <a:rPr lang="en-US" altLang="ko-KR" sz="1400" dirty="0"/>
              <a:t>CPU</a:t>
            </a:r>
            <a:r>
              <a:rPr lang="ko-KR" altLang="en-US" sz="1400" dirty="0"/>
              <a:t>내 </a:t>
            </a:r>
            <a:r>
              <a:rPr lang="en-US" altLang="ko-KR" sz="1400" dirty="0"/>
              <a:t>ALU(</a:t>
            </a:r>
            <a:r>
              <a:rPr lang="ko-KR" altLang="en-US" sz="1400" dirty="0"/>
              <a:t>연산장치</a:t>
            </a:r>
            <a:r>
              <a:rPr lang="en-US" altLang="ko-KR" sz="1400" dirty="0"/>
              <a:t>)</a:t>
            </a:r>
            <a:r>
              <a:rPr lang="ko-KR" altLang="en-US" sz="1400" dirty="0"/>
              <a:t>에 감산기는 필요 없어진다</a:t>
            </a:r>
            <a:r>
              <a:rPr lang="en-US" altLang="ko-KR" sz="1400" dirty="0"/>
              <a:t>(</a:t>
            </a:r>
            <a:r>
              <a:rPr lang="ko-KR" altLang="en-US" sz="1400" dirty="0"/>
              <a:t>가산기만 있음 됨</a:t>
            </a:r>
            <a:r>
              <a:rPr lang="en-US" altLang="ko-KR" sz="1400" dirty="0"/>
              <a:t>. &lt;-</a:t>
            </a:r>
            <a:r>
              <a:rPr lang="ko-KR" altLang="en-US" sz="1400" dirty="0" err="1"/>
              <a:t>컴터</a:t>
            </a:r>
            <a:r>
              <a:rPr lang="ko-KR" altLang="en-US" sz="1400" dirty="0"/>
              <a:t> 비용 감소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*</a:t>
            </a:r>
            <a:r>
              <a:rPr lang="ko-KR" altLang="en-US" sz="1400" dirty="0" err="1"/>
              <a:t>보수란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r>
              <a:rPr lang="en-US" altLang="ko-KR" sz="1400" dirty="0"/>
              <a:t>Ex. 1</a:t>
            </a:r>
            <a:r>
              <a:rPr lang="ko-KR" altLang="en-US" sz="1400" dirty="0" err="1"/>
              <a:t>보수법</a:t>
            </a:r>
            <a:r>
              <a:rPr lang="ko-KR" altLang="en-US" sz="1400" dirty="0"/>
              <a:t> </a:t>
            </a:r>
            <a:r>
              <a:rPr lang="en-US" altLang="ko-KR" sz="1400" dirty="0"/>
              <a:t>: 0 + 1 = 1  &lt;&lt; 0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이 되려면 </a:t>
            </a:r>
            <a:r>
              <a:rPr lang="en-US" altLang="ko-KR" sz="1400" dirty="0"/>
              <a:t>‘1’</a:t>
            </a:r>
            <a:r>
              <a:rPr lang="ko-KR" altLang="en-US" sz="1400" dirty="0"/>
              <a:t>이 필요</a:t>
            </a:r>
            <a:r>
              <a:rPr lang="en-US" altLang="ko-KR" sz="1400" dirty="0"/>
              <a:t>. 1</a:t>
            </a:r>
            <a:r>
              <a:rPr lang="ko-KR" altLang="en-US" sz="1400" dirty="0"/>
              <a:t>보수법에서는 </a:t>
            </a:r>
            <a:r>
              <a:rPr lang="en-US" altLang="ko-KR" sz="1400" dirty="0"/>
              <a:t>0</a:t>
            </a:r>
            <a:r>
              <a:rPr lang="ko-KR" altLang="en-US" sz="1400" dirty="0"/>
              <a:t>의 보수는 </a:t>
            </a:r>
            <a:r>
              <a:rPr lang="en-US" altLang="ko-KR" sz="1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87115-C8D6-4CE5-8196-9977B37111E4}"/>
              </a:ext>
            </a:extLst>
          </p:cNvPr>
          <p:cNvSpPr txBox="1"/>
          <p:nvPr/>
        </p:nvSpPr>
        <p:spPr>
          <a:xfrm>
            <a:off x="6469440" y="3573569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2. 1</a:t>
            </a:r>
            <a:r>
              <a:rPr lang="ko-KR" altLang="en-US" sz="1600" dirty="0" err="1"/>
              <a:t>보수법</a:t>
            </a:r>
            <a:r>
              <a:rPr lang="ko-KR" altLang="en-US" sz="1600" dirty="0"/>
              <a:t> </a:t>
            </a:r>
            <a:r>
              <a:rPr lang="en-US" altLang="ko-KR" sz="1600" dirty="0"/>
              <a:t>: 1</a:t>
            </a:r>
            <a:r>
              <a:rPr lang="ko-KR" altLang="en-US" sz="1600" dirty="0"/>
              <a:t>이 되기 위한 보수</a:t>
            </a:r>
            <a:r>
              <a:rPr lang="en-US" altLang="ko-KR" sz="1600" dirty="0"/>
              <a:t>(0</a:t>
            </a:r>
            <a:r>
              <a:rPr lang="ko-KR" altLang="en-US" sz="1600" dirty="0"/>
              <a:t>이면 </a:t>
            </a:r>
            <a:r>
              <a:rPr lang="en-US" altLang="ko-KR" sz="1600" dirty="0"/>
              <a:t>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ACDB1C-B199-4543-88B4-C979F4F8428F}"/>
              </a:ext>
            </a:extLst>
          </p:cNvPr>
          <p:cNvSpPr txBox="1"/>
          <p:nvPr/>
        </p:nvSpPr>
        <p:spPr>
          <a:xfrm>
            <a:off x="248024" y="232298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1CC0CF-5A42-48C3-B559-7F387C59DF93}"/>
              </a:ext>
            </a:extLst>
          </p:cNvPr>
          <p:cNvSpPr txBox="1"/>
          <p:nvPr/>
        </p:nvSpPr>
        <p:spPr>
          <a:xfrm>
            <a:off x="232134" y="29587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B44093-1A76-4DB3-A834-7B836BB50E97}"/>
              </a:ext>
            </a:extLst>
          </p:cNvPr>
          <p:cNvSpPr txBox="1"/>
          <p:nvPr/>
        </p:nvSpPr>
        <p:spPr>
          <a:xfrm>
            <a:off x="6476981" y="4173601"/>
            <a:ext cx="5679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en-US" altLang="ko-KR" sz="1600" b="1" dirty="0"/>
              <a:t>2</a:t>
            </a:r>
            <a:r>
              <a:rPr lang="ko-KR" altLang="en-US" sz="1600" b="1" dirty="0" err="1"/>
              <a:t>보수법</a:t>
            </a:r>
            <a:r>
              <a:rPr lang="ko-KR" altLang="en-US" sz="1600" b="1" dirty="0"/>
              <a:t> </a:t>
            </a:r>
            <a:r>
              <a:rPr lang="en-US" altLang="ko-KR" sz="1600" dirty="0"/>
              <a:t>: 1</a:t>
            </a:r>
            <a:r>
              <a:rPr lang="ko-KR" altLang="en-US" sz="1600" dirty="0"/>
              <a:t>보수법에서 </a:t>
            </a:r>
            <a:r>
              <a:rPr lang="en-US" altLang="ko-KR" sz="1600" dirty="0"/>
              <a:t>+1</a:t>
            </a:r>
            <a:r>
              <a:rPr lang="ko-KR" altLang="en-US" sz="1600" dirty="0"/>
              <a:t>을 하는 방식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현재 사용하는 것</a:t>
            </a:r>
            <a:r>
              <a:rPr lang="en-US" altLang="ko-KR" sz="1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5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E46B3CC-348C-4A83-A28E-2E889003BCA6}"/>
              </a:ext>
            </a:extLst>
          </p:cNvPr>
          <p:cNvSpPr txBox="1"/>
          <p:nvPr/>
        </p:nvSpPr>
        <p:spPr>
          <a:xfrm>
            <a:off x="234577" y="477049"/>
            <a:ext cx="60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실수형 </a:t>
            </a:r>
            <a:r>
              <a:rPr lang="en-US" altLang="ko-KR" b="1" dirty="0"/>
              <a:t>– </a:t>
            </a:r>
            <a:r>
              <a:rPr lang="ko-KR" altLang="en-US" b="1" dirty="0"/>
              <a:t>부동 소수점 </a:t>
            </a:r>
            <a:r>
              <a:rPr lang="en-US" altLang="ko-KR" b="1" dirty="0"/>
              <a:t>*</a:t>
            </a:r>
            <a:r>
              <a:rPr lang="ko-KR" altLang="en-US" b="1" dirty="0"/>
              <a:t>부동</a:t>
            </a:r>
            <a:r>
              <a:rPr lang="en-US" altLang="ko-KR" b="1" dirty="0"/>
              <a:t>=</a:t>
            </a:r>
            <a:r>
              <a:rPr lang="ko-KR" altLang="en-US" b="1" dirty="0"/>
              <a:t>움직인다</a:t>
            </a:r>
            <a:r>
              <a:rPr lang="en-US" altLang="ko-KR" b="1" dirty="0"/>
              <a:t>. (</a:t>
            </a:r>
            <a:r>
              <a:rPr lang="ko-KR" altLang="en-US" b="1" dirty="0"/>
              <a:t>음수</a:t>
            </a:r>
            <a:r>
              <a:rPr lang="en-US" altLang="ko-KR" b="1" dirty="0"/>
              <a:t>/</a:t>
            </a:r>
            <a:r>
              <a:rPr lang="ko-KR" altLang="en-US" b="1" dirty="0"/>
              <a:t>양수 포함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DC8CD-30FA-41DB-82E4-3A6B26D4BE8A}"/>
              </a:ext>
            </a:extLst>
          </p:cNvPr>
          <p:cNvSpPr txBox="1"/>
          <p:nvPr/>
        </p:nvSpPr>
        <p:spPr>
          <a:xfrm>
            <a:off x="237142" y="1102659"/>
            <a:ext cx="11388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120.25F 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진수 형태로 변경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소수</a:t>
            </a:r>
            <a:r>
              <a:rPr lang="en-US" altLang="ko-KR" dirty="0">
                <a:sym typeface="Wingdings" panose="05000000000000000000" pitchFamily="2" charset="2"/>
              </a:rPr>
              <a:t>(ex. 01111000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r>
              <a:rPr lang="en-US" altLang="ko-KR" dirty="0">
                <a:sym typeface="Wingdings" panose="05000000000000000000" pitchFamily="2" charset="2"/>
              </a:rPr>
              <a:t>01000)  **</a:t>
            </a:r>
            <a:r>
              <a:rPr lang="ko-KR" altLang="en-US" dirty="0">
                <a:sym typeface="Wingdings" panose="05000000000000000000" pitchFamily="2" charset="2"/>
              </a:rPr>
              <a:t>소수는 </a:t>
            </a:r>
            <a:r>
              <a:rPr lang="en-US" altLang="ko-KR" dirty="0">
                <a:sym typeface="Wingdings" panose="05000000000000000000" pitchFamily="2" charset="2"/>
              </a:rPr>
              <a:t>-2^0/-2^1/-2^2</a:t>
            </a:r>
            <a:r>
              <a:rPr lang="ko-KR" altLang="en-US" dirty="0">
                <a:sym typeface="Wingdings" panose="05000000000000000000" pitchFamily="2" charset="2"/>
              </a:rPr>
              <a:t>순으로 공간배정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 </a:t>
            </a:r>
            <a:r>
              <a:rPr lang="ko-KR" altLang="en-US" dirty="0">
                <a:sym typeface="Wingdings" panose="05000000000000000000" pitchFamily="2" charset="2"/>
              </a:rPr>
              <a:t>소수점 변경 </a:t>
            </a:r>
            <a:r>
              <a:rPr lang="en-US" altLang="ko-KR" dirty="0">
                <a:sym typeface="Wingdings" panose="05000000000000000000" pitchFamily="2" charset="2"/>
              </a:rPr>
              <a:t>: 1.11100001*2^6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 </a:t>
            </a:r>
            <a:r>
              <a:rPr lang="ko-KR" altLang="en-US" dirty="0">
                <a:sym typeface="Wingdings" panose="05000000000000000000" pitchFamily="2" charset="2"/>
              </a:rPr>
              <a:t>부호</a:t>
            </a:r>
            <a:r>
              <a:rPr lang="en-US" altLang="ko-KR" dirty="0">
                <a:sym typeface="Wingdings" panose="05000000000000000000" pitchFamily="2" charset="2"/>
              </a:rPr>
              <a:t>+</a:t>
            </a:r>
            <a:r>
              <a:rPr lang="ko-KR" altLang="en-US" dirty="0" err="1">
                <a:sym typeface="Wingdings" panose="05000000000000000000" pitchFamily="2" charset="2"/>
              </a:rPr>
              <a:t>지수부</a:t>
            </a:r>
            <a:r>
              <a:rPr lang="en-US" altLang="ko-KR" dirty="0">
                <a:sym typeface="Wingdings" panose="05000000000000000000" pitchFamily="2" charset="2"/>
              </a:rPr>
              <a:t>+</a:t>
            </a:r>
            <a:r>
              <a:rPr lang="ko-KR" altLang="en-US" dirty="0" err="1">
                <a:sym typeface="Wingdings" panose="05000000000000000000" pitchFamily="2" charset="2"/>
              </a:rPr>
              <a:t>가수부</a:t>
            </a:r>
            <a:r>
              <a:rPr lang="ko-KR" altLang="en-US" dirty="0">
                <a:sym typeface="Wingdings" panose="05000000000000000000" pitchFamily="2" charset="2"/>
              </a:rPr>
              <a:t> 형태로 변경 </a:t>
            </a:r>
            <a:r>
              <a:rPr lang="en-US" altLang="ko-KR" dirty="0">
                <a:sym typeface="Wingdings" panose="05000000000000000000" pitchFamily="2" charset="2"/>
              </a:rPr>
              <a:t>: 0</a:t>
            </a:r>
            <a:r>
              <a:rPr lang="en-US" altLang="ko-KR" b="1" dirty="0">
                <a:sym typeface="Wingdings" panose="05000000000000000000" pitchFamily="2" charset="2"/>
              </a:rPr>
              <a:t>10000100</a:t>
            </a:r>
            <a:r>
              <a:rPr lang="en-US" altLang="ko-KR" dirty="0">
                <a:sym typeface="Wingdings" panose="05000000000000000000" pitchFamily="2" charset="2"/>
              </a:rPr>
              <a:t>111000010000000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*</a:t>
            </a:r>
            <a:r>
              <a:rPr lang="ko-KR" altLang="en-US" dirty="0">
                <a:sym typeface="Wingdings" panose="05000000000000000000" pitchFamily="2" charset="2"/>
              </a:rPr>
              <a:t>부호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양수이기에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              *</a:t>
            </a:r>
            <a:r>
              <a:rPr lang="ko-KR" altLang="en-US" b="1" dirty="0">
                <a:sym typeface="Wingdings" panose="05000000000000000000" pitchFamily="2" charset="2"/>
              </a:rPr>
              <a:t>지수 </a:t>
            </a:r>
            <a:r>
              <a:rPr lang="en-US" altLang="ko-KR" dirty="0">
                <a:sym typeface="Wingdings" panose="05000000000000000000" pitchFamily="2" charset="2"/>
              </a:rPr>
              <a:t>= 2^</a:t>
            </a:r>
            <a:r>
              <a:rPr lang="en-US" altLang="ko-KR" b="1" dirty="0">
                <a:sym typeface="Wingdings" panose="05000000000000000000" pitchFamily="2" charset="2"/>
              </a:rPr>
              <a:t>6   6</a:t>
            </a:r>
            <a:r>
              <a:rPr lang="ko-KR" altLang="en-US" b="1" dirty="0">
                <a:sym typeface="Wingdings" panose="05000000000000000000" pitchFamily="2" charset="2"/>
              </a:rPr>
              <a:t>에 </a:t>
            </a:r>
            <a:r>
              <a:rPr lang="en-US" altLang="ko-KR" b="1" dirty="0">
                <a:sym typeface="Wingdings" panose="05000000000000000000" pitchFamily="2" charset="2"/>
              </a:rPr>
              <a:t>bias</a:t>
            </a:r>
            <a:r>
              <a:rPr lang="ko-KR" altLang="en-US" b="1" dirty="0">
                <a:sym typeface="Wingdings" panose="05000000000000000000" pitchFamily="2" charset="2"/>
              </a:rPr>
              <a:t>인 </a:t>
            </a:r>
            <a:r>
              <a:rPr lang="en-US" altLang="ko-KR" b="1" dirty="0">
                <a:sym typeface="Wingdings" panose="05000000000000000000" pitchFamily="2" charset="2"/>
              </a:rPr>
              <a:t>127</a:t>
            </a:r>
            <a:r>
              <a:rPr lang="ko-KR" altLang="en-US" b="1" dirty="0">
                <a:sym typeface="Wingdings" panose="05000000000000000000" pitchFamily="2" charset="2"/>
              </a:rPr>
              <a:t>을 더하기 </a:t>
            </a:r>
            <a:r>
              <a:rPr lang="en-US" altLang="ko-KR" b="1" dirty="0">
                <a:sym typeface="Wingdings" panose="05000000000000000000" pitchFamily="2" charset="2"/>
              </a:rPr>
              <a:t>= 133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*</a:t>
            </a:r>
            <a:r>
              <a:rPr lang="ko-KR" altLang="en-US" dirty="0">
                <a:sym typeface="Wingdings" panose="05000000000000000000" pitchFamily="2" charset="2"/>
              </a:rPr>
              <a:t>가수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소수점아래의 숫자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69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412</Words>
  <Application>Microsoft Office PowerPoint</Application>
  <PresentationFormat>와이드스크린</PresentationFormat>
  <Paragraphs>132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geoun</dc:creator>
  <cp:lastModifiedBy>choi geoun</cp:lastModifiedBy>
  <cp:revision>10</cp:revision>
  <dcterms:created xsi:type="dcterms:W3CDTF">2022-03-02T11:43:20Z</dcterms:created>
  <dcterms:modified xsi:type="dcterms:W3CDTF">2022-03-02T13:28:09Z</dcterms:modified>
</cp:coreProperties>
</file>