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8" r:id="rId5"/>
    <p:sldId id="260" r:id="rId6"/>
    <p:sldId id="269" r:id="rId7"/>
    <p:sldId id="258" r:id="rId8"/>
    <p:sldId id="261" r:id="rId9"/>
    <p:sldId id="270" r:id="rId10"/>
    <p:sldId id="262" r:id="rId11"/>
    <p:sldId id="271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55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72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7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55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80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51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65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75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35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54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26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7D3D708-D12E-414F-A192-381B8A19FF74}" type="datetimeFigureOut">
              <a:rPr lang="en-CA" smtClean="0"/>
              <a:t>2020-04-08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19132EB-62AA-46D6-8E0E-F4779D8AB8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0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6CE0-51D1-40E5-97B1-88184B465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Transfer proteins classification based on TC number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9BD9-A602-419F-9EB0-742948564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Sima Ataei</a:t>
            </a:r>
          </a:p>
          <a:p>
            <a:r>
              <a:rPr lang="en-US" dirty="0"/>
              <a:t>Hamed </a:t>
            </a:r>
            <a:r>
              <a:rPr lang="en-US" dirty="0" err="1"/>
              <a:t>Ghazikhani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234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A07DD-2452-454D-8C22-F5C3398B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55" y="105689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CA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5AE72-99AC-43D3-BEB9-09C321D3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the dataset to test and train sets [0.2, 0.8]</a:t>
            </a:r>
          </a:p>
          <a:p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Run 5-fold cross-validations for each classifier</a:t>
            </a:r>
          </a:p>
          <a:p>
            <a:endParaRPr lang="en-CA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7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A07DD-2452-454D-8C22-F5C3398B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55" y="105689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en-CA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2D9460-8700-4823-99C4-AA88B60A4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419156"/>
              </p:ext>
            </p:extLst>
          </p:nvPr>
        </p:nvGraphicFramePr>
        <p:xfrm>
          <a:off x="1818167" y="3169037"/>
          <a:ext cx="7935430" cy="190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228">
                  <a:extLst>
                    <a:ext uri="{9D8B030D-6E8A-4147-A177-3AD203B41FA5}">
                      <a16:colId xmlns:a16="http://schemas.microsoft.com/office/drawing/2014/main" val="2597072314"/>
                    </a:ext>
                  </a:extLst>
                </a:gridCol>
                <a:gridCol w="1270944">
                  <a:extLst>
                    <a:ext uri="{9D8B030D-6E8A-4147-A177-3AD203B41FA5}">
                      <a16:colId xmlns:a16="http://schemas.microsoft.com/office/drawing/2014/main" val="1139189522"/>
                    </a:ext>
                  </a:extLst>
                </a:gridCol>
                <a:gridCol w="1587086">
                  <a:extLst>
                    <a:ext uri="{9D8B030D-6E8A-4147-A177-3AD203B41FA5}">
                      <a16:colId xmlns:a16="http://schemas.microsoft.com/office/drawing/2014/main" val="2749855959"/>
                    </a:ext>
                  </a:extLst>
                </a:gridCol>
                <a:gridCol w="1587086">
                  <a:extLst>
                    <a:ext uri="{9D8B030D-6E8A-4147-A177-3AD203B41FA5}">
                      <a16:colId xmlns:a16="http://schemas.microsoft.com/office/drawing/2014/main" val="217646935"/>
                    </a:ext>
                  </a:extLst>
                </a:gridCol>
                <a:gridCol w="1587086">
                  <a:extLst>
                    <a:ext uri="{9D8B030D-6E8A-4147-A177-3AD203B41FA5}">
                      <a16:colId xmlns:a16="http://schemas.microsoft.com/office/drawing/2014/main" val="1332582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vector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573638"/>
                  </a:ext>
                </a:extLst>
              </a:tr>
              <a:tr h="489863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0.4424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0.4125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0.4093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996503"/>
                  </a:ext>
                </a:extLst>
              </a:tr>
              <a:tr h="406102">
                <a:tc>
                  <a:txBody>
                    <a:bodyPr/>
                    <a:lstStyle/>
                    <a:p>
                      <a:r>
                        <a:rPr lang="en-US" dirty="0"/>
                        <a:t>Random Forrest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0.3932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0.4037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0.3711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31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 using BLAST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54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90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CEC57-F04B-4CB6-B94F-CF14E217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40CD-1E69-4389-B1B7-B399C63EF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55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990F2-392A-488E-961A-2AD74ECF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F71B-CFE2-4CC8-AD16-16CE61AD1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16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7EBED-C4F3-4184-874B-D27C746C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622" y="1298448"/>
            <a:ext cx="7187529" cy="2951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spc="-100" dirty="0"/>
              <a:t>Thanks for Your Attention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75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7AABA-10D8-4457-A0BB-0863B763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Project Overview and Objectives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EDB94-3D1B-4DE7-A2BF-67987F91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19" y="2535446"/>
            <a:ext cx="9626958" cy="355445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Transporter proteins’ </a:t>
            </a:r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essential role on cell metabolism:</a:t>
            </a:r>
            <a:r>
              <a:rPr lang="en-US" sz="28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Assisting on movement different substances across the cell </a:t>
            </a:r>
          </a:p>
          <a:p>
            <a:r>
              <a:rPr lang="en-US" sz="28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Protein Annotation</a:t>
            </a:r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Characterizing proteins from their sequence</a:t>
            </a:r>
            <a:endParaRPr lang="en-US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Main objective of the project: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Classifying transporter proteins into family and subfamily</a:t>
            </a:r>
            <a:endParaRPr lang="en-CA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4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C9810-1553-442D-96BD-D830958B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D668-92DE-4D0A-BB9F-3D7B319A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919494"/>
            <a:ext cx="8983489" cy="355445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CA" sz="28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Transporter Classification Database (TCDB)</a:t>
            </a:r>
            <a:r>
              <a:rPr lang="en-CA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CA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Classification system for membrane transport proteins sequences</a:t>
            </a:r>
          </a:p>
          <a:p>
            <a:pPr lvl="1">
              <a:lnSpc>
                <a:spcPct val="150000"/>
              </a:lnSpc>
            </a:pPr>
            <a:r>
              <a:rPr lang="en-CA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Contains 19,425 transporter protein (14 Feb. 2020)</a:t>
            </a:r>
          </a:p>
          <a:p>
            <a:pPr lvl="2">
              <a:lnSpc>
                <a:spcPct val="150000"/>
              </a:lnSpc>
            </a:pPr>
            <a:r>
              <a:rPr lang="en-CA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Including 1,234 families</a:t>
            </a:r>
          </a:p>
          <a:p>
            <a:pPr lvl="2">
              <a:lnSpc>
                <a:spcPct val="150000"/>
              </a:lnSpc>
            </a:pPr>
            <a:r>
              <a:rPr lang="en-CA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2,921 subfamilies</a:t>
            </a:r>
          </a:p>
          <a:p>
            <a:pPr lvl="1">
              <a:lnSpc>
                <a:spcPct val="150000"/>
              </a:lnSpc>
            </a:pPr>
            <a:r>
              <a:rPr lang="en-CA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Proteins are in FASTA file format</a:t>
            </a:r>
          </a:p>
          <a:p>
            <a:pPr lvl="2"/>
            <a:endParaRPr lang="en-CA" sz="22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CA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4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C9810-1553-442D-96BD-D830958B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Preprocessing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D668-92DE-4D0A-BB9F-3D7B319A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64" y="2535446"/>
            <a:ext cx="9954736" cy="35544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CA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Preprocessing steps include:</a:t>
            </a:r>
          </a:p>
          <a:p>
            <a:pPr marL="960120" lvl="1" indent="-457200">
              <a:spcBef>
                <a:spcPts val="6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CA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Excluding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sequences with unacceptable amino acids (</a:t>
            </a:r>
            <a:r>
              <a:rPr lang="pl-PL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B,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pl-PL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Z, X, J, O, U </a:t>
            </a:r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960120" lvl="1" indent="-457200">
              <a:spcBef>
                <a:spcPts val="6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CA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Excluding sequences with unacceptable length (length &gt; 1000 or &lt; 50)</a:t>
            </a:r>
          </a:p>
          <a:p>
            <a:pPr marL="960120" lvl="1" indent="-457200">
              <a:spcBef>
                <a:spcPts val="600"/>
              </a:spcBef>
              <a:spcAft>
                <a:spcPts val="1200"/>
              </a:spcAft>
              <a:buFont typeface="+mj-lt"/>
              <a:buAutoNum type="alphaLcParenR"/>
            </a:pPr>
            <a:r>
              <a:rPr lang="en-CA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Balanced dataset extraction: sampled separate 2 datasets (family &amp; subfamily)</a:t>
            </a:r>
          </a:p>
          <a:p>
            <a:pPr lvl="2">
              <a:spcBef>
                <a:spcPts val="600"/>
              </a:spcBef>
              <a:spcAft>
                <a:spcPts val="1200"/>
              </a:spcAft>
            </a:pPr>
            <a:r>
              <a:rPr lang="en-CA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30 sequences of each family/subfamily randomly based on central limit theorem (CLT)</a:t>
            </a:r>
            <a:endParaRPr lang="en-US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>
              <a:spcBef>
                <a:spcPts val="600"/>
              </a:spcBef>
              <a:spcAft>
                <a:spcPts val="1200"/>
              </a:spcAft>
            </a:pPr>
            <a:r>
              <a:rPr lang="en-US" sz="2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Families with less than 30 sequences are excluded (1,138 family and 2871 subfamily)</a:t>
            </a:r>
            <a:endParaRPr lang="en-CA" sz="2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53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32673-55E2-4BD6-A6EA-0E8CADE6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Extracted Datasets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5E5987-80B2-482C-8D3E-A47617FB9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970999"/>
              </p:ext>
            </p:extLst>
          </p:nvPr>
        </p:nvGraphicFramePr>
        <p:xfrm>
          <a:off x="2424701" y="3329398"/>
          <a:ext cx="699670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2645">
                  <a:extLst>
                    <a:ext uri="{9D8B030D-6E8A-4147-A177-3AD203B41FA5}">
                      <a16:colId xmlns:a16="http://schemas.microsoft.com/office/drawing/2014/main" val="1446049533"/>
                    </a:ext>
                  </a:extLst>
                </a:gridCol>
                <a:gridCol w="2524969">
                  <a:extLst>
                    <a:ext uri="{9D8B030D-6E8A-4147-A177-3AD203B41FA5}">
                      <a16:colId xmlns:a16="http://schemas.microsoft.com/office/drawing/2014/main" val="1311522471"/>
                    </a:ext>
                  </a:extLst>
                </a:gridCol>
                <a:gridCol w="2589087">
                  <a:extLst>
                    <a:ext uri="{9D8B030D-6E8A-4147-A177-3AD203B41FA5}">
                      <a16:colId xmlns:a16="http://schemas.microsoft.com/office/drawing/2014/main" val="1344852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 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Sequences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classes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50120"/>
                  </a:ext>
                </a:extLst>
              </a:tr>
              <a:tr h="347780">
                <a:tc>
                  <a:txBody>
                    <a:bodyPr/>
                    <a:lstStyle/>
                    <a:p>
                      <a:r>
                        <a:rPr lang="en-US" dirty="0"/>
                        <a:t>Family Dataset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2880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 (families)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7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Subfamily Dataset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(subfamilies)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1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22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32673-55E2-4BD6-A6EA-0E8CADE6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Feature Extraction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83AA-8E84-4C62-A4B6-571E8F48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 different feature vectors are extracted: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Amino Acid Composition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Pair Amino Acid Composition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Resampled one-hot encoding</a:t>
            </a:r>
            <a:endParaRPr lang="en-US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7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6504A-CE2F-4C89-9A69-11C57DC5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Classification 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AC662-22A3-4081-A3D2-56DED6B6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55" y="2919494"/>
            <a:ext cx="8983489" cy="3554457"/>
          </a:xfrm>
        </p:spPr>
        <p:txBody>
          <a:bodyPr>
            <a:normAutofit/>
          </a:bodyPr>
          <a:lstStyle/>
          <a:p>
            <a:pPr lvl="1"/>
            <a:r>
              <a:rPr lang="en-CA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TC number:</a:t>
            </a:r>
          </a:p>
          <a:p>
            <a:pPr marL="502920" lvl="1" indent="0">
              <a:buNone/>
            </a:pPr>
            <a:br>
              <a:rPr lang="pt-BR" sz="2400" dirty="0"/>
            </a:br>
            <a:endParaRPr lang="pt-BR" sz="2400" dirty="0"/>
          </a:p>
          <a:p>
            <a:pPr lvl="1"/>
            <a:endParaRPr lang="pt-BR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CA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CA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CA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CA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Classifying based on N1.L1.N2 and N1.L1.N2.N3</a:t>
            </a:r>
            <a:b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CA" sz="24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EB605C-265A-4129-AD14-808113B2C33D}"/>
              </a:ext>
            </a:extLst>
          </p:cNvPr>
          <p:cNvSpPr/>
          <p:nvPr/>
        </p:nvSpPr>
        <p:spPr>
          <a:xfrm>
            <a:off x="4914900" y="4060564"/>
            <a:ext cx="284797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N1.L1.N2.N3.N4</a:t>
            </a:r>
            <a:endParaRPr lang="en-CA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0ECD73-B6C3-44E1-9381-78AD2DF0BE6C}"/>
              </a:ext>
            </a:extLst>
          </p:cNvPr>
          <p:cNvSpPr/>
          <p:nvPr/>
        </p:nvSpPr>
        <p:spPr>
          <a:xfrm>
            <a:off x="5124450" y="4103426"/>
            <a:ext cx="476250" cy="4095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14FD493-79B3-4096-A5EE-00501C3560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95775" y="4564783"/>
            <a:ext cx="1066800" cy="302492"/>
          </a:xfrm>
          <a:prstGeom prst="bentConnector3">
            <a:avLst>
              <a:gd name="adj1" fmla="val 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BA2622C-6A67-43B2-AA0D-CF0F15B554A3}"/>
              </a:ext>
            </a:extLst>
          </p:cNvPr>
          <p:cNvSpPr/>
          <p:nvPr/>
        </p:nvSpPr>
        <p:spPr>
          <a:xfrm>
            <a:off x="3449107" y="4410076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73039D-3AFB-46B9-9042-F651ED6BC510}"/>
              </a:ext>
            </a:extLst>
          </p:cNvPr>
          <p:cNvSpPr/>
          <p:nvPr/>
        </p:nvSpPr>
        <p:spPr>
          <a:xfrm>
            <a:off x="5230868" y="3253067"/>
            <a:ext cx="115252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Subclass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F3A788A-740E-4F6B-9053-359DD3560425}"/>
              </a:ext>
            </a:extLst>
          </p:cNvPr>
          <p:cNvSpPr/>
          <p:nvPr/>
        </p:nvSpPr>
        <p:spPr>
          <a:xfrm>
            <a:off x="5660081" y="4101577"/>
            <a:ext cx="367695" cy="4095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CFFA7E-1A6E-45B4-872D-1B3466A0EDE9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5843928" y="3848100"/>
            <a:ext cx="1" cy="2534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FC4675F-66E0-43FE-8510-19E1CF5F985D}"/>
              </a:ext>
            </a:extLst>
          </p:cNvPr>
          <p:cNvSpPr/>
          <p:nvPr/>
        </p:nvSpPr>
        <p:spPr>
          <a:xfrm>
            <a:off x="6087123" y="4118520"/>
            <a:ext cx="416869" cy="4095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390290-E1C0-4FB9-9DB6-966F1E0C5FC2}"/>
              </a:ext>
            </a:extLst>
          </p:cNvPr>
          <p:cNvCxnSpPr>
            <a:stCxn id="4" idx="2"/>
          </p:cNvCxnSpPr>
          <p:nvPr/>
        </p:nvCxnSpPr>
        <p:spPr>
          <a:xfrm flipH="1">
            <a:off x="6338887" y="4555864"/>
            <a:ext cx="1" cy="3114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9D1A8-E71B-4CC9-96F9-DF5699AF46A3}"/>
              </a:ext>
            </a:extLst>
          </p:cNvPr>
          <p:cNvSpPr/>
          <p:nvPr/>
        </p:nvSpPr>
        <p:spPr>
          <a:xfrm>
            <a:off x="5762624" y="4552165"/>
            <a:ext cx="115252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Family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5FED89-7AA9-4895-AF46-A4B36CDC07DB}"/>
              </a:ext>
            </a:extLst>
          </p:cNvPr>
          <p:cNvSpPr/>
          <p:nvPr/>
        </p:nvSpPr>
        <p:spPr>
          <a:xfrm>
            <a:off x="6384067" y="3263129"/>
            <a:ext cx="115252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Subfamily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F78621-1721-4934-B961-A5E0AF94379D}"/>
              </a:ext>
            </a:extLst>
          </p:cNvPr>
          <p:cNvSpPr/>
          <p:nvPr/>
        </p:nvSpPr>
        <p:spPr>
          <a:xfrm>
            <a:off x="6587766" y="4118520"/>
            <a:ext cx="416869" cy="4095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D552FE-AC27-4112-92E1-D1EB020CC456}"/>
              </a:ext>
            </a:extLst>
          </p:cNvPr>
          <p:cNvCxnSpPr/>
          <p:nvPr/>
        </p:nvCxnSpPr>
        <p:spPr>
          <a:xfrm flipH="1" flipV="1">
            <a:off x="6794318" y="3856124"/>
            <a:ext cx="1" cy="2534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E4A8A77-05C0-48E0-B0F3-9BCC3E4BDF31}"/>
              </a:ext>
            </a:extLst>
          </p:cNvPr>
          <p:cNvSpPr/>
          <p:nvPr/>
        </p:nvSpPr>
        <p:spPr>
          <a:xfrm>
            <a:off x="7076744" y="4118520"/>
            <a:ext cx="416869" cy="40957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5D137DC-8182-4996-BC61-C040AAD8B7C5}"/>
              </a:ext>
            </a:extLst>
          </p:cNvPr>
          <p:cNvCxnSpPr>
            <a:cxnSpLocks/>
          </p:cNvCxnSpPr>
          <p:nvPr/>
        </p:nvCxnSpPr>
        <p:spPr>
          <a:xfrm>
            <a:off x="7285178" y="4513813"/>
            <a:ext cx="1240200" cy="371828"/>
          </a:xfrm>
          <a:prstGeom prst="bentConnector3">
            <a:avLst>
              <a:gd name="adj1" fmla="val 84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BEEACEE-FF9B-4DDA-8F08-FF9D3425DBD6}"/>
              </a:ext>
            </a:extLst>
          </p:cNvPr>
          <p:cNvSpPr/>
          <p:nvPr/>
        </p:nvSpPr>
        <p:spPr>
          <a:xfrm>
            <a:off x="8540194" y="4410076"/>
            <a:ext cx="115252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</a:t>
            </a:r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59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7" grpId="0"/>
      <p:bldP spid="18" grpId="0" animBg="1"/>
      <p:bldP spid="21" grpId="0" animBg="1"/>
      <p:bldP spid="24" grpId="0"/>
      <p:bldP spid="25" grpId="0"/>
      <p:bldP spid="26" grpId="0" animBg="1"/>
      <p:bldP spid="28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E5661-B9D6-4E5E-9A61-4C9002FB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Classification Methods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1D17-78F2-4C82-8645-5AE8F5195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26526"/>
            <a:ext cx="9605963" cy="35544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Extracted features are trained to 3 classifiers (using </a:t>
            </a:r>
            <a:r>
              <a:rPr lang="en-US" sz="2800" dirty="0" err="1">
                <a:solidFill>
                  <a:schemeClr val="tx1"/>
                </a:solidFill>
                <a:latin typeface="+mj-lt"/>
              </a:rPr>
              <a:t>Scikit</a:t>
            </a:r>
            <a:r>
              <a:rPr lang="en-US" sz="2800" dirty="0">
                <a:solidFill>
                  <a:schemeClr val="tx1"/>
                </a:solidFill>
                <a:latin typeface="+mj-lt"/>
              </a:rPr>
              <a:t>-Learn):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Support Vector Machine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Random Forrest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And a distance-based classifier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K-Nearest Neighbor 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Using BLAST metric</a:t>
            </a:r>
            <a:endParaRPr lang="en-CA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278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B572-AD66-4F8F-94F9-9D7960A9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A98E-02B0-4782-B61E-070AAE598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592630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Basic Local Alignment Search Tool (BLAST): </a:t>
            </a:r>
          </a:p>
          <a:p>
            <a:pPr lvl="1">
              <a:lnSpc>
                <a:spcPct val="150000"/>
              </a:lnSpc>
            </a:pPr>
            <a:r>
              <a:rPr lang="en-CA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local sequence alignment method </a:t>
            </a:r>
          </a:p>
          <a:p>
            <a:pPr lvl="1">
              <a:lnSpc>
                <a:spcPct val="150000"/>
              </a:lnSpc>
            </a:pPr>
            <a:r>
              <a:rPr lang="en-US" sz="2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Compares protein sequences to sequence databases and calculates the statistical significance of matches </a:t>
            </a:r>
            <a:b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CA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99177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407</TotalTime>
  <Words>353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 2</vt:lpstr>
      <vt:lpstr>Frame</vt:lpstr>
      <vt:lpstr>Transfer proteins classification based on TC number </vt:lpstr>
      <vt:lpstr>Project Overview and Objectives</vt:lpstr>
      <vt:lpstr>Dataset</vt:lpstr>
      <vt:lpstr>Preprocessing</vt:lpstr>
      <vt:lpstr>Extracted Datasets</vt:lpstr>
      <vt:lpstr>Feature Extraction</vt:lpstr>
      <vt:lpstr>Classification </vt:lpstr>
      <vt:lpstr>Classification Methods</vt:lpstr>
      <vt:lpstr>BLAST </vt:lpstr>
      <vt:lpstr>Classification</vt:lpstr>
      <vt:lpstr>Results</vt:lpstr>
      <vt:lpstr>Discussion</vt:lpstr>
      <vt:lpstr>Conclusion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proteins classification based on TC number </dc:title>
  <dc:creator>Sima Ataei</dc:creator>
  <cp:lastModifiedBy>Sima Ataei</cp:lastModifiedBy>
  <cp:revision>26</cp:revision>
  <dcterms:created xsi:type="dcterms:W3CDTF">2020-04-07T22:54:55Z</dcterms:created>
  <dcterms:modified xsi:type="dcterms:W3CDTF">2020-04-08T15:57:53Z</dcterms:modified>
</cp:coreProperties>
</file>