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7" r:id="rId5"/>
    <p:sldId id="447" r:id="rId6"/>
    <p:sldId id="287" r:id="rId7"/>
    <p:sldId id="431" r:id="rId8"/>
    <p:sldId id="449" r:id="rId9"/>
    <p:sldId id="294" r:id="rId10"/>
    <p:sldId id="456" r:id="rId11"/>
    <p:sldId id="450" r:id="rId12"/>
    <p:sldId id="451" r:id="rId13"/>
    <p:sldId id="452" r:id="rId14"/>
    <p:sldId id="453" r:id="rId15"/>
    <p:sldId id="454" r:id="rId16"/>
    <p:sldId id="455" r:id="rId17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7FE3A72-12DB-4B76-B05D-07693517AF1B}">
          <p14:sldIdLst>
            <p14:sldId id="257"/>
          </p14:sldIdLst>
        </p14:section>
        <p14:section name="目次" id="{62D092DC-5394-46F6-8D21-110B6D3B9E34}">
          <p14:sldIdLst>
            <p14:sldId id="447"/>
          </p14:sldIdLst>
        </p14:section>
        <p14:section name="0．概要" id="{0023DA72-A90A-4C63-B556-695C8556A933}">
          <p14:sldIdLst>
            <p14:sldId id="287"/>
            <p14:sldId id="431"/>
          </p14:sldIdLst>
        </p14:section>
        <p14:section name="1.表示機能" id="{25DF539F-6D4E-4432-A6AD-7A2A290BA6A0}">
          <p14:sldIdLst>
            <p14:sldId id="449"/>
            <p14:sldId id="294"/>
            <p14:sldId id="456"/>
            <p14:sldId id="450"/>
            <p14:sldId id="451"/>
          </p14:sldIdLst>
        </p14:section>
        <p14:section name="2.登録機能" id="{0AF6F8D0-9FE4-4446-9F9F-15B45603BB9D}">
          <p14:sldIdLst>
            <p14:sldId id="452"/>
            <p14:sldId id="453"/>
            <p14:sldId id="454"/>
            <p14:sldId id="4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69900"/>
    <a:srgbClr val="FFCCFF"/>
    <a:srgbClr val="FF99FF"/>
    <a:srgbClr val="CCFF33"/>
    <a:srgbClr val="7AB655"/>
    <a:srgbClr val="7CB659"/>
    <a:srgbClr val="99CC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22" dt="2020-11-13T11:51:49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112" autoAdjust="0"/>
  </p:normalViewPr>
  <p:slideViewPr>
    <p:cSldViewPr snapToGrid="0">
      <p:cViewPr varScale="1">
        <p:scale>
          <a:sx n="72" d="100"/>
          <a:sy n="72" d="100"/>
        </p:scale>
        <p:origin x="20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0751B-6877-4AEC-9341-697672F0D48E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1900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6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AD26A-15DA-4291-8E1E-1496D9331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5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AD26A-15DA-4291-8E1E-1496D9331C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66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表示機能を実装する為の事前準備として、画面のデータグリッドに紐づけるクラスとして、在庫情報クラスを実装します。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在庫情報クラスは平たく言うとグリッド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行分のデータを保持する為のクラスで、</a:t>
            </a:r>
            <a:endParaRPr kumimoji="1" lang="en-US" altLang="ja-JP" dirty="0"/>
          </a:p>
          <a:p>
            <a:r>
              <a:rPr kumimoji="1" lang="ja-JP" altLang="en-US" dirty="0"/>
              <a:t>これを複数作成し、リスト化することでグリッド各行のデータを表現します。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これらの画面に直接紐づくクラスの事を　モデルクラス　や　データクラス　と主に呼ばれます。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下記は　在庫情報　の実際の定義情報です。</a:t>
            </a:r>
            <a:endParaRPr kumimoji="1" lang="en-US" altLang="ja-JP" dirty="0"/>
          </a:p>
          <a:p>
            <a:r>
              <a:rPr kumimoji="1" lang="ja-JP" altLang="en-US" dirty="0"/>
              <a:t>見ての通りグリッドに表示する為の項目を全て持っています。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AD26A-15DA-4291-8E1E-1496D9331CC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74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表示機能を実装する為の事前準備として、画面のデータグリッドに紐づけるクラスとして、在庫情報クラスを実装します。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在庫情報クラスは平たく言うとグリッド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行分のデータを保持する為のクラスで、</a:t>
            </a:r>
            <a:endParaRPr kumimoji="1" lang="en-US" altLang="ja-JP" dirty="0"/>
          </a:p>
          <a:p>
            <a:r>
              <a:rPr kumimoji="1" lang="ja-JP" altLang="en-US" dirty="0"/>
              <a:t>これを複数作成し、リスト化することでグリッド各行のデータを表現します。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これらの画面に直接紐づくクラスの事を　モデルクラス　や　データクラス　と主に呼ばれます。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下記は　在庫情報　の実際の定義情報です。</a:t>
            </a:r>
            <a:endParaRPr kumimoji="1" lang="en-US" altLang="ja-JP" dirty="0"/>
          </a:p>
          <a:p>
            <a:r>
              <a:rPr kumimoji="1" lang="ja-JP" altLang="en-US" dirty="0"/>
              <a:t>見ての通りグリッドに表示する為の項目を全て持っています。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AD26A-15DA-4291-8E1E-1496D9331CC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54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97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31F2A-5A6F-46A3-811D-E1E07693B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59419C-D265-418F-BC9F-A5195E4A2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pic>
        <p:nvPicPr>
          <p:cNvPr id="8" name="図 7" descr="挿絵, 抽象, 記号 が含まれている画像&#10;&#10;自動的に生成された説明">
            <a:extLst>
              <a:ext uri="{FF2B5EF4-FFF2-40B4-BE49-F238E27FC236}">
                <a16:creationId xmlns:a16="http://schemas.microsoft.com/office/drawing/2014/main" id="{5BED9CB1-E3FD-4F68-A5D2-30407769DD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44" y="5890909"/>
            <a:ext cx="2063940" cy="76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6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C877AB-45DA-4B99-9A1F-ACBE25341376}"/>
              </a:ext>
            </a:extLst>
          </p:cNvPr>
          <p:cNvSpPr/>
          <p:nvPr userDrawn="1"/>
        </p:nvSpPr>
        <p:spPr>
          <a:xfrm>
            <a:off x="0" y="0"/>
            <a:ext cx="12192000" cy="634482"/>
          </a:xfrm>
          <a:prstGeom prst="rect">
            <a:avLst/>
          </a:prstGeom>
          <a:solidFill>
            <a:srgbClr val="00978F"/>
          </a:solidFill>
          <a:ln>
            <a:solidFill>
              <a:srgbClr val="009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B2022F8-F24E-4C49-BCFA-0A4A9F3E8D0C}"/>
              </a:ext>
            </a:extLst>
          </p:cNvPr>
          <p:cNvSpPr/>
          <p:nvPr userDrawn="1"/>
        </p:nvSpPr>
        <p:spPr>
          <a:xfrm>
            <a:off x="0" y="6424612"/>
            <a:ext cx="12192000" cy="433388"/>
          </a:xfrm>
          <a:prstGeom prst="rect">
            <a:avLst/>
          </a:prstGeom>
          <a:solidFill>
            <a:srgbClr val="00978F"/>
          </a:solidFill>
          <a:ln>
            <a:solidFill>
              <a:srgbClr val="009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BA6CAC-34A8-4C3F-923C-6A9100A2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6" y="247513"/>
            <a:ext cx="10515600" cy="2693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34B0275-A76B-4BF9-90D5-480F7D52F14B}"/>
              </a:ext>
            </a:extLst>
          </p:cNvPr>
          <p:cNvSpPr/>
          <p:nvPr userDrawn="1"/>
        </p:nvSpPr>
        <p:spPr>
          <a:xfrm>
            <a:off x="-94861" y="6492875"/>
            <a:ext cx="2603241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株式会社アンヴィル</a:t>
            </a:r>
          </a:p>
        </p:txBody>
      </p:sp>
      <p:pic>
        <p:nvPicPr>
          <p:cNvPr id="10" name="図 9" descr="挿絵, 抽象, 記号 が含まれている画像&#10;&#10;自動的に生成された説明">
            <a:extLst>
              <a:ext uri="{FF2B5EF4-FFF2-40B4-BE49-F238E27FC236}">
                <a16:creationId xmlns:a16="http://schemas.microsoft.com/office/drawing/2014/main" id="{21677C8A-16B4-4AE2-B5FD-B73E552A1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138" y="60923"/>
            <a:ext cx="1475986" cy="550220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48E975-27BE-45FF-83D6-DAF5BC82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0387" y="645874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7BB20C-CBA1-4A4B-A7BE-81381A2F4B4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9909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6A878E-4413-461D-B61C-4F1ED46FA92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8F"/>
          </a:solidFill>
          <a:ln>
            <a:solidFill>
              <a:srgbClr val="009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1F468F1-6151-44D8-9468-5AA2F5B278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00300" y="646225"/>
            <a:ext cx="7886700" cy="1325563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sz="60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第０章</a:t>
            </a:r>
            <a:br>
              <a:rPr kumimoji="1" lang="en-US" altLang="ja-JP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67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タイトル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1BFDD6D-9E7E-431A-9FCE-7EB407EF65A3}"/>
              </a:ext>
            </a:extLst>
          </p:cNvPr>
          <p:cNvCxnSpPr/>
          <p:nvPr userDrawn="1"/>
        </p:nvCxnSpPr>
        <p:spPr>
          <a:xfrm>
            <a:off x="1901155" y="2200758"/>
            <a:ext cx="83858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13">
            <a:extLst>
              <a:ext uri="{FF2B5EF4-FFF2-40B4-BE49-F238E27FC236}">
                <a16:creationId xmlns:a16="http://schemas.microsoft.com/office/drawing/2014/main" id="{4A0536AB-ECD9-4EE3-A0EB-B4192316EE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31331" y="2367284"/>
            <a:ext cx="6624638" cy="379894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AF2D00-4035-4B8E-8EAC-2691D286B425}"/>
              </a:ext>
            </a:extLst>
          </p:cNvPr>
          <p:cNvSpPr/>
          <p:nvPr userDrawn="1"/>
        </p:nvSpPr>
        <p:spPr>
          <a:xfrm>
            <a:off x="-94861" y="6492875"/>
            <a:ext cx="2603241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株式会社アンヴィル</a:t>
            </a:r>
          </a:p>
        </p:txBody>
      </p:sp>
    </p:spTree>
    <p:extLst>
      <p:ext uri="{BB962C8B-B14F-4D97-AF65-F5344CB8AC3E}">
        <p14:creationId xmlns:p14="http://schemas.microsoft.com/office/powerpoint/2010/main" val="118818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5B71F4-D5C4-4519-A1C6-21659EF8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1A1538-BD48-433B-874A-C741AA6C9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24E78D-7B76-419C-B1EA-319E0A8E7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5BE6D6-676C-4EE4-9AFC-E7B88BFF0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4F5C77-0707-4D48-B50A-1115BB007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BB20C-CBA1-4A4B-A7BE-81381A2F4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CD45C-D439-4591-A178-A720108F6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4332"/>
            <a:ext cx="9144000" cy="2195494"/>
          </a:xfrm>
        </p:spPr>
        <p:txBody>
          <a:bodyPr>
            <a:normAutofit fontScale="90000"/>
          </a:bodyPr>
          <a:lstStyle/>
          <a:p>
            <a:r>
              <a:rPr lang="ja-JP" altLang="en-US" sz="4000" b="1" dirty="0">
                <a:ea typeface="游ゴシック Light"/>
              </a:rPr>
              <a:t>技術研修</a:t>
            </a:r>
            <a:br>
              <a:rPr lang="en-US" altLang="ja-JP" sz="4000" b="1" dirty="0">
                <a:ea typeface="游ゴシック Light"/>
              </a:rPr>
            </a:br>
            <a:br>
              <a:rPr lang="en-US" altLang="ja-JP" sz="4000" b="1" dirty="0"/>
            </a:br>
            <a:r>
              <a:rPr lang="ja-JP" altLang="en-US" i="1" dirty="0">
                <a:latin typeface="メイリオ"/>
                <a:ea typeface="メイリオ"/>
              </a:rPr>
              <a:t>プログラミング入門</a:t>
            </a:r>
            <a:r>
              <a:rPr lang="en-US" altLang="ja-JP" dirty="0">
                <a:latin typeface="メイリオ"/>
                <a:ea typeface="メイリオ"/>
              </a:rPr>
              <a:t>(</a:t>
            </a:r>
            <a:r>
              <a:rPr lang="ja-JP" altLang="en-US" i="1" dirty="0">
                <a:latin typeface="メイリオ"/>
                <a:ea typeface="メイリオ"/>
              </a:rPr>
              <a:t>仮題</a:t>
            </a:r>
            <a:r>
              <a:rPr lang="en-US" altLang="ja-JP" dirty="0">
                <a:latin typeface="メイリオ"/>
                <a:ea typeface="メイリオ"/>
              </a:rPr>
              <a:t>)</a:t>
            </a:r>
            <a:br>
              <a:rPr lang="en-US" altLang="ja-JP" dirty="0">
                <a:latin typeface="メイリオ"/>
                <a:ea typeface="メイリオ"/>
              </a:rPr>
            </a:br>
            <a:r>
              <a:rPr lang="ja-JP" altLang="en-US" dirty="0">
                <a:latin typeface="メイリオ"/>
                <a:ea typeface="メイリオ"/>
              </a:rPr>
              <a:t>第</a:t>
            </a:r>
            <a:r>
              <a:rPr lang="en-US" altLang="ja-JP" dirty="0">
                <a:latin typeface="メイリオ"/>
                <a:ea typeface="メイリオ"/>
              </a:rPr>
              <a:t>3</a:t>
            </a:r>
            <a:r>
              <a:rPr lang="ja-JP" altLang="en-US" dirty="0">
                <a:latin typeface="メイリオ"/>
                <a:ea typeface="メイリオ"/>
              </a:rPr>
              <a:t>回 表示、登録機能の実装</a:t>
            </a:r>
            <a:endParaRPr kumimoji="1" lang="ja-JP" altLang="en-US" b="1" dirty="0">
              <a:latin typeface="メイリオ"/>
              <a:ea typeface="メイリオ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E5ADEE-5975-4434-A8D0-B74CA677D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583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游ゴシック"/>
              </a:rPr>
              <a:t>開発第１部、技術支援室</a:t>
            </a:r>
            <a:endParaRPr kumimoji="1" lang="en-US" altLang="ja-JP" dirty="0">
              <a:ea typeface="游ゴシック"/>
            </a:endParaRPr>
          </a:p>
          <a:p>
            <a:endParaRPr kumimoji="1" lang="en-US" altLang="ja-JP" dirty="0">
              <a:ea typeface="游ゴシック"/>
            </a:endParaRPr>
          </a:p>
          <a:p>
            <a:endParaRPr kumimoji="1" lang="ja-JP" altLang="en-US" dirty="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9219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74818-0FA6-4933-B467-EFF8C2FE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855" y="637304"/>
            <a:ext cx="8409135" cy="1325563"/>
          </a:xfrm>
        </p:spPr>
        <p:txBody>
          <a:bodyPr/>
          <a:lstStyle/>
          <a:p>
            <a:pPr algn="ctr"/>
            <a:r>
              <a:rPr lang="en-US" altLang="ja-JP" sz="5400" dirty="0"/>
              <a:t>2</a:t>
            </a:r>
            <a:r>
              <a:rPr kumimoji="1" lang="en-US" altLang="ja-JP" sz="5400" dirty="0"/>
              <a:t>. </a:t>
            </a:r>
            <a:r>
              <a:rPr lang="ja-JP" altLang="en-US" sz="5400" dirty="0"/>
              <a:t>登録機能の実装</a:t>
            </a:r>
            <a:endParaRPr kumimoji="1" lang="ja-JP" altLang="en-US" sz="54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0605A0-79AA-42D5-8D94-EDDC73EB8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179" y="2367284"/>
            <a:ext cx="7975352" cy="3798942"/>
          </a:xfrm>
        </p:spPr>
        <p:txBody>
          <a:bodyPr/>
          <a:lstStyle/>
          <a:p>
            <a:r>
              <a:rPr lang="en-US" altLang="ja-JP" dirty="0"/>
              <a:t>	2-1. </a:t>
            </a:r>
            <a:r>
              <a:rPr lang="ja-JP" altLang="en-US" dirty="0"/>
              <a:t>ボタンイベントの作成</a:t>
            </a:r>
            <a:endParaRPr lang="en-US" altLang="ja-JP" dirty="0"/>
          </a:p>
          <a:p>
            <a:r>
              <a:rPr lang="en-US" altLang="ja-JP" dirty="0"/>
              <a:t> 	2-2. </a:t>
            </a:r>
            <a:r>
              <a:rPr lang="ja-JP" altLang="en-US" dirty="0"/>
              <a:t>登録処理の実装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205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9AC77-4D37-4FF1-BB02-DF5A1A2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2-1. 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ボタンイベントの作成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6D5E0-7A7C-45AE-8745-F27CF44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887B7A5-9CEE-42D3-AD0D-503339DC8983}"/>
              </a:ext>
            </a:extLst>
          </p:cNvPr>
          <p:cNvSpPr txBox="1">
            <a:spLocks/>
          </p:cNvSpPr>
          <p:nvPr/>
        </p:nvSpPr>
        <p:spPr>
          <a:xfrm>
            <a:off x="345558" y="7286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C7F8100B-6501-43F6-ABDC-6CEC33ABF423}"/>
              </a:ext>
            </a:extLst>
          </p:cNvPr>
          <p:cNvSpPr txBox="1">
            <a:spLocks/>
          </p:cNvSpPr>
          <p:nvPr/>
        </p:nvSpPr>
        <p:spPr>
          <a:xfrm>
            <a:off x="497958" y="8810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また、コンピュータ上でデータベースを管理するシステム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Database Management System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）のことや、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そのシステム上で扱うデータ群のことを、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単に「データベース」と呼ぶ場合もあります。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387344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9AC77-4D37-4FF1-BB02-DF5A1A2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2-2. 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登録処理の実装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6D5E0-7A7C-45AE-8745-F27CF44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887B7A5-9CEE-42D3-AD0D-503339DC8983}"/>
              </a:ext>
            </a:extLst>
          </p:cNvPr>
          <p:cNvSpPr txBox="1">
            <a:spLocks/>
          </p:cNvSpPr>
          <p:nvPr/>
        </p:nvSpPr>
        <p:spPr>
          <a:xfrm>
            <a:off x="345558" y="7286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C7F8100B-6501-43F6-ABDC-6CEC33ABF423}"/>
              </a:ext>
            </a:extLst>
          </p:cNvPr>
          <p:cNvSpPr txBox="1">
            <a:spLocks/>
          </p:cNvSpPr>
          <p:nvPr/>
        </p:nvSpPr>
        <p:spPr>
          <a:xfrm>
            <a:off x="497958" y="8810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また、コンピュータ上でデータベースを管理するシステム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Database Management System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）のことや、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そのシステム上で扱うデータ群のことを、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単に「データベース」と呼ぶ場合もあります。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1493460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9AC77-4D37-4FF1-BB02-DF5A1A2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1-1. 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モデルクラス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6D5E0-7A7C-45AE-8745-F27CF44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887B7A5-9CEE-42D3-AD0D-503339DC8983}"/>
              </a:ext>
            </a:extLst>
          </p:cNvPr>
          <p:cNvSpPr txBox="1">
            <a:spLocks/>
          </p:cNvSpPr>
          <p:nvPr/>
        </p:nvSpPr>
        <p:spPr>
          <a:xfrm>
            <a:off x="345558" y="7286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C7F8100B-6501-43F6-ABDC-6CEC33ABF423}"/>
              </a:ext>
            </a:extLst>
          </p:cNvPr>
          <p:cNvSpPr txBox="1">
            <a:spLocks/>
          </p:cNvSpPr>
          <p:nvPr/>
        </p:nvSpPr>
        <p:spPr>
          <a:xfrm>
            <a:off x="497958" y="8810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また、コンピュータ上でデータベースを管理するシステム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Database Management System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）のことや、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そのシステム上で扱うデータ群のことを、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単に「データベース」と呼ぶ場合もあります。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121553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74818-0FA6-4933-B467-EFF8C2FE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5400" dirty="0"/>
              <a:t>目次 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0605A0-79AA-42D5-8D94-EDDC73EB8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1331" y="2412833"/>
            <a:ext cx="6624638" cy="3798942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/>
              <a:t>0.</a:t>
            </a:r>
            <a:r>
              <a:rPr lang="ja-JP" altLang="en-US" dirty="0"/>
              <a:t> 表示、登録機能概要</a:t>
            </a:r>
            <a:endParaRPr lang="en-US" altLang="ja-JP" dirty="0"/>
          </a:p>
          <a:p>
            <a:r>
              <a:rPr lang="en-US" altLang="ja-JP" dirty="0"/>
              <a:t>1. </a:t>
            </a:r>
            <a:r>
              <a:rPr lang="ja-JP" altLang="en-US" dirty="0"/>
              <a:t>表示機能</a:t>
            </a:r>
            <a:endParaRPr lang="en-US" altLang="ja-JP" dirty="0"/>
          </a:p>
          <a:p>
            <a:r>
              <a:rPr lang="ja-JP" altLang="en-US" dirty="0"/>
              <a:t>   </a:t>
            </a:r>
            <a:r>
              <a:rPr lang="en-US" altLang="ja-JP" dirty="0"/>
              <a:t>1-1.</a:t>
            </a:r>
            <a:r>
              <a:rPr lang="ja-JP" altLang="en-US" dirty="0"/>
              <a:t> 在庫情報クラスの実装</a:t>
            </a:r>
            <a:endParaRPr lang="en-US" altLang="ja-JP" dirty="0"/>
          </a:p>
          <a:p>
            <a:r>
              <a:rPr lang="ja-JP" altLang="en-US" dirty="0"/>
              <a:t>   </a:t>
            </a:r>
            <a:r>
              <a:rPr lang="en-US" altLang="ja-JP" dirty="0"/>
              <a:t>1-2. </a:t>
            </a:r>
            <a:r>
              <a:rPr lang="ja-JP" altLang="en-US" dirty="0"/>
              <a:t>グリッドと在庫情報クラス紐づけ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1-3. </a:t>
            </a:r>
            <a:r>
              <a:rPr lang="ja-JP" altLang="en-US" dirty="0"/>
              <a:t>テストデータの作成と動作確認</a:t>
            </a:r>
            <a:endParaRPr lang="en-US" altLang="ja-JP" dirty="0"/>
          </a:p>
          <a:p>
            <a:r>
              <a:rPr lang="en-US" altLang="ja-JP" dirty="0"/>
              <a:t>2.</a:t>
            </a:r>
            <a:r>
              <a:rPr lang="ja-JP" altLang="en-US" dirty="0"/>
              <a:t> 登録機能</a:t>
            </a:r>
            <a:endParaRPr lang="en-US" altLang="ja-JP" dirty="0"/>
          </a:p>
          <a:p>
            <a:r>
              <a:rPr lang="ja-JP" altLang="en-US" dirty="0"/>
              <a:t>   </a:t>
            </a:r>
            <a:r>
              <a:rPr lang="en-US" altLang="ja-JP" dirty="0"/>
              <a:t>2-1. </a:t>
            </a:r>
            <a:r>
              <a:rPr lang="ja-JP" altLang="en-US" dirty="0"/>
              <a:t>ボタンイベントの作成</a:t>
            </a:r>
            <a:endParaRPr lang="en-US" altLang="ja-JP" dirty="0"/>
          </a:p>
          <a:p>
            <a:r>
              <a:rPr lang="en-US" altLang="ja-JP" dirty="0"/>
              <a:t>   2-2. </a:t>
            </a:r>
            <a:r>
              <a:rPr lang="ja-JP" altLang="en-US" dirty="0"/>
              <a:t>登録処理の実装</a:t>
            </a:r>
            <a:endParaRPr lang="en-US" altLang="ja-JP" dirty="0"/>
          </a:p>
          <a:p>
            <a:r>
              <a:rPr lang="en-US" altLang="ja-JP" dirty="0"/>
              <a:t>3. </a:t>
            </a:r>
            <a:r>
              <a:rPr lang="ja-JP" altLang="en-US" dirty="0"/>
              <a:t>リファクタリング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001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9AC77-4D37-4FF1-BB02-DF5A1A2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表示、登録機能概要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6D5E0-7A7C-45AE-8745-F27CF44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D4A00046-5970-47A7-B248-AC46CB36F4C1}"/>
              </a:ext>
            </a:extLst>
          </p:cNvPr>
          <p:cNvSpPr txBox="1">
            <a:spLocks/>
          </p:cNvSpPr>
          <p:nvPr/>
        </p:nvSpPr>
        <p:spPr>
          <a:xfrm>
            <a:off x="214961" y="784822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ja-JP" altLang="en-US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899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9AC77-4D37-4FF1-BB02-DF5A1A2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表示、登録機能概要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6D5E0-7A7C-45AE-8745-F27CF44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887B7A5-9CEE-42D3-AD0D-503339DC8983}"/>
              </a:ext>
            </a:extLst>
          </p:cNvPr>
          <p:cNvSpPr txBox="1">
            <a:spLocks/>
          </p:cNvSpPr>
          <p:nvPr/>
        </p:nvSpPr>
        <p:spPr>
          <a:xfrm>
            <a:off x="345558" y="7286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ja-JP" altLang="en-US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674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74818-0FA6-4933-B467-EFF8C2FE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380" y="646225"/>
            <a:ext cx="8409135" cy="1325563"/>
          </a:xfrm>
        </p:spPr>
        <p:txBody>
          <a:bodyPr/>
          <a:lstStyle/>
          <a:p>
            <a:pPr algn="ctr"/>
            <a:r>
              <a:rPr kumimoji="1" lang="en-US" altLang="ja-JP" sz="5400" dirty="0"/>
              <a:t>1. </a:t>
            </a:r>
            <a:r>
              <a:rPr lang="ja-JP" altLang="en-US" sz="5400" dirty="0"/>
              <a:t>表示機能の実装</a:t>
            </a:r>
            <a:endParaRPr kumimoji="1" lang="ja-JP" altLang="en-US" sz="54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0605A0-79AA-42D5-8D94-EDDC73EB8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179" y="2367284"/>
            <a:ext cx="7975352" cy="3798942"/>
          </a:xfrm>
        </p:spPr>
        <p:txBody>
          <a:bodyPr/>
          <a:lstStyle/>
          <a:p>
            <a:r>
              <a:rPr lang="ja-JP" altLang="en-US" dirty="0"/>
              <a:t>　</a:t>
            </a:r>
            <a:r>
              <a:rPr lang="en-US" altLang="ja-JP" dirty="0"/>
              <a:t>1-1.</a:t>
            </a:r>
            <a:r>
              <a:rPr lang="ja-JP" altLang="en-US" dirty="0"/>
              <a:t> 在庫情報クラスの実装</a:t>
            </a:r>
            <a:endParaRPr lang="en-US" altLang="ja-JP" dirty="0"/>
          </a:p>
          <a:p>
            <a:r>
              <a:rPr lang="ja-JP" altLang="en-US" dirty="0"/>
              <a:t>   </a:t>
            </a:r>
            <a:r>
              <a:rPr lang="en-US" altLang="ja-JP" dirty="0"/>
              <a:t>1-2. </a:t>
            </a:r>
            <a:r>
              <a:rPr lang="ja-JP" altLang="en-US" dirty="0"/>
              <a:t>グリッドと在庫情報クラス紐づけ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1-3. </a:t>
            </a:r>
            <a:r>
              <a:rPr lang="ja-JP" altLang="en-US" dirty="0"/>
              <a:t>テストデータの作成と動作確認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2237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9AC77-4D37-4FF1-BB02-DF5A1A2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1-1. 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在庫情報クラスの実装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6D5E0-7A7C-45AE-8745-F27CF44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887B7A5-9CEE-42D3-AD0D-503339DC8983}"/>
              </a:ext>
            </a:extLst>
          </p:cNvPr>
          <p:cNvSpPr txBox="1">
            <a:spLocks/>
          </p:cNvSpPr>
          <p:nvPr/>
        </p:nvSpPr>
        <p:spPr>
          <a:xfrm>
            <a:off x="345558" y="7286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C7F8100B-6501-43F6-ABDC-6CEC33ABF423}"/>
              </a:ext>
            </a:extLst>
          </p:cNvPr>
          <p:cNvSpPr txBox="1">
            <a:spLocks/>
          </p:cNvSpPr>
          <p:nvPr/>
        </p:nvSpPr>
        <p:spPr>
          <a:xfrm>
            <a:off x="214961" y="728671"/>
            <a:ext cx="11762077" cy="5113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ja-JP" altLang="en-US" sz="2800" b="1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在庫情報クラス　＝　グリッド</a:t>
            </a:r>
            <a:r>
              <a:rPr lang="en-US" altLang="ja-JP" sz="2800" b="1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800" b="1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行分のデータ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endParaRPr lang="en-US" altLang="ja-JP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7B8B9AA-D166-4F12-9828-918CCFE3E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00523"/>
              </p:ext>
            </p:extLst>
          </p:nvPr>
        </p:nvGraphicFramePr>
        <p:xfrm>
          <a:off x="1449566" y="3595580"/>
          <a:ext cx="8115300" cy="211709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184562963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2447573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80671079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7794399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15567877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3377146966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在庫情報</a:t>
                      </a: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8376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項目名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プロパティ名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メンバー変数名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データ型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get set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用途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5971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No.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no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_no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get set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在庫情報のユニーク連番。登録時に自動採番を行う。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5243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商品コード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productCode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_productCode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string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get set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商品の識別コード。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6929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商品名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productName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_productName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string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get set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商品の名称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5542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単価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price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_price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get set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商品の単体価格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3104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数量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quantity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_quantity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get set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在庫数量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2008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合計金額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summary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_summary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get set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在庫の合計金額   単価*数量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6354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登録日付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addData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_addData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string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get set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在庫情報の登録日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yyyy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/MM/dd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753198"/>
                  </a:ext>
                </a:extLst>
              </a:tr>
            </a:tbl>
          </a:graphicData>
        </a:graphic>
      </p:graphicFrame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B258DD1E-D559-4158-981C-38A2943B2871}"/>
              </a:ext>
            </a:extLst>
          </p:cNvPr>
          <p:cNvSpPr txBox="1">
            <a:spLocks/>
          </p:cNvSpPr>
          <p:nvPr/>
        </p:nvSpPr>
        <p:spPr>
          <a:xfrm>
            <a:off x="883640" y="1255037"/>
            <a:ext cx="9863255" cy="141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ja-JP" altLang="en-US" sz="2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つまりグリッド</a:t>
            </a:r>
            <a:r>
              <a:rPr lang="en-US" altLang="ja-JP" sz="2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行分のデータを保持するクラスを実装します。</a:t>
            </a:r>
            <a:endParaRPr lang="en-US" altLang="ja-JP" sz="2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このような画面と直接紐づくクラスの事を</a:t>
            </a:r>
            <a:endParaRPr lang="en-US" altLang="ja-JP" sz="2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モデルクラスや</a:t>
            </a:r>
            <a:r>
              <a:rPr lang="en-US" altLang="ja-JP" sz="2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グリッドの</a:t>
            </a:r>
            <a:r>
              <a:rPr lang="en-US" altLang="ja-JP" sz="2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データクラスと呼ばれます。</a:t>
            </a:r>
            <a:endParaRPr lang="en-US" altLang="ja-JP" sz="2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endParaRPr lang="en-US" altLang="ja-JP" sz="240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B3B770A3-18F2-4D65-B103-FE51687CFF46}"/>
              </a:ext>
            </a:extLst>
          </p:cNvPr>
          <p:cNvSpPr txBox="1">
            <a:spLocks/>
          </p:cNvSpPr>
          <p:nvPr/>
        </p:nvSpPr>
        <p:spPr>
          <a:xfrm>
            <a:off x="1370577" y="2968079"/>
            <a:ext cx="9863255" cy="826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ja-JP" altLang="en-US" sz="240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↓は在庫情報クラスの定義情報です。</a:t>
            </a:r>
            <a:endParaRPr lang="en-US" altLang="ja-JP" sz="240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endParaRPr lang="en-US" altLang="ja-JP" sz="240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175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9AC77-4D37-4FF1-BB02-DF5A1A2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1-1. 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在庫情報クラスの実装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6D5E0-7A7C-45AE-8745-F27CF44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887B7A5-9CEE-42D3-AD0D-503339DC8983}"/>
              </a:ext>
            </a:extLst>
          </p:cNvPr>
          <p:cNvSpPr txBox="1">
            <a:spLocks/>
          </p:cNvSpPr>
          <p:nvPr/>
        </p:nvSpPr>
        <p:spPr>
          <a:xfrm>
            <a:off x="345558" y="7286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C7F8100B-6501-43F6-ABDC-6CEC33ABF423}"/>
              </a:ext>
            </a:extLst>
          </p:cNvPr>
          <p:cNvSpPr txBox="1">
            <a:spLocks/>
          </p:cNvSpPr>
          <p:nvPr/>
        </p:nvSpPr>
        <p:spPr>
          <a:xfrm>
            <a:off x="214961" y="728671"/>
            <a:ext cx="11762077" cy="5113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ja-JP" altLang="en-US" b="1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クラス定義各列</a:t>
            </a:r>
            <a:endParaRPr lang="en-US" altLang="ja-JP" b="1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0D0C7515-ED6A-4566-A999-C4FFC9AC33B4}"/>
              </a:ext>
            </a:extLst>
          </p:cNvPr>
          <p:cNvSpPr txBox="1">
            <a:spLocks/>
          </p:cNvSpPr>
          <p:nvPr/>
        </p:nvSpPr>
        <p:spPr>
          <a:xfrm>
            <a:off x="587252" y="1349693"/>
            <a:ext cx="11389785" cy="4691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ja-JP" altLang="en-US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・項目名　　　　：項目の日本語名</a:t>
            </a:r>
            <a:endParaRPr lang="en-US" altLang="ja-JP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・プロパティ名　：ソース上に記述する際のプロパティ名。</a:t>
            </a:r>
            <a:endParaRPr lang="en-US" altLang="ja-JP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・メンバー変数名：ソース上に記述する際のメンバー変数名。</a:t>
            </a:r>
            <a:endParaRPr lang="en-US" altLang="ja-JP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・データ型　　　：項目のデータ型。</a:t>
            </a:r>
            <a:endParaRPr lang="en-US" altLang="ja-JP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I/O		</a:t>
            </a:r>
            <a:r>
              <a:rPr lang="ja-JP" altLang="en-US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：プロパティに入力、出力を置くかどうか。</a:t>
            </a:r>
            <a:endParaRPr lang="en-US" altLang="ja-JP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727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9AC77-4D37-4FF1-BB02-DF5A1A2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1-2. 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グリッドと在庫情報クラス紐づけ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6D5E0-7A7C-45AE-8745-F27CF44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887B7A5-9CEE-42D3-AD0D-503339DC8983}"/>
              </a:ext>
            </a:extLst>
          </p:cNvPr>
          <p:cNvSpPr txBox="1">
            <a:spLocks/>
          </p:cNvSpPr>
          <p:nvPr/>
        </p:nvSpPr>
        <p:spPr>
          <a:xfrm>
            <a:off x="345558" y="7286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C7F8100B-6501-43F6-ABDC-6CEC33ABF423}"/>
              </a:ext>
            </a:extLst>
          </p:cNvPr>
          <p:cNvSpPr txBox="1">
            <a:spLocks/>
          </p:cNvSpPr>
          <p:nvPr/>
        </p:nvSpPr>
        <p:spPr>
          <a:xfrm>
            <a:off x="497958" y="8810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また、コンピュータ上でデータベースを管理するシステム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Database Management System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）のことや、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そのシステム上で扱うデータ群のことを、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単に「データベース」と呼ぶ場合もあります。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8432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9AC77-4D37-4FF1-BB02-DF5A1A2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1-3. 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テストデータの作成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6D5E0-7A7C-45AE-8745-F27CF44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887B7A5-9CEE-42D3-AD0D-503339DC8983}"/>
              </a:ext>
            </a:extLst>
          </p:cNvPr>
          <p:cNvSpPr txBox="1">
            <a:spLocks/>
          </p:cNvSpPr>
          <p:nvPr/>
        </p:nvSpPr>
        <p:spPr>
          <a:xfrm>
            <a:off x="345558" y="7286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C7F8100B-6501-43F6-ABDC-6CEC33ABF423}"/>
              </a:ext>
            </a:extLst>
          </p:cNvPr>
          <p:cNvSpPr txBox="1">
            <a:spLocks/>
          </p:cNvSpPr>
          <p:nvPr/>
        </p:nvSpPr>
        <p:spPr>
          <a:xfrm>
            <a:off x="497958" y="8810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　また、コンピュータ上でデータベースを管理するシステム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Database Management System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）のことや、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そのシステム上で扱うデータ群のことを、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単に「データベース」と呼ぶ場合もあります。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43729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Anvil]プログラミング入門(仮題) (第1.0版) .potx" id="{6EBD1210-EAFA-44F9-B4CE-D3145BFB07B5}" vid="{009A69A1-BB84-46B3-B8ED-0F86893842A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05D111FBC374B46BCD7BDFD2D12D460" ma:contentTypeVersion="5" ma:contentTypeDescription="新しいドキュメントを作成します。" ma:contentTypeScope="" ma:versionID="43d8558112f54fad5fdc36ef027dffee">
  <xsd:schema xmlns:xsd="http://www.w3.org/2001/XMLSchema" xmlns:xs="http://www.w3.org/2001/XMLSchema" xmlns:p="http://schemas.microsoft.com/office/2006/metadata/properties" xmlns:ns2="612700f9-a587-46d0-8287-38f7c13808a2" targetNamespace="http://schemas.microsoft.com/office/2006/metadata/properties" ma:root="true" ma:fieldsID="7826e261ad7cea19c4aaa75668ba05f1" ns2:_="">
    <xsd:import namespace="612700f9-a587-46d0-8287-38f7c13808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700f9-a587-46d0-8287-38f7c13808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2C1241-B022-4298-9CF2-BB9A13E4E56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12700f9-a587-46d0-8287-38f7c13808a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54A504-D7F0-4927-A79E-765B59A895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B8CB68-29B2-4AAB-BE9C-D02EAD41A79A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843</Words>
  <Application>Microsoft Office PowerPoint</Application>
  <PresentationFormat>ワイド画面</PresentationFormat>
  <Paragraphs>138</Paragraphs>
  <Slides>13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Meiryo UI</vt:lpstr>
      <vt:lpstr>ＭＳ ゴシック</vt:lpstr>
      <vt:lpstr>メイリオ</vt:lpstr>
      <vt:lpstr>游ゴシック</vt:lpstr>
      <vt:lpstr>游ゴシック Light</vt:lpstr>
      <vt:lpstr>Arial</vt:lpstr>
      <vt:lpstr>Office テーマ</vt:lpstr>
      <vt:lpstr>技術研修  プログラミング入門(仮題) 第3回 表示、登録機能の実装</vt:lpstr>
      <vt:lpstr>目次 </vt:lpstr>
      <vt:lpstr>0.表示、登録機能概要</vt:lpstr>
      <vt:lpstr>0.表示、登録機能概要</vt:lpstr>
      <vt:lpstr>1. 表示機能の実装</vt:lpstr>
      <vt:lpstr>1-1. 在庫情報クラスの実装</vt:lpstr>
      <vt:lpstr>1-1. 在庫情報クラスの実装</vt:lpstr>
      <vt:lpstr>1-2. グリッドと在庫情報クラス紐づけ</vt:lpstr>
      <vt:lpstr>1-3. テストデータの作成</vt:lpstr>
      <vt:lpstr>2. 登録機能の実装</vt:lpstr>
      <vt:lpstr>2-1. ボタンイベントの作成</vt:lpstr>
      <vt:lpstr>2-2. 登録処理の実装</vt:lpstr>
      <vt:lpstr>1-1. モデルクラス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門井 康徳</dc:creator>
  <cp:lastModifiedBy>今田 祥司</cp:lastModifiedBy>
  <cp:revision>23</cp:revision>
  <dcterms:created xsi:type="dcterms:W3CDTF">2019-12-19T06:02:04Z</dcterms:created>
  <dcterms:modified xsi:type="dcterms:W3CDTF">2021-09-03T01:47:06Z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0x010100C05D111FBC374B46BCD7BDFD2D12D460</vt:lpwstr>
  </property>
</Properties>
</file>