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7" r:id="rId5"/>
    <p:sldId id="447" r:id="rId6"/>
    <p:sldId id="287" r:id="rId7"/>
    <p:sldId id="431" r:id="rId8"/>
    <p:sldId id="449" r:id="rId9"/>
    <p:sldId id="294" r:id="rId10"/>
    <p:sldId id="457" r:id="rId11"/>
    <p:sldId id="458" r:id="rId12"/>
    <p:sldId id="459" r:id="rId13"/>
    <p:sldId id="460" r:id="rId14"/>
    <p:sldId id="461" r:id="rId15"/>
    <p:sldId id="463" r:id="rId16"/>
    <p:sldId id="464" r:id="rId17"/>
    <p:sldId id="465" r:id="rId18"/>
    <p:sldId id="466" r:id="rId19"/>
    <p:sldId id="468" r:id="rId20"/>
    <p:sldId id="469" r:id="rId21"/>
    <p:sldId id="470" r:id="rId22"/>
    <p:sldId id="450" r:id="rId23"/>
    <p:sldId id="451" r:id="rId24"/>
    <p:sldId id="452" r:id="rId25"/>
    <p:sldId id="453" r:id="rId26"/>
    <p:sldId id="454" r:id="rId27"/>
    <p:sldId id="455" r:id="rId28"/>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7FE3A72-12DB-4B76-B05D-07693517AF1B}">
          <p14:sldIdLst>
            <p14:sldId id="257"/>
          </p14:sldIdLst>
        </p14:section>
        <p14:section name="目次" id="{62D092DC-5394-46F6-8D21-110B6D3B9E34}">
          <p14:sldIdLst>
            <p14:sldId id="447"/>
          </p14:sldIdLst>
        </p14:section>
        <p14:section name="0．概要" id="{0023DA72-A90A-4C63-B556-695C8556A933}">
          <p14:sldIdLst>
            <p14:sldId id="287"/>
            <p14:sldId id="431"/>
          </p14:sldIdLst>
        </p14:section>
        <p14:section name="1.表示機能" id="{25DF539F-6D4E-4432-A6AD-7A2A290BA6A0}">
          <p14:sldIdLst>
            <p14:sldId id="449"/>
            <p14:sldId id="294"/>
            <p14:sldId id="457"/>
            <p14:sldId id="458"/>
            <p14:sldId id="459"/>
            <p14:sldId id="460"/>
            <p14:sldId id="461"/>
            <p14:sldId id="463"/>
            <p14:sldId id="464"/>
            <p14:sldId id="465"/>
            <p14:sldId id="466"/>
            <p14:sldId id="468"/>
            <p14:sldId id="469"/>
            <p14:sldId id="470"/>
            <p14:sldId id="450"/>
            <p14:sldId id="451"/>
          </p14:sldIdLst>
        </p14:section>
        <p14:section name="2.登録機能" id="{0AF6F8D0-9FE4-4446-9F9F-15B45603BB9D}">
          <p14:sldIdLst>
            <p14:sldId id="452"/>
            <p14:sldId id="453"/>
            <p14:sldId id="454"/>
            <p14:sldId id="4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9900"/>
    <a:srgbClr val="FFCCFF"/>
    <a:srgbClr val="FF99FF"/>
    <a:srgbClr val="CCFF33"/>
    <a:srgbClr val="7AB655"/>
    <a:srgbClr val="7CB659"/>
    <a:srgbClr val="99CC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2" dt="2020-11-13T11:51:49.58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12" autoAdjust="0"/>
  </p:normalViewPr>
  <p:slideViewPr>
    <p:cSldViewPr snapToGrid="0">
      <p:cViewPr varScale="1">
        <p:scale>
          <a:sx n="74" d="100"/>
          <a:sy n="74" d="100"/>
        </p:scale>
        <p:origin x="19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5029"/>
          </a:xfrm>
          <a:prstGeom prst="rect">
            <a:avLst/>
          </a:prstGeom>
        </p:spPr>
        <p:txBody>
          <a:bodyPr vert="horz" lIns="91440" tIns="45720" rIns="91440" bIns="45720" rtlCol="0"/>
          <a:lstStyle>
            <a:lvl1pPr algn="r">
              <a:defRPr sz="1200"/>
            </a:lvl1pPr>
          </a:lstStyle>
          <a:p>
            <a:fld id="{7B00751B-6877-4AEC-9341-697672F0D48E}" type="datetimeFigureOut">
              <a:rPr kumimoji="1" lang="ja-JP" altLang="en-US" smtClean="0"/>
              <a:t>2021/9/3</a:t>
            </a:fld>
            <a:endParaRPr kumimoji="1" lang="ja-JP" altLang="en-US"/>
          </a:p>
        </p:txBody>
      </p:sp>
      <p:sp>
        <p:nvSpPr>
          <p:cNvPr id="4" name="スライド イメージ プレースホルダー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7"/>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7"/>
            <a:ext cx="2918831" cy="495028"/>
          </a:xfrm>
          <a:prstGeom prst="rect">
            <a:avLst/>
          </a:prstGeom>
        </p:spPr>
        <p:txBody>
          <a:bodyPr vert="horz" lIns="91440" tIns="45720" rIns="91440" bIns="45720" rtlCol="0" anchor="b"/>
          <a:lstStyle>
            <a:lvl1pPr algn="r">
              <a:defRPr sz="1200"/>
            </a:lvl1pPr>
          </a:lstStyle>
          <a:p>
            <a:fld id="{AA8AD26A-15DA-4291-8E1E-1496D9331CC0}" type="slidenum">
              <a:rPr kumimoji="1" lang="ja-JP" altLang="en-US" smtClean="0"/>
              <a:t>‹#›</a:t>
            </a:fld>
            <a:endParaRPr kumimoji="1" lang="ja-JP" altLang="en-US"/>
          </a:p>
        </p:txBody>
      </p:sp>
    </p:spTree>
    <p:extLst>
      <p:ext uri="{BB962C8B-B14F-4D97-AF65-F5344CB8AC3E}">
        <p14:creationId xmlns:p14="http://schemas.microsoft.com/office/powerpoint/2010/main" val="1424535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a:t>
            </a:fld>
            <a:endParaRPr kumimoji="1" lang="ja-JP" altLang="en-US"/>
          </a:p>
        </p:txBody>
      </p:sp>
    </p:spTree>
    <p:extLst>
      <p:ext uri="{BB962C8B-B14F-4D97-AF65-F5344CB8AC3E}">
        <p14:creationId xmlns:p14="http://schemas.microsoft.com/office/powerpoint/2010/main" val="4077662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在庫情報クラスの定義をもとにまず、</a:t>
            </a:r>
            <a:endParaRPr kumimoji="1" lang="en-US" altLang="ja-JP" dirty="0"/>
          </a:p>
          <a:p>
            <a:r>
              <a:rPr kumimoji="1" lang="ja-JP" altLang="en-US" dirty="0"/>
              <a:t>クラスのメンバー変数を実装していきます。</a:t>
            </a:r>
            <a:endParaRPr kumimoji="1" lang="en-US" altLang="ja-JP" dirty="0"/>
          </a:p>
          <a:p>
            <a:endParaRPr kumimoji="1" lang="en-US" altLang="ja-JP" dirty="0"/>
          </a:p>
          <a:p>
            <a:r>
              <a:rPr kumimoji="1" lang="ja-JP" altLang="en-US" dirty="0"/>
              <a:t>メンバー変数は主にクラスに渡されたデータを格納し、保持しておくために使用します。</a:t>
            </a:r>
            <a:endParaRPr kumimoji="1" lang="en-US" altLang="ja-JP" dirty="0"/>
          </a:p>
          <a:p>
            <a:endParaRPr kumimoji="1" lang="en-US" altLang="ja-JP" dirty="0"/>
          </a:p>
          <a:p>
            <a:r>
              <a:rPr kumimoji="1" lang="ja-JP" altLang="en-US" dirty="0"/>
              <a:t>定義上の　これら↑　の項目を主に使用します。　</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14</a:t>
            </a:fld>
            <a:endParaRPr kumimoji="1" lang="ja-JP" altLang="en-US"/>
          </a:p>
        </p:txBody>
      </p:sp>
    </p:spTree>
    <p:extLst>
      <p:ext uri="{BB962C8B-B14F-4D97-AF65-F5344CB8AC3E}">
        <p14:creationId xmlns:p14="http://schemas.microsoft.com/office/powerpoint/2010/main" val="103466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メンバー変数の書き方を説明します。</a:t>
            </a:r>
            <a:endParaRPr kumimoji="1" lang="en-US" altLang="ja-JP" dirty="0"/>
          </a:p>
          <a:p>
            <a:endParaRPr kumimoji="1" lang="en-US" altLang="ja-JP" dirty="0"/>
          </a:p>
          <a:p>
            <a:r>
              <a:rPr kumimoji="1" lang="ja-JP" altLang="en-US" dirty="0"/>
              <a:t>メンバー変数は主にこちら→の要素で構成されています。</a:t>
            </a:r>
            <a:endParaRPr kumimoji="1" lang="en-US" altLang="ja-JP" dirty="0"/>
          </a:p>
          <a:p>
            <a:r>
              <a:rPr kumimoji="1" lang="ja-JP" altLang="en-US" dirty="0"/>
              <a:t>番号を付けていますがこの順序で書いていけばスムーズに実装できると思います。</a:t>
            </a:r>
            <a:endParaRPr kumimoji="1" lang="en-US" altLang="ja-JP" dirty="0"/>
          </a:p>
          <a:p>
            <a:r>
              <a:rPr kumimoji="1" lang="ja-JP" altLang="en-US" dirty="0"/>
              <a:t>コメントは最後の最後がいいです。</a:t>
            </a:r>
            <a:endParaRPr kumimoji="1" lang="en-US" altLang="ja-JP" dirty="0"/>
          </a:p>
          <a:p>
            <a:endParaRPr kumimoji="1" lang="en-US" altLang="ja-JP" dirty="0"/>
          </a:p>
          <a:p>
            <a:r>
              <a:rPr kumimoji="1" lang="ja-JP" altLang="en-US" dirty="0"/>
              <a:t>また、</a:t>
            </a:r>
            <a:r>
              <a:rPr kumimoji="1" lang="en-US" altLang="ja-JP" dirty="0"/>
              <a:t>C#</a:t>
            </a:r>
            <a:r>
              <a:rPr kumimoji="1" lang="ja-JP" altLang="en-US" dirty="0"/>
              <a:t>のような</a:t>
            </a:r>
            <a:r>
              <a:rPr kumimoji="1" lang="en-US" altLang="ja-JP" dirty="0"/>
              <a:t>C</a:t>
            </a:r>
            <a:r>
              <a:rPr kumimoji="1" lang="ja-JP" altLang="en-US" dirty="0"/>
              <a:t>言語系統の場合は末尾に セミコロン を付けることで文末を認識します。</a:t>
            </a:r>
            <a:endParaRPr kumimoji="1" lang="en-US" altLang="ja-JP" dirty="0"/>
          </a:p>
          <a:p>
            <a:r>
              <a:rPr kumimoji="1" lang="ja-JP" altLang="en-US" dirty="0"/>
              <a:t>無いとエラーになるので必ずつけましょう。</a:t>
            </a:r>
            <a:endParaRPr kumimoji="1" lang="en-US" altLang="ja-JP" dirty="0"/>
          </a:p>
          <a:p>
            <a:endParaRPr kumimoji="1" lang="en-US" altLang="ja-JP" dirty="0"/>
          </a:p>
          <a:p>
            <a:endParaRPr kumimoji="1" lang="en-US" altLang="ja-JP" dirty="0"/>
          </a:p>
          <a:p>
            <a:r>
              <a:rPr kumimoji="1" lang="ja-JP" altLang="en-US" dirty="0"/>
              <a:t>各項目説明</a:t>
            </a:r>
            <a:endParaRPr kumimoji="1" lang="en-US" altLang="ja-JP" dirty="0"/>
          </a:p>
          <a:p>
            <a:endParaRPr kumimoji="1" lang="en-US" altLang="ja-JP" dirty="0"/>
          </a:p>
          <a:p>
            <a:r>
              <a:rPr kumimoji="1" lang="ja-JP" altLang="en-US" dirty="0"/>
              <a:t>データ型　小数点以下数を扱う場合は </a:t>
            </a:r>
            <a:r>
              <a:rPr kumimoji="1" lang="en-US" altLang="ja-JP" dirty="0"/>
              <a:t>float </a:t>
            </a:r>
            <a:r>
              <a:rPr kumimoji="1" lang="ja-JP" altLang="en-US" dirty="0"/>
              <a:t>や </a:t>
            </a:r>
            <a:r>
              <a:rPr kumimoji="1" lang="en-US" altLang="ja-JP" dirty="0"/>
              <a:t>double </a:t>
            </a:r>
            <a:r>
              <a:rPr kumimoji="1" lang="ja-JP" altLang="en-US" dirty="0"/>
              <a:t>を使用する。</a:t>
            </a:r>
            <a:endParaRPr kumimoji="1" lang="en-US" altLang="ja-JP" dirty="0"/>
          </a:p>
          <a:p>
            <a:endParaRPr kumimoji="1" lang="en-US" altLang="ja-JP" dirty="0"/>
          </a:p>
          <a:p>
            <a:r>
              <a:rPr kumimoji="1" lang="ja-JP" altLang="en-US" dirty="0"/>
              <a:t>変数初期化値：</a:t>
            </a:r>
            <a:r>
              <a:rPr kumimoji="1" lang="en-US" altLang="ja-JP" dirty="0"/>
              <a:t>null </a:t>
            </a:r>
            <a:r>
              <a:rPr kumimoji="1" lang="ja-JP" altLang="en-US" dirty="0"/>
              <a:t>のままの </a:t>
            </a:r>
            <a:r>
              <a:rPr kumimoji="1" lang="en-US" altLang="ja-JP" dirty="0"/>
              <a:t>string</a:t>
            </a:r>
            <a:r>
              <a:rPr kumimoji="1" lang="ja-JP" altLang="en-US" dirty="0"/>
              <a:t>型変数のメソッドを使用しようとすると、</a:t>
            </a:r>
            <a:endParaRPr kumimoji="1" lang="en-US" altLang="ja-JP" dirty="0"/>
          </a:p>
          <a:p>
            <a:r>
              <a:rPr kumimoji="1" lang="ja-JP" altLang="en-US" dirty="0"/>
              <a:t>　</a:t>
            </a:r>
            <a:r>
              <a:rPr kumimoji="1" lang="en-US" altLang="ja-JP" dirty="0"/>
              <a:t>null pointer Exception</a:t>
            </a:r>
            <a:r>
              <a:rPr kumimoji="1" lang="ja-JP" altLang="en-US" dirty="0"/>
              <a:t>というエラーが出ますので </a:t>
            </a:r>
            <a:r>
              <a:rPr kumimoji="1" lang="en-US" altLang="ja-JP" dirty="0"/>
              <a:t>null </a:t>
            </a:r>
            <a:r>
              <a:rPr kumimoji="1" lang="ja-JP" altLang="en-US" dirty="0"/>
              <a:t>であることを判定する仕様が</a:t>
            </a:r>
            <a:endParaRPr kumimoji="1" lang="en-US" altLang="ja-JP" dirty="0"/>
          </a:p>
          <a:p>
            <a:r>
              <a:rPr kumimoji="1" lang="ja-JP" altLang="en-US" dirty="0"/>
              <a:t>　ないときは 初期値 を入れておくことをお勧めします。</a:t>
            </a:r>
            <a:endParaRPr kumimoji="1" lang="en-US" altLang="ja-JP" dirty="0"/>
          </a:p>
          <a:p>
            <a:r>
              <a:rPr kumimoji="1" lang="ja-JP" altLang="en-US" dirty="0"/>
              <a:t>　</a:t>
            </a:r>
            <a:endParaRPr kumimoji="1" lang="en-US" altLang="ja-JP" dirty="0"/>
          </a:p>
          <a:p>
            <a:r>
              <a:rPr kumimoji="1" lang="ja-JP" altLang="en-US" dirty="0"/>
              <a:t>　</a:t>
            </a:r>
            <a:r>
              <a:rPr kumimoji="1" lang="en-US" altLang="ja-JP" dirty="0" err="1"/>
              <a:t>string.Empty</a:t>
            </a:r>
            <a:r>
              <a:rPr kumimoji="1" lang="en-US" altLang="ja-JP" dirty="0"/>
              <a:t> </a:t>
            </a:r>
            <a:r>
              <a:rPr kumimoji="1" lang="ja-JP" altLang="en-US" dirty="0"/>
              <a:t>は空文字であることを示しています。</a:t>
            </a:r>
            <a:endParaRPr kumimoji="1" lang="en-US" altLang="ja-JP" dirty="0"/>
          </a:p>
          <a:p>
            <a:r>
              <a:rPr kumimoji="1" lang="ja-JP" altLang="en-US" dirty="0"/>
              <a:t>　ダブルクオート二つでなく、この書き方をする理由は 空文字 のデータ仕様が変わったとしても、</a:t>
            </a:r>
            <a:endParaRPr kumimoji="1" lang="en-US" altLang="ja-JP" dirty="0"/>
          </a:p>
          <a:p>
            <a:r>
              <a:rPr kumimoji="1" lang="ja-JP" altLang="en-US" dirty="0"/>
              <a:t>　この書き方をしておけば</a:t>
            </a:r>
            <a:r>
              <a:rPr kumimoji="1" lang="en-US" altLang="ja-JP" dirty="0" err="1"/>
              <a:t>.net</a:t>
            </a:r>
            <a:r>
              <a:rPr kumimoji="1" lang="en-US" altLang="ja-JP" dirty="0"/>
              <a:t> Framework</a:t>
            </a:r>
            <a:r>
              <a:rPr kumimoji="1" lang="ja-JP" altLang="en-US" dirty="0"/>
              <a:t>側で変更仕様に対応してくれるからとかだった気がします。</a:t>
            </a:r>
            <a:endParaRPr kumimoji="1" lang="en-US" altLang="ja-JP" dirty="0"/>
          </a:p>
          <a:p>
            <a:endParaRPr kumimoji="1" lang="en-US" altLang="ja-JP" dirty="0"/>
          </a:p>
          <a:p>
            <a:r>
              <a:rPr kumimoji="1" lang="ja-JP" altLang="en-US" dirty="0"/>
              <a:t>　マイクロソフト準拠のコーディング規約を使っている現場の場合はほぼほぼこの書き方が推奨されているので</a:t>
            </a:r>
            <a:endParaRPr kumimoji="1" lang="en-US" altLang="ja-JP" dirty="0"/>
          </a:p>
          <a:p>
            <a:r>
              <a:rPr kumimoji="1" lang="ja-JP" altLang="en-US" dirty="0"/>
              <a:t>　使っていきましょう。</a:t>
            </a:r>
            <a:endParaRPr kumimoji="1" lang="en-US" altLang="ja-JP" dirty="0"/>
          </a:p>
          <a:p>
            <a:endParaRPr kumimoji="1" lang="en-US" altLang="ja-JP" dirty="0"/>
          </a:p>
          <a:p>
            <a:r>
              <a:rPr kumimoji="1" lang="ja-JP" altLang="en-US" dirty="0"/>
              <a:t>　コメントは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15</a:t>
            </a:fld>
            <a:endParaRPr kumimoji="1" lang="ja-JP" altLang="en-US"/>
          </a:p>
        </p:txBody>
      </p:sp>
    </p:spTree>
    <p:extLst>
      <p:ext uri="{BB962C8B-B14F-4D97-AF65-F5344CB8AC3E}">
        <p14:creationId xmlns:p14="http://schemas.microsoft.com/office/powerpoint/2010/main" val="269208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コメントに関しては</a:t>
            </a:r>
            <a:r>
              <a:rPr kumimoji="1" lang="en-US" altLang="ja-JP" dirty="0"/>
              <a:t> </a:t>
            </a:r>
            <a:r>
              <a:rPr kumimoji="1" lang="en-US" altLang="ja-JP" dirty="0" err="1"/>
              <a:t>VisualStudio</a:t>
            </a:r>
            <a:r>
              <a:rPr kumimoji="1" lang="en-US" altLang="ja-JP" dirty="0"/>
              <a:t> </a:t>
            </a:r>
            <a:r>
              <a:rPr kumimoji="1" lang="ja-JP" altLang="en-US" dirty="0"/>
              <a:t>のエディタに自動で入力欄を挿入する機能が付いています。</a:t>
            </a:r>
            <a:endParaRPr kumimoji="1" lang="en-US" altLang="ja-JP" dirty="0"/>
          </a:p>
          <a:p>
            <a:endParaRPr kumimoji="1" lang="en-US" altLang="ja-JP" dirty="0"/>
          </a:p>
          <a:p>
            <a:r>
              <a:rPr kumimoji="1" lang="ja-JP" altLang="en-US" dirty="0"/>
              <a:t>上記説明</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16</a:t>
            </a:fld>
            <a:endParaRPr kumimoji="1" lang="ja-JP" altLang="en-US"/>
          </a:p>
        </p:txBody>
      </p:sp>
    </p:spTree>
    <p:extLst>
      <p:ext uri="{BB962C8B-B14F-4D97-AF65-F5344CB8AC3E}">
        <p14:creationId xmlns:p14="http://schemas.microsoft.com/office/powerpoint/2010/main" val="2396737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メンバー変数の実装が済んだので、そのメンバー変数にデータを入れたり、出したりするための</a:t>
            </a:r>
            <a:endParaRPr kumimoji="1" lang="en-US" altLang="ja-JP" dirty="0"/>
          </a:p>
          <a:p>
            <a:r>
              <a:rPr kumimoji="1" lang="ja-JP" altLang="en-US" dirty="0"/>
              <a:t>プロパティを実装します。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17</a:t>
            </a:fld>
            <a:endParaRPr kumimoji="1" lang="ja-JP" altLang="en-US"/>
          </a:p>
        </p:txBody>
      </p:sp>
    </p:spTree>
    <p:extLst>
      <p:ext uri="{BB962C8B-B14F-4D97-AF65-F5344CB8AC3E}">
        <p14:creationId xmlns:p14="http://schemas.microsoft.com/office/powerpoint/2010/main" val="1215857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プロパティ内は </a:t>
            </a:r>
            <a:r>
              <a:rPr kumimoji="1" lang="en-US" altLang="ja-JP" dirty="0"/>
              <a:t>get</a:t>
            </a:r>
            <a:r>
              <a:rPr kumimoji="1" lang="ja-JP" altLang="en-US" dirty="0"/>
              <a:t> 出力</a:t>
            </a:r>
            <a:r>
              <a:rPr kumimoji="1" lang="en-US" altLang="ja-JP" dirty="0"/>
              <a:t> </a:t>
            </a:r>
            <a:r>
              <a:rPr kumimoji="1" lang="ja-JP" altLang="en-US" dirty="0"/>
              <a:t>、</a:t>
            </a:r>
            <a:r>
              <a:rPr kumimoji="1" lang="en-US" altLang="ja-JP" dirty="0"/>
              <a:t>set </a:t>
            </a:r>
            <a:r>
              <a:rPr kumimoji="1" lang="ja-JP" altLang="en-US" dirty="0"/>
              <a:t>入力の二つのブロックに分かれており、</a:t>
            </a:r>
            <a:endParaRPr kumimoji="1" lang="en-US" altLang="ja-JP" dirty="0"/>
          </a:p>
          <a:p>
            <a:r>
              <a:rPr kumimoji="1" lang="ja-JP" altLang="en-US" dirty="0"/>
              <a:t>それぞれに</a:t>
            </a:r>
            <a:r>
              <a:rPr kumimoji="1" lang="en-US" altLang="ja-JP" dirty="0"/>
              <a:t> get </a:t>
            </a:r>
            <a:r>
              <a:rPr kumimoji="1" lang="ja-JP" altLang="en-US" dirty="0"/>
              <a:t>なら出力、</a:t>
            </a:r>
            <a:r>
              <a:rPr kumimoji="1" lang="en-US" altLang="ja-JP" dirty="0"/>
              <a:t>set </a:t>
            </a:r>
            <a:r>
              <a:rPr kumimoji="1" lang="ja-JP" altLang="en-US" dirty="0"/>
              <a:t>なら入力する為の処理を記述することができます。</a:t>
            </a:r>
            <a:endParaRPr kumimoji="1" lang="en-US" altLang="ja-JP" dirty="0"/>
          </a:p>
          <a:p>
            <a:endParaRPr kumimoji="1" lang="en-US" altLang="ja-JP" dirty="0"/>
          </a:p>
          <a:p>
            <a:r>
              <a:rPr kumimoji="1" lang="ja-JP" altLang="en-US" dirty="0"/>
              <a:t>メソッドの説明をしていないので、あれですが、</a:t>
            </a:r>
            <a:endParaRPr kumimoji="1" lang="en-US" altLang="ja-JP" dirty="0"/>
          </a:p>
          <a:p>
            <a:r>
              <a:rPr kumimoji="1" lang="en-US" altLang="ja-JP" dirty="0"/>
              <a:t>get </a:t>
            </a:r>
            <a:r>
              <a:rPr kumimoji="1" lang="ja-JP" altLang="en-US" dirty="0"/>
              <a:t>は </a:t>
            </a:r>
            <a:r>
              <a:rPr kumimoji="1" lang="en-US" altLang="ja-JP" dirty="0"/>
              <a:t>return </a:t>
            </a:r>
            <a:r>
              <a:rPr kumimoji="1" lang="ja-JP" altLang="en-US" dirty="0"/>
              <a:t>でメンバー変数の値を呼び出し元に返す記述。</a:t>
            </a:r>
            <a:endParaRPr kumimoji="1" lang="en-US" altLang="ja-JP" dirty="0"/>
          </a:p>
          <a:p>
            <a:r>
              <a:rPr kumimoji="1" lang="en-US" altLang="ja-JP" dirty="0"/>
              <a:t>Set </a:t>
            </a:r>
            <a:r>
              <a:rPr kumimoji="1" lang="ja-JP" altLang="en-US" dirty="0"/>
              <a:t>は 若干省略されており、分かりづらいですが、</a:t>
            </a:r>
            <a:r>
              <a:rPr kumimoji="1" lang="en-US" altLang="ja-JP" dirty="0"/>
              <a:t>value</a:t>
            </a:r>
            <a:r>
              <a:rPr kumimoji="1" lang="ja-JP" altLang="en-US" dirty="0"/>
              <a:t>に入力されたデータが入ってくる為、</a:t>
            </a:r>
            <a:endParaRPr kumimoji="1" lang="en-US" altLang="ja-JP" dirty="0"/>
          </a:p>
          <a:p>
            <a:r>
              <a:rPr kumimoji="1" lang="ja-JP" altLang="en-US" dirty="0"/>
              <a:t>それをメンバー変数に格納するための処理を記述します。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18</a:t>
            </a:fld>
            <a:endParaRPr kumimoji="1" lang="ja-JP" altLang="en-US"/>
          </a:p>
        </p:txBody>
      </p:sp>
    </p:spTree>
    <p:extLst>
      <p:ext uri="{BB962C8B-B14F-4D97-AF65-F5344CB8AC3E}">
        <p14:creationId xmlns:p14="http://schemas.microsoft.com/office/powerpoint/2010/main" val="354054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表示機能を実装する為の事前準備として、画面のデータグリッドに紐づけるクラスとして、在庫情報クラスを実装します。</a:t>
            </a:r>
            <a:endParaRPr kumimoji="1" lang="en-US" altLang="ja-JP" dirty="0"/>
          </a:p>
          <a:p>
            <a:endParaRPr kumimoji="1" lang="en-US" altLang="ja-JP" dirty="0"/>
          </a:p>
          <a:p>
            <a:r>
              <a:rPr kumimoji="1" lang="ja-JP" altLang="en-US" dirty="0"/>
              <a:t>在庫情報クラスは平たく言うとグリッド</a:t>
            </a:r>
            <a:r>
              <a:rPr kumimoji="1" lang="en-US" altLang="ja-JP" dirty="0"/>
              <a:t>1</a:t>
            </a:r>
            <a:r>
              <a:rPr kumimoji="1" lang="ja-JP" altLang="en-US" dirty="0"/>
              <a:t>行分のデータを保持する為のクラスで、</a:t>
            </a:r>
            <a:endParaRPr kumimoji="1" lang="en-US" altLang="ja-JP" dirty="0"/>
          </a:p>
          <a:p>
            <a:r>
              <a:rPr kumimoji="1" lang="ja-JP" altLang="en-US" dirty="0"/>
              <a:t>これを複数作成し、リスト化することでグリッド各行のデータを表現します。</a:t>
            </a:r>
            <a:endParaRPr kumimoji="1" lang="en-US" altLang="ja-JP" dirty="0"/>
          </a:p>
          <a:p>
            <a:endParaRPr kumimoji="1" lang="en-US" altLang="ja-JP" dirty="0"/>
          </a:p>
          <a:p>
            <a:r>
              <a:rPr kumimoji="1" lang="ja-JP" altLang="en-US" dirty="0"/>
              <a:t>これらの画面に直接紐づくクラスの事を　モデルクラス　と主に呼ばれます。</a:t>
            </a:r>
            <a:endParaRPr kumimoji="1" lang="en-US" altLang="ja-JP" dirty="0"/>
          </a:p>
          <a:p>
            <a:endParaRPr kumimoji="1" lang="en-US" altLang="ja-JP" dirty="0"/>
          </a:p>
          <a:p>
            <a:endParaRPr kumimoji="1" lang="en-US" altLang="ja-JP" dirty="0"/>
          </a:p>
          <a:p>
            <a:r>
              <a:rPr kumimoji="1" lang="ja-JP" altLang="en-US" dirty="0"/>
              <a:t>下記は　在庫情報　の実際の定義情報です。</a:t>
            </a:r>
            <a:endParaRPr kumimoji="1" lang="en-US" altLang="ja-JP" dirty="0"/>
          </a:p>
          <a:p>
            <a:r>
              <a:rPr kumimoji="1" lang="ja-JP" altLang="en-US" dirty="0"/>
              <a:t>見ての通りグリッドに表示に必要な項目を全て持っています。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6</a:t>
            </a:fld>
            <a:endParaRPr kumimoji="1" lang="ja-JP" altLang="en-US"/>
          </a:p>
        </p:txBody>
      </p:sp>
    </p:spTree>
    <p:extLst>
      <p:ext uri="{BB962C8B-B14F-4D97-AF65-F5344CB8AC3E}">
        <p14:creationId xmlns:p14="http://schemas.microsoft.com/office/powerpoint/2010/main" val="146674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＃＃＃フォルダ作成とその理由説明＃＃＃＃＃</a:t>
            </a:r>
            <a:endParaRPr kumimoji="1" lang="en-US" altLang="ja-JP" dirty="0"/>
          </a:p>
          <a:p>
            <a:endParaRPr kumimoji="1" lang="en-US" altLang="ja-JP" dirty="0"/>
          </a:p>
          <a:p>
            <a:r>
              <a:rPr kumimoji="1" lang="ja-JP" altLang="en-US" dirty="0"/>
              <a:t>実際に</a:t>
            </a:r>
            <a:r>
              <a:rPr kumimoji="1" lang="en-US" altLang="ja-JP" dirty="0" err="1"/>
              <a:t>VisualStudio</a:t>
            </a:r>
            <a:r>
              <a:rPr kumimoji="1" lang="ja-JP" altLang="en-US" dirty="0"/>
              <a:t>で在庫情報クラスを作成していきますが、</a:t>
            </a:r>
            <a:endParaRPr kumimoji="1" lang="en-US" altLang="ja-JP" dirty="0"/>
          </a:p>
          <a:p>
            <a:endParaRPr kumimoji="1" lang="en-US" altLang="ja-JP" dirty="0"/>
          </a:p>
          <a:p>
            <a:r>
              <a:rPr kumimoji="1" lang="ja-JP" altLang="en-US" dirty="0"/>
              <a:t>まず、最初にモデルクラスをまとめて格納するフォルダを作成します。</a:t>
            </a:r>
            <a:endParaRPr kumimoji="1" lang="en-US" altLang="ja-JP" dirty="0"/>
          </a:p>
          <a:p>
            <a:r>
              <a:rPr kumimoji="1" lang="ja-JP" altLang="en-US" dirty="0"/>
              <a:t>今回は</a:t>
            </a:r>
            <a:r>
              <a:rPr kumimoji="1" lang="en-US" altLang="ja-JP" dirty="0"/>
              <a:t>1</a:t>
            </a:r>
            <a:r>
              <a:rPr kumimoji="1" lang="ja-JP" altLang="en-US" dirty="0"/>
              <a:t>クラスだけの予定ですが今後機能が拡張され、複数のモデルクラスを持つアプリケーションになった場合</a:t>
            </a:r>
            <a:endParaRPr kumimoji="1" lang="en-US" altLang="ja-JP" dirty="0"/>
          </a:p>
          <a:p>
            <a:r>
              <a:rPr kumimoji="1" lang="ja-JP" altLang="en-US" dirty="0"/>
              <a:t>このフォルダの中にそれらのモデルクラスを作成してください。</a:t>
            </a:r>
            <a:endParaRPr kumimoji="1" lang="en-US" altLang="ja-JP" dirty="0"/>
          </a:p>
          <a:p>
            <a:endParaRPr kumimoji="1" lang="en-US" altLang="ja-JP" dirty="0"/>
          </a:p>
          <a:p>
            <a:r>
              <a:rPr kumimoji="1" lang="ja-JP" altLang="en-US" dirty="0"/>
              <a:t>あと、モデル以外に分類で分けられるクラスを作る場合は同様にフォルダを分けるようにしてください。</a:t>
            </a:r>
            <a:endParaRPr kumimoji="1" lang="en-US" altLang="ja-JP" dirty="0"/>
          </a:p>
          <a:p>
            <a:endParaRPr kumimoji="1" lang="en-US" altLang="ja-JP" dirty="0"/>
          </a:p>
          <a:p>
            <a:r>
              <a:rPr kumimoji="1" lang="ja-JP" altLang="en-US" dirty="0"/>
              <a:t>なぜフォルダを分ける必要があるかというと、</a:t>
            </a:r>
            <a:endParaRPr kumimoji="1" lang="en-US" altLang="ja-JP" dirty="0"/>
          </a:p>
          <a:p>
            <a:r>
              <a:rPr kumimoji="1" lang="ja-JP" altLang="en-US" dirty="0"/>
              <a:t>一部の画面部品やフレームワークの管理ファイル等を除いて、</a:t>
            </a:r>
            <a:endParaRPr kumimoji="1" lang="en-US" altLang="ja-JP" dirty="0"/>
          </a:p>
          <a:p>
            <a:r>
              <a:rPr kumimoji="1" lang="ja-JP" altLang="en-US" dirty="0"/>
              <a:t>ソースコードを記述するファイルは全部 クラスだからです。今回でいうと </a:t>
            </a:r>
            <a:r>
              <a:rPr kumimoji="1" lang="en-US" altLang="ja-JP" dirty="0"/>
              <a:t>.cs</a:t>
            </a:r>
            <a:r>
              <a:rPr kumimoji="1" lang="ja-JP" altLang="en-US" dirty="0"/>
              <a:t>ファイルになります。</a:t>
            </a:r>
            <a:endParaRPr kumimoji="1" lang="en-US" altLang="ja-JP" dirty="0"/>
          </a:p>
          <a:p>
            <a:endParaRPr kumimoji="1" lang="en-US" altLang="ja-JP" dirty="0"/>
          </a:p>
          <a:p>
            <a:r>
              <a:rPr kumimoji="1" lang="ja-JP" altLang="en-US" dirty="0"/>
              <a:t>なので、プロジェクトの直下に画面、モデル、</a:t>
            </a:r>
            <a:r>
              <a:rPr kumimoji="1" lang="en-US" altLang="ja-JP" dirty="0"/>
              <a:t>DB</a:t>
            </a:r>
            <a:r>
              <a:rPr kumimoji="1" lang="ja-JP" altLang="en-US" dirty="0"/>
              <a:t>関連や共通系部品など、全て置いてしまうと</a:t>
            </a:r>
            <a:endParaRPr kumimoji="1" lang="en-US" altLang="ja-JP" dirty="0"/>
          </a:p>
          <a:p>
            <a:r>
              <a:rPr kumimoji="1" lang="ja-JP" altLang="en-US" dirty="0"/>
              <a:t>どれがなんの目的のクラスなのかわからない、死ぬほど見辛いプロジェクトが出来上がります。</a:t>
            </a:r>
            <a:endParaRPr kumimoji="1" lang="en-US" altLang="ja-JP" dirty="0"/>
          </a:p>
          <a:p>
            <a:endParaRPr kumimoji="1" lang="en-US" altLang="ja-JP" dirty="0"/>
          </a:p>
          <a:p>
            <a:r>
              <a:rPr kumimoji="1" lang="ja-JP" altLang="en-US" dirty="0"/>
              <a:t>フォルダ分けは習慣付けましょう。</a:t>
            </a:r>
            <a:endParaRPr kumimoji="1" lang="en-US" altLang="ja-JP" dirty="0"/>
          </a:p>
          <a:p>
            <a:endParaRPr kumimoji="1" lang="en-US" altLang="ja-JP" dirty="0"/>
          </a:p>
          <a:p>
            <a:r>
              <a:rPr kumimoji="1" lang="ja-JP" altLang="en-US" dirty="0"/>
              <a:t>ただし、画面クラスについてはプロジェクト上で各機能に入るための入り口になる為、</a:t>
            </a:r>
            <a:endParaRPr kumimoji="1" lang="en-US" altLang="ja-JP" dirty="0"/>
          </a:p>
          <a:p>
            <a:r>
              <a:rPr kumimoji="1" lang="ja-JP" altLang="en-US" dirty="0"/>
              <a:t>真っ先に見られるようにプロジェクト直下に置かれることが多いです。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＃＃＃①の手順説明＃＃＃＃＃</a:t>
            </a:r>
            <a:endParaRPr kumimoji="1" lang="en-US" altLang="ja-JP" dirty="0"/>
          </a:p>
          <a:p>
            <a:r>
              <a:rPr kumimoji="1" lang="ja-JP" altLang="en-US" dirty="0"/>
              <a:t>実際にフォルダ作っていきます。</a:t>
            </a:r>
            <a:endParaRPr kumimoji="1" lang="en-US" altLang="ja-JP" dirty="0"/>
          </a:p>
          <a:p>
            <a:endParaRPr kumimoji="1" lang="en-US" altLang="ja-JP" dirty="0"/>
          </a:p>
          <a:p>
            <a:r>
              <a:rPr kumimoji="1" lang="ja-JP" altLang="en-US" dirty="0"/>
              <a:t>スライドの通り</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7</a:t>
            </a:fld>
            <a:endParaRPr kumimoji="1" lang="ja-JP" altLang="en-US"/>
          </a:p>
        </p:txBody>
      </p:sp>
    </p:spTree>
    <p:extLst>
      <p:ext uri="{BB962C8B-B14F-4D97-AF65-F5344CB8AC3E}">
        <p14:creationId xmlns:p14="http://schemas.microsoft.com/office/powerpoint/2010/main" val="367734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上に既に</a:t>
            </a:r>
            <a:r>
              <a:rPr kumimoji="1" lang="en-US" altLang="ja-JP" dirty="0"/>
              <a:t>model</a:t>
            </a:r>
            <a:r>
              <a:rPr kumimoji="1" lang="ja-JP" altLang="en-US" dirty="0"/>
              <a:t>フォルダがあるのは気にしないでください。</a:t>
            </a:r>
            <a:endParaRPr kumimoji="1" lang="en-US" altLang="ja-JP" dirty="0"/>
          </a:p>
          <a:p>
            <a:endParaRPr kumimoji="1" lang="en-US" altLang="ja-JP" dirty="0"/>
          </a:p>
          <a:p>
            <a:r>
              <a:rPr kumimoji="1" lang="ja-JP" altLang="en-US" dirty="0"/>
              <a:t>あと、フォルダの作成後は　こちら</a:t>
            </a:r>
            <a:r>
              <a:rPr kumimoji="1" lang="en-US" altLang="ja-JP" dirty="0"/>
              <a:t>(</a:t>
            </a:r>
            <a:r>
              <a:rPr kumimoji="1" lang="ja-JP" altLang="en-US" dirty="0"/>
              <a:t>→</a:t>
            </a:r>
            <a:r>
              <a:rPr kumimoji="1" lang="en-US" altLang="ja-JP" dirty="0"/>
              <a:t>)</a:t>
            </a:r>
            <a:r>
              <a:rPr kumimoji="1" lang="ja-JP" altLang="en-US" dirty="0"/>
              <a:t>の点を確認するようにしてください。</a:t>
            </a:r>
            <a:endParaRPr kumimoji="1" lang="en-US" altLang="ja-JP" dirty="0"/>
          </a:p>
          <a:p>
            <a:r>
              <a:rPr kumimoji="1" lang="ja-JP" altLang="en-US" dirty="0"/>
              <a:t>・フォルダを作成した階層が正しいか？今回の場合はプロジェクトの直下です</a:t>
            </a:r>
            <a:endParaRPr kumimoji="1" lang="en-US" altLang="ja-JP" dirty="0"/>
          </a:p>
          <a:p>
            <a:r>
              <a:rPr kumimoji="1" lang="ja-JP" altLang="en-US" dirty="0"/>
              <a:t>・うっかりソリューションの中に作っていないか？</a:t>
            </a:r>
            <a:endParaRPr kumimoji="1" lang="en-US" altLang="ja-JP" dirty="0"/>
          </a:p>
          <a:p>
            <a:r>
              <a:rPr kumimoji="1" lang="ja-JP" altLang="en-US" dirty="0"/>
              <a:t>・名前のタイプミスをしていないか？</a:t>
            </a:r>
            <a:endParaRPr kumimoji="1" lang="en-US" altLang="ja-JP" dirty="0"/>
          </a:p>
          <a:p>
            <a:endParaRPr kumimoji="1" lang="en-US" altLang="ja-JP" dirty="0"/>
          </a:p>
          <a:p>
            <a:r>
              <a:rPr kumimoji="1" lang="ja-JP" altLang="en-US" dirty="0"/>
              <a:t>フォルダの名前や階層は意外と重要で、</a:t>
            </a:r>
            <a:r>
              <a:rPr kumimoji="1" lang="en-US" altLang="ja-JP" dirty="0"/>
              <a:t>Java</a:t>
            </a:r>
            <a:r>
              <a:rPr kumimoji="1" lang="ja-JP" altLang="en-US" dirty="0"/>
              <a:t>や</a:t>
            </a:r>
            <a:r>
              <a:rPr kumimoji="1" lang="en-US" altLang="ja-JP" dirty="0"/>
              <a:t>C#</a:t>
            </a:r>
            <a:r>
              <a:rPr kumimoji="1" lang="ja-JP" altLang="en-US" dirty="0"/>
              <a:t>等の場合は</a:t>
            </a:r>
            <a:endParaRPr kumimoji="1" lang="en-US" altLang="ja-JP" dirty="0"/>
          </a:p>
          <a:p>
            <a:r>
              <a:rPr kumimoji="1" lang="ja-JP" altLang="en-US" dirty="0"/>
              <a:t>クラス間の参照の階層構造にもかかわる為、あとから直したりすると、</a:t>
            </a:r>
            <a:endParaRPr kumimoji="1" lang="en-US" altLang="ja-JP" dirty="0"/>
          </a:p>
          <a:p>
            <a:endParaRPr kumimoji="1" lang="en-US" altLang="ja-JP" dirty="0"/>
          </a:p>
          <a:p>
            <a:r>
              <a:rPr kumimoji="1" lang="ja-JP" altLang="en-US" dirty="0"/>
              <a:t>そのフォルダ内のクラスを外から参照している画面クラスなどが、前のフォルダ名ではクラス参照できない為、</a:t>
            </a:r>
            <a:endParaRPr kumimoji="1" lang="en-US" altLang="ja-JP" dirty="0"/>
          </a:p>
          <a:p>
            <a:r>
              <a:rPr kumimoji="1" lang="ja-JP" altLang="en-US" dirty="0"/>
              <a:t>まとめてエラーを吐き、前の名前を使用している箇所を一括変換するはめになったりします。</a:t>
            </a:r>
            <a:endParaRPr kumimoji="1" lang="en-US" altLang="ja-JP" dirty="0"/>
          </a:p>
          <a:p>
            <a:endParaRPr kumimoji="1" lang="en-US" altLang="ja-JP" dirty="0"/>
          </a:p>
          <a:p>
            <a:r>
              <a:rPr kumimoji="1" lang="ja-JP" altLang="en-US" dirty="0"/>
              <a:t>フォルダにかかわらず、名前や階層を決める際はなるべく最初にきちんと決めておくことをお勧めします。</a:t>
            </a:r>
            <a:endParaRPr kumimoji="1" lang="en-US" altLang="ja-JP" dirty="0"/>
          </a:p>
          <a:p>
            <a:endParaRPr kumimoji="1" lang="en-US" altLang="ja-JP" dirty="0"/>
          </a:p>
          <a:p>
            <a:r>
              <a:rPr kumimoji="1" lang="en-US" altLang="ja-JP" dirty="0"/>
              <a:t>C#</a:t>
            </a:r>
            <a:r>
              <a:rPr kumimoji="1" lang="ja-JP" altLang="en-US" dirty="0"/>
              <a:t>の場合この</a:t>
            </a:r>
            <a:r>
              <a:rPr kumimoji="1" lang="en-US" altLang="ja-JP" dirty="0"/>
              <a:t>namespace</a:t>
            </a:r>
            <a:r>
              <a:rPr kumimoji="1" lang="ja-JP" altLang="en-US" dirty="0"/>
              <a:t>がクラスの階層を示しています。</a:t>
            </a:r>
            <a:endParaRPr kumimoji="1" lang="en-US" altLang="ja-JP" dirty="0"/>
          </a:p>
          <a:p>
            <a:r>
              <a:rPr kumimoji="1" lang="en-US" altLang="ja-JP" dirty="0"/>
              <a:t>Java</a:t>
            </a:r>
            <a:r>
              <a:rPr kumimoji="1" lang="ja-JP" altLang="en-US" dirty="0"/>
              <a:t>の場合は</a:t>
            </a:r>
            <a:r>
              <a:rPr kumimoji="1" lang="en-US" altLang="ja-JP" dirty="0"/>
              <a:t>package</a:t>
            </a:r>
            <a:r>
              <a:rPr kumimoji="1" lang="ja-JP" altLang="en-US" dirty="0"/>
              <a:t>と呼びます。</a:t>
            </a:r>
            <a:endParaRPr kumimoji="1" lang="en-US" altLang="ja-JP" dirty="0"/>
          </a:p>
          <a:p>
            <a:r>
              <a:rPr kumimoji="1" lang="en-US" altLang="ja-JP" dirty="0"/>
              <a:t>Java</a:t>
            </a:r>
            <a:r>
              <a:rPr kumimoji="1" lang="ja-JP" altLang="en-US" dirty="0"/>
              <a:t>はフォルダ構成と違った</a:t>
            </a:r>
            <a:r>
              <a:rPr kumimoji="1" lang="en-US" altLang="ja-JP" dirty="0"/>
              <a:t>package</a:t>
            </a:r>
            <a:r>
              <a:rPr kumimoji="1" lang="ja-JP" altLang="en-US" dirty="0"/>
              <a:t>を入れると</a:t>
            </a:r>
            <a:r>
              <a:rPr kumimoji="1" lang="en-US" altLang="ja-JP" dirty="0"/>
              <a:t>Eclipse</a:t>
            </a:r>
            <a:r>
              <a:rPr kumimoji="1" lang="ja-JP" altLang="en-US" dirty="0"/>
              <a:t>に怒られますが、</a:t>
            </a:r>
            <a:endParaRPr kumimoji="1" lang="en-US" altLang="ja-JP" dirty="0"/>
          </a:p>
          <a:p>
            <a:r>
              <a:rPr kumimoji="1" lang="en-US" altLang="ja-JP" dirty="0"/>
              <a:t>C#</a:t>
            </a:r>
            <a:r>
              <a:rPr kumimoji="1" lang="ja-JP" altLang="en-US" dirty="0"/>
              <a:t>の場合は一応フォルダ構成と異なる</a:t>
            </a:r>
            <a:r>
              <a:rPr kumimoji="1" lang="en-US" altLang="ja-JP" dirty="0"/>
              <a:t>namespace</a:t>
            </a:r>
            <a:r>
              <a:rPr kumimoji="1" lang="ja-JP" altLang="en-US" dirty="0"/>
              <a:t>にすることも可能です。</a:t>
            </a:r>
            <a:endParaRPr kumimoji="1" lang="en-US" altLang="ja-JP" dirty="0"/>
          </a:p>
          <a:p>
            <a:endParaRPr kumimoji="1" lang="en-US" altLang="ja-JP" dirty="0"/>
          </a:p>
          <a:p>
            <a:r>
              <a:rPr kumimoji="1" lang="ja-JP" altLang="en-US" dirty="0"/>
              <a:t>ただ、一般的に</a:t>
            </a:r>
            <a:r>
              <a:rPr kumimoji="1" lang="en-US" altLang="ja-JP" dirty="0"/>
              <a:t>namespace</a:t>
            </a:r>
            <a:r>
              <a:rPr kumimoji="1" lang="ja-JP" altLang="en-US" dirty="0"/>
              <a:t>とフォルダ階層がイコールになる関係は</a:t>
            </a:r>
            <a:endParaRPr kumimoji="1" lang="en-US" altLang="ja-JP" dirty="0"/>
          </a:p>
          <a:p>
            <a:r>
              <a:rPr kumimoji="1" lang="ja-JP" altLang="en-US" dirty="0"/>
              <a:t>ある程度経験のあるプログラマーだと概念的に染みついているので</a:t>
            </a:r>
            <a:endParaRPr kumimoji="1" lang="en-US" altLang="ja-JP" dirty="0"/>
          </a:p>
          <a:p>
            <a:r>
              <a:rPr kumimoji="1" lang="ja-JP" altLang="en-US" dirty="0"/>
              <a:t>違ってると混乱のもとになります。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8</a:t>
            </a:fld>
            <a:endParaRPr kumimoji="1" lang="ja-JP" altLang="en-US"/>
          </a:p>
        </p:txBody>
      </p:sp>
    </p:spTree>
    <p:extLst>
      <p:ext uri="{BB962C8B-B14F-4D97-AF65-F5344CB8AC3E}">
        <p14:creationId xmlns:p14="http://schemas.microsoft.com/office/powerpoint/2010/main" val="272254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9</a:t>
            </a:fld>
            <a:endParaRPr kumimoji="1" lang="ja-JP" altLang="en-US"/>
          </a:p>
        </p:txBody>
      </p:sp>
    </p:spTree>
    <p:extLst>
      <p:ext uri="{BB962C8B-B14F-4D97-AF65-F5344CB8AC3E}">
        <p14:creationId xmlns:p14="http://schemas.microsoft.com/office/powerpoint/2010/main" val="73873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この画面からクラス以外にもプロジェクトから追加が可能です。</a:t>
            </a:r>
            <a:endParaRPr kumimoji="1" lang="en-US" altLang="ja-JP" dirty="0"/>
          </a:p>
          <a:p>
            <a:r>
              <a:rPr kumimoji="1" lang="ja-JP" altLang="en-US" dirty="0"/>
              <a:t>画面を追加する場合は左のツリーから</a:t>
            </a:r>
            <a:r>
              <a:rPr kumimoji="1" lang="en-US" altLang="ja-JP" dirty="0" err="1"/>
              <a:t>WindowsForms</a:t>
            </a:r>
            <a:r>
              <a:rPr kumimoji="1" lang="ja-JP" altLang="en-US" dirty="0"/>
              <a:t>を選択し、</a:t>
            </a:r>
            <a:endParaRPr kumimoji="1" lang="en-US" altLang="ja-JP" dirty="0"/>
          </a:p>
          <a:p>
            <a:r>
              <a:rPr kumimoji="1" lang="ja-JP" altLang="en-US" dirty="0"/>
              <a:t>継承フォームを選択することで画面を追加できます。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10</a:t>
            </a:fld>
            <a:endParaRPr kumimoji="1" lang="ja-JP" altLang="en-US"/>
          </a:p>
        </p:txBody>
      </p:sp>
    </p:spTree>
    <p:extLst>
      <p:ext uri="{BB962C8B-B14F-4D97-AF65-F5344CB8AC3E}">
        <p14:creationId xmlns:p14="http://schemas.microsoft.com/office/powerpoint/2010/main" val="391459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この画面からクラス以外にもプロジェクトから追加が可能です。</a:t>
            </a:r>
            <a:endParaRPr kumimoji="1" lang="en-US" altLang="ja-JP" dirty="0"/>
          </a:p>
          <a:p>
            <a:r>
              <a:rPr kumimoji="1" lang="ja-JP" altLang="en-US" dirty="0"/>
              <a:t>画面を追加する場合は左のツリーから</a:t>
            </a:r>
            <a:r>
              <a:rPr kumimoji="1" lang="en-US" altLang="ja-JP" dirty="0" err="1"/>
              <a:t>WindowsForms</a:t>
            </a:r>
            <a:r>
              <a:rPr kumimoji="1" lang="ja-JP" altLang="en-US" dirty="0"/>
              <a:t>を選択し、</a:t>
            </a:r>
            <a:endParaRPr kumimoji="1" lang="en-US" altLang="ja-JP" dirty="0"/>
          </a:p>
          <a:p>
            <a:r>
              <a:rPr kumimoji="1" lang="ja-JP" altLang="en-US" dirty="0"/>
              <a:t>継承フォームを選択することで画面を追加できます。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11</a:t>
            </a:fld>
            <a:endParaRPr kumimoji="1" lang="ja-JP" altLang="en-US"/>
          </a:p>
        </p:txBody>
      </p:sp>
    </p:spTree>
    <p:extLst>
      <p:ext uri="{BB962C8B-B14F-4D97-AF65-F5344CB8AC3E}">
        <p14:creationId xmlns:p14="http://schemas.microsoft.com/office/powerpoint/2010/main" val="330633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クラスを追加した際にファイル名を入力し忘れることがよくありますが、</a:t>
            </a:r>
            <a:endParaRPr kumimoji="1" lang="en-US" altLang="ja-JP" dirty="0"/>
          </a:p>
          <a:p>
            <a:r>
              <a:rPr kumimoji="1" lang="ja-JP" altLang="en-US" dirty="0"/>
              <a:t>その場合は右クリックメニューの　名前の変更　で修正してください。</a:t>
            </a:r>
            <a:endParaRPr kumimoji="1" lang="en-US" altLang="ja-JP" dirty="0"/>
          </a:p>
          <a:p>
            <a:endParaRPr kumimoji="1" lang="en-US" altLang="ja-JP" dirty="0"/>
          </a:p>
          <a:p>
            <a:r>
              <a:rPr kumimoji="1" lang="ja-JP" altLang="en-US" dirty="0"/>
              <a:t>入力し忘れた状態ですとファイル内のクラス名の定義も修正前の名前になりますが、</a:t>
            </a:r>
            <a:endParaRPr kumimoji="1" lang="en-US" altLang="ja-JP" dirty="0"/>
          </a:p>
          <a:p>
            <a:r>
              <a:rPr kumimoji="1" lang="ja-JP" altLang="en-US" dirty="0"/>
              <a:t>右クリックメニューの名前の変更で一緒に修正されます。</a:t>
            </a:r>
            <a:endParaRPr kumimoji="1" lang="en-US" altLang="ja-JP" dirty="0"/>
          </a:p>
          <a:p>
            <a:endParaRPr kumimoji="1" lang="en-US" altLang="ja-JP" dirty="0"/>
          </a:p>
          <a:p>
            <a:r>
              <a:rPr kumimoji="1" lang="ja-JP" altLang="en-US" dirty="0"/>
              <a:t>クラスのファイル名とファイル内のクラス名はイコールである必要がある為、中のクラス名は触らず、</a:t>
            </a:r>
            <a:endParaRPr kumimoji="1" lang="en-US" altLang="ja-JP" dirty="0"/>
          </a:p>
          <a:p>
            <a:r>
              <a:rPr kumimoji="1" lang="ja-JP" altLang="en-US" dirty="0"/>
              <a:t>ファイル名の修正で合わせてください。</a:t>
            </a:r>
          </a:p>
          <a:p>
            <a:endParaRPr kumimoji="1" lang="en-US" altLang="ja-JP" dirty="0"/>
          </a:p>
          <a:p>
            <a:r>
              <a:rPr kumimoji="1" lang="ja-JP" altLang="en-US" dirty="0"/>
              <a:t>ちなみに先ほどのフォルダ名などもそうですが、基本的に名前を変更する際は</a:t>
            </a:r>
            <a:endParaRPr kumimoji="1" lang="en-US" altLang="ja-JP" dirty="0"/>
          </a:p>
          <a:p>
            <a:r>
              <a:rPr kumimoji="1" lang="ja-JP" altLang="en-US" dirty="0"/>
              <a:t>エクスプローラーやメモ帳などは使わずに</a:t>
            </a:r>
            <a:r>
              <a:rPr kumimoji="1" lang="en-US" altLang="ja-JP" dirty="0" err="1"/>
              <a:t>VisualStudio</a:t>
            </a:r>
            <a:r>
              <a:rPr kumimoji="1" lang="ja-JP" altLang="en-US" dirty="0"/>
              <a:t>内の機能で行ってください。</a:t>
            </a:r>
            <a:endParaRPr kumimoji="1" lang="en-US" altLang="ja-JP" dirty="0"/>
          </a:p>
          <a:p>
            <a:endParaRPr kumimoji="1" lang="en-US" altLang="ja-JP" dirty="0"/>
          </a:p>
          <a:p>
            <a:r>
              <a:rPr kumimoji="1" lang="ja-JP" altLang="en-US" dirty="0"/>
              <a:t>ファイル名入力し忘れをエクスプローラーで修正するとファイル内のクラス名の修正は同時に行われません。</a:t>
            </a:r>
            <a:endParaRPr kumimoji="1" lang="en-US" altLang="ja-JP" dirty="0"/>
          </a:p>
          <a:p>
            <a:r>
              <a:rPr kumimoji="1" lang="en-US" altLang="ja-JP" dirty="0" err="1"/>
              <a:t>VisualStudio</a:t>
            </a:r>
            <a:r>
              <a:rPr kumimoji="1" lang="ja-JP" altLang="en-US" dirty="0"/>
              <a:t>側でしかできなさそうな事は</a:t>
            </a:r>
            <a:r>
              <a:rPr kumimoji="1" lang="en-US" altLang="ja-JP" dirty="0" err="1"/>
              <a:t>VisualStudio</a:t>
            </a:r>
            <a:r>
              <a:rPr kumimoji="1" lang="ja-JP" altLang="en-US" dirty="0"/>
              <a:t>でやるようにしましょう。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12</a:t>
            </a:fld>
            <a:endParaRPr kumimoji="1" lang="ja-JP" altLang="en-US"/>
          </a:p>
        </p:txBody>
      </p:sp>
    </p:spTree>
    <p:extLst>
      <p:ext uri="{BB962C8B-B14F-4D97-AF65-F5344CB8AC3E}">
        <p14:creationId xmlns:p14="http://schemas.microsoft.com/office/powerpoint/2010/main" val="190156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作成したクラス もとい在庫情報クラスの中身を見ていただくと</a:t>
            </a:r>
            <a:endParaRPr kumimoji="1" lang="en-US" altLang="ja-JP" dirty="0"/>
          </a:p>
          <a:p>
            <a:r>
              <a:rPr kumimoji="1" lang="ja-JP" altLang="en-US" dirty="0"/>
              <a:t>先ほどの</a:t>
            </a:r>
            <a:r>
              <a:rPr kumimoji="1" lang="en-US" altLang="ja-JP" dirty="0"/>
              <a:t>namespace</a:t>
            </a:r>
            <a:r>
              <a:rPr kumimoji="1" lang="ja-JP" altLang="en-US" dirty="0"/>
              <a:t>やクラス名などの最低限の定義情報以外は空っぽの状態になっています。</a:t>
            </a:r>
            <a:endParaRPr kumimoji="1" lang="en-US" altLang="ja-JP" dirty="0"/>
          </a:p>
          <a:p>
            <a:endParaRPr kumimoji="1" lang="en-US" altLang="ja-JP" dirty="0"/>
          </a:p>
          <a:p>
            <a:r>
              <a:rPr kumimoji="1" lang="ja-JP" altLang="en-US" dirty="0"/>
              <a:t>そのため、各項目の定義は自分でソースコードを実装する必要があります。</a:t>
            </a:r>
            <a:endParaRPr kumimoji="1" lang="en-US" altLang="ja-JP" dirty="0"/>
          </a:p>
          <a:p>
            <a:endParaRPr kumimoji="1" lang="en-US" altLang="ja-JP" dirty="0"/>
          </a:p>
          <a:p>
            <a:r>
              <a:rPr kumimoji="1" lang="ja-JP" altLang="en-US" dirty="0"/>
              <a:t>コードの実装と言っても当クラスはデータの格納専門で、</a:t>
            </a:r>
            <a:endParaRPr kumimoji="1" lang="en-US" altLang="ja-JP" dirty="0"/>
          </a:p>
          <a:p>
            <a:r>
              <a:rPr kumimoji="1" lang="ja-JP" altLang="en-US" dirty="0"/>
              <a:t>それ以上の機能を持たない為、</a:t>
            </a:r>
            <a:endParaRPr kumimoji="1" lang="en-US" altLang="ja-JP" dirty="0"/>
          </a:p>
          <a:p>
            <a:r>
              <a:rPr kumimoji="1" lang="ja-JP" altLang="en-US" dirty="0"/>
              <a:t>基本的には変数やその取得、格納用の部品を並べていく作業になります。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13</a:t>
            </a:fld>
            <a:endParaRPr kumimoji="1" lang="ja-JP" altLang="en-US"/>
          </a:p>
        </p:txBody>
      </p:sp>
    </p:spTree>
    <p:extLst>
      <p:ext uri="{BB962C8B-B14F-4D97-AF65-F5344CB8AC3E}">
        <p14:creationId xmlns:p14="http://schemas.microsoft.com/office/powerpoint/2010/main" val="2417207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00978F"/>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31F2A-5A6F-46A3-811D-E1E07693BAC4}"/>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59419C-D265-418F-BC9F-A5195E4A25C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pic>
        <p:nvPicPr>
          <p:cNvPr id="8" name="図 7" descr="挿絵, 抽象, 記号 が含まれている画像&#10;&#10;自動的に生成された説明">
            <a:extLst>
              <a:ext uri="{FF2B5EF4-FFF2-40B4-BE49-F238E27FC236}">
                <a16:creationId xmlns:a16="http://schemas.microsoft.com/office/drawing/2014/main" id="{5BED9CB1-E3FD-4F68-A5D2-30407769DD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9244" y="5890909"/>
            <a:ext cx="2063940" cy="769398"/>
          </a:xfrm>
          <a:prstGeom prst="rect">
            <a:avLst/>
          </a:prstGeom>
        </p:spPr>
      </p:pic>
    </p:spTree>
    <p:extLst>
      <p:ext uri="{BB962C8B-B14F-4D97-AF65-F5344CB8AC3E}">
        <p14:creationId xmlns:p14="http://schemas.microsoft.com/office/powerpoint/2010/main" val="281746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BC877AB-45DA-4B99-9A1F-ACBE25341376}"/>
              </a:ext>
            </a:extLst>
          </p:cNvPr>
          <p:cNvSpPr/>
          <p:nvPr userDrawn="1"/>
        </p:nvSpPr>
        <p:spPr>
          <a:xfrm>
            <a:off x="0" y="0"/>
            <a:ext cx="12192000" cy="634482"/>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B2022F8-F24E-4C49-BCFA-0A4A9F3E8D0C}"/>
              </a:ext>
            </a:extLst>
          </p:cNvPr>
          <p:cNvSpPr/>
          <p:nvPr userDrawn="1"/>
        </p:nvSpPr>
        <p:spPr>
          <a:xfrm>
            <a:off x="0" y="6424612"/>
            <a:ext cx="12192000" cy="433388"/>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ABA6CAC-34A8-4C3F-923C-6A9100A2B9FF}"/>
              </a:ext>
            </a:extLst>
          </p:cNvPr>
          <p:cNvSpPr>
            <a:spLocks noGrp="1"/>
          </p:cNvSpPr>
          <p:nvPr>
            <p:ph type="title"/>
          </p:nvPr>
        </p:nvSpPr>
        <p:spPr>
          <a:xfrm>
            <a:off x="90876" y="247513"/>
            <a:ext cx="10515600" cy="269357"/>
          </a:xfrm>
        </p:spPr>
        <p:txBody>
          <a:bodyPr/>
          <a:lstStyle>
            <a:lvl1pPr>
              <a:defRPr>
                <a:solidFill>
                  <a:schemeClr val="bg1"/>
                </a:solidFill>
              </a:defRPr>
            </a:lvl1pPr>
          </a:lstStyle>
          <a:p>
            <a:r>
              <a:rPr kumimoji="1" lang="ja-JP" altLang="en-US"/>
              <a:t>マスター タイトルの書式設定</a:t>
            </a:r>
          </a:p>
        </p:txBody>
      </p:sp>
      <p:sp>
        <p:nvSpPr>
          <p:cNvPr id="8" name="正方形/長方形 7">
            <a:extLst>
              <a:ext uri="{FF2B5EF4-FFF2-40B4-BE49-F238E27FC236}">
                <a16:creationId xmlns:a16="http://schemas.microsoft.com/office/drawing/2014/main" id="{434B0275-A76B-4BF9-90D5-480F7D52F14B}"/>
              </a:ext>
            </a:extLst>
          </p:cNvPr>
          <p:cNvSpPr/>
          <p:nvPr userDrawn="1"/>
        </p:nvSpPr>
        <p:spPr>
          <a:xfrm>
            <a:off x="-94861" y="6492875"/>
            <a:ext cx="2603241"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株式会社アンヴィル</a:t>
            </a:r>
          </a:p>
        </p:txBody>
      </p:sp>
      <p:pic>
        <p:nvPicPr>
          <p:cNvPr id="10" name="図 9" descr="挿絵, 抽象, 記号 が含まれている画像&#10;&#10;自動的に生成された説明">
            <a:extLst>
              <a:ext uri="{FF2B5EF4-FFF2-40B4-BE49-F238E27FC236}">
                <a16:creationId xmlns:a16="http://schemas.microsoft.com/office/drawing/2014/main" id="{21677C8A-16B4-4AE2-B5FD-B73E552A13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5138" y="60923"/>
            <a:ext cx="1475986" cy="550220"/>
          </a:xfrm>
          <a:prstGeom prst="rect">
            <a:avLst/>
          </a:prstGeom>
        </p:spPr>
      </p:pic>
      <p:sp>
        <p:nvSpPr>
          <p:cNvPr id="5" name="スライド番号プレースホルダー 4">
            <a:extLst>
              <a:ext uri="{FF2B5EF4-FFF2-40B4-BE49-F238E27FC236}">
                <a16:creationId xmlns:a16="http://schemas.microsoft.com/office/drawing/2014/main" id="{9648E975-27BE-45FF-83D6-DAF5BC829C0D}"/>
              </a:ext>
            </a:extLst>
          </p:cNvPr>
          <p:cNvSpPr>
            <a:spLocks noGrp="1"/>
          </p:cNvSpPr>
          <p:nvPr>
            <p:ph type="sldNum" sz="quarter" idx="12"/>
          </p:nvPr>
        </p:nvSpPr>
        <p:spPr>
          <a:xfrm>
            <a:off x="9390387" y="6458743"/>
            <a:ext cx="2743200" cy="365125"/>
          </a:xfrm>
        </p:spPr>
        <p:txBody>
          <a:bodyPr/>
          <a:lstStyle>
            <a:lvl1pPr>
              <a:defRPr>
                <a:solidFill>
                  <a:schemeClr val="bg1"/>
                </a:solidFill>
              </a:defRPr>
            </a:lvl1pPr>
          </a:lstStyle>
          <a:p>
            <a:fld id="{BC7BB20C-CBA1-4A4B-A7BE-81381A2F4B47}" type="slidenum">
              <a:rPr lang="ja-JP" altLang="en-US" smtClean="0"/>
              <a:pPr/>
              <a:t>‹#›</a:t>
            </a:fld>
            <a:endParaRPr lang="ja-JP" altLang="en-US"/>
          </a:p>
        </p:txBody>
      </p:sp>
    </p:spTree>
    <p:extLst>
      <p:ext uri="{BB962C8B-B14F-4D97-AF65-F5344CB8AC3E}">
        <p14:creationId xmlns:p14="http://schemas.microsoft.com/office/powerpoint/2010/main" val="279909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36A878E-4413-461D-B61C-4F1ED46FA92F}"/>
              </a:ext>
            </a:extLst>
          </p:cNvPr>
          <p:cNvSpPr/>
          <p:nvPr userDrawn="1"/>
        </p:nvSpPr>
        <p:spPr>
          <a:xfrm>
            <a:off x="0" y="0"/>
            <a:ext cx="12192000" cy="6858000"/>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C1F468F1-6151-44D8-9468-5AA2F5B2783E}"/>
              </a:ext>
            </a:extLst>
          </p:cNvPr>
          <p:cNvSpPr>
            <a:spLocks noGrp="1"/>
          </p:cNvSpPr>
          <p:nvPr>
            <p:ph type="title" hasCustomPrompt="1"/>
          </p:nvPr>
        </p:nvSpPr>
        <p:spPr>
          <a:xfrm>
            <a:off x="2400300" y="646225"/>
            <a:ext cx="7886700" cy="1325563"/>
          </a:xfrm>
        </p:spPr>
        <p:txBody>
          <a:bodyPr>
            <a:noAutofit/>
          </a:bodyPr>
          <a:lstStyle>
            <a:lvl1pPr>
              <a:defRPr sz="6000">
                <a:solidFill>
                  <a:schemeClr val="bg1"/>
                </a:solidFill>
                <a:latin typeface="メイリオ" panose="020B0604030504040204" pitchFamily="50" charset="-128"/>
                <a:ea typeface="メイリオ" panose="020B0604030504040204" pitchFamily="50" charset="-128"/>
              </a:defRPr>
            </a:lvl1pPr>
          </a:lstStyle>
          <a:p>
            <a:r>
              <a:rPr lang="ja-JP" altLang="en-US" sz="6000">
                <a:solidFill>
                  <a:schemeClr val="bg1"/>
                </a:solidFill>
                <a:latin typeface="ＭＳ ゴシック" panose="020B0609070205080204" pitchFamily="49" charset="-128"/>
                <a:ea typeface="ＭＳ ゴシック" panose="020B0609070205080204" pitchFamily="49" charset="-128"/>
              </a:rPr>
              <a:t>第０章</a:t>
            </a:r>
            <a:br>
              <a:rPr kumimoji="1" lang="en-US" altLang="ja-JP">
                <a:solidFill>
                  <a:schemeClr val="bg1"/>
                </a:solidFill>
                <a:latin typeface="ＭＳ ゴシック" panose="020B0609070205080204" pitchFamily="49" charset="-128"/>
                <a:ea typeface="ＭＳ ゴシック" panose="020B0609070205080204" pitchFamily="49" charset="-128"/>
              </a:rPr>
            </a:br>
            <a:r>
              <a:rPr kumimoji="1" lang="ja-JP" altLang="en-US">
                <a:solidFill>
                  <a:schemeClr val="bg1"/>
                </a:solidFill>
                <a:latin typeface="ＭＳ ゴシック" panose="020B0609070205080204" pitchFamily="49" charset="-128"/>
                <a:ea typeface="ＭＳ ゴシック" panose="020B0609070205080204" pitchFamily="49" charset="-128"/>
              </a:rPr>
              <a:t>　</a:t>
            </a:r>
            <a:r>
              <a:rPr lang="ja-JP" altLang="en-US" sz="6700">
                <a:solidFill>
                  <a:schemeClr val="bg1"/>
                </a:solidFill>
                <a:latin typeface="ＭＳ ゴシック" panose="020B0609070205080204" pitchFamily="49" charset="-128"/>
                <a:ea typeface="ＭＳ ゴシック" panose="020B0609070205080204" pitchFamily="49" charset="-128"/>
              </a:rPr>
              <a:t>タイトル</a:t>
            </a:r>
          </a:p>
        </p:txBody>
      </p:sp>
      <p:cxnSp>
        <p:nvCxnSpPr>
          <p:cNvPr id="7" name="直線コネクタ 6">
            <a:extLst>
              <a:ext uri="{FF2B5EF4-FFF2-40B4-BE49-F238E27FC236}">
                <a16:creationId xmlns:a16="http://schemas.microsoft.com/office/drawing/2014/main" id="{21BFDD6D-9E7E-431A-9FCE-7EB407EF65A3}"/>
              </a:ext>
            </a:extLst>
          </p:cNvPr>
          <p:cNvCxnSpPr/>
          <p:nvPr userDrawn="1"/>
        </p:nvCxnSpPr>
        <p:spPr>
          <a:xfrm>
            <a:off x="1901155" y="2200758"/>
            <a:ext cx="8385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13">
            <a:extLst>
              <a:ext uri="{FF2B5EF4-FFF2-40B4-BE49-F238E27FC236}">
                <a16:creationId xmlns:a16="http://schemas.microsoft.com/office/drawing/2014/main" id="{4A0536AB-ECD9-4EE3-A0EB-B4192316EEF9}"/>
              </a:ext>
            </a:extLst>
          </p:cNvPr>
          <p:cNvSpPr>
            <a:spLocks noGrp="1"/>
          </p:cNvSpPr>
          <p:nvPr>
            <p:ph type="body" sz="quarter" idx="10" hasCustomPrompt="1"/>
          </p:nvPr>
        </p:nvSpPr>
        <p:spPr>
          <a:xfrm>
            <a:off x="3031331" y="2367284"/>
            <a:ext cx="6624638" cy="3798942"/>
          </a:xfrm>
        </p:spPr>
        <p:txBody>
          <a:bodyPr>
            <a:normAutofit/>
          </a:bodyPr>
          <a:lstStyle>
            <a:lvl1pPr marL="0" indent="0">
              <a:buNone/>
              <a:defRPr sz="3200">
                <a:solidFill>
                  <a:schemeClr val="bg1"/>
                </a:solidFill>
                <a:latin typeface="メイリオ" panose="020B0604030504040204" pitchFamily="50" charset="-128"/>
                <a:ea typeface="メイリオ" panose="020B0604030504040204" pitchFamily="50" charset="-128"/>
              </a:defRPr>
            </a:lvl1pPr>
          </a:lstStyle>
          <a:p>
            <a:pPr lvl="0"/>
            <a:r>
              <a:rPr kumimoji="1" lang="ja-JP" altLang="en-US"/>
              <a:t>サブタイトル</a:t>
            </a:r>
          </a:p>
        </p:txBody>
      </p:sp>
      <p:sp>
        <p:nvSpPr>
          <p:cNvPr id="9" name="正方形/長方形 8">
            <a:extLst>
              <a:ext uri="{FF2B5EF4-FFF2-40B4-BE49-F238E27FC236}">
                <a16:creationId xmlns:a16="http://schemas.microsoft.com/office/drawing/2014/main" id="{93AF2D00-4035-4B8E-8EAC-2691D286B425}"/>
              </a:ext>
            </a:extLst>
          </p:cNvPr>
          <p:cNvSpPr/>
          <p:nvPr userDrawn="1"/>
        </p:nvSpPr>
        <p:spPr>
          <a:xfrm>
            <a:off x="-94861" y="6492875"/>
            <a:ext cx="2603241"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株式会社アンヴィル</a:t>
            </a:r>
          </a:p>
        </p:txBody>
      </p:sp>
    </p:spTree>
    <p:extLst>
      <p:ext uri="{BB962C8B-B14F-4D97-AF65-F5344CB8AC3E}">
        <p14:creationId xmlns:p14="http://schemas.microsoft.com/office/powerpoint/2010/main" val="1188189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B71F4-D5C4-4519-A1C6-21659EF8E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1A1538-BD48-433B-874A-C741AA6C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24E78D-7B76-419C-B1EA-319E0A8E7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205BE6D6-676C-4EE4-9AFC-E7B88BFF0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44F5C77-0707-4D48-B50A-1115BB007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BB20C-CBA1-4A4B-A7BE-81381A2F4B47}" type="slidenum">
              <a:rPr kumimoji="1" lang="ja-JP" altLang="en-US" smtClean="0"/>
              <a:t>‹#›</a:t>
            </a:fld>
            <a:endParaRPr kumimoji="1" lang="ja-JP" altLang="en-US"/>
          </a:p>
        </p:txBody>
      </p:sp>
    </p:spTree>
    <p:extLst>
      <p:ext uri="{BB962C8B-B14F-4D97-AF65-F5344CB8AC3E}">
        <p14:creationId xmlns:p14="http://schemas.microsoft.com/office/powerpoint/2010/main" val="24420958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CD45C-D439-4591-A178-A720108F6D0F}"/>
              </a:ext>
            </a:extLst>
          </p:cNvPr>
          <p:cNvSpPr>
            <a:spLocks noGrp="1"/>
          </p:cNvSpPr>
          <p:nvPr>
            <p:ph type="ctrTitle"/>
          </p:nvPr>
        </p:nvSpPr>
        <p:spPr>
          <a:xfrm>
            <a:off x="1524000" y="927279"/>
            <a:ext cx="9144000" cy="3258355"/>
          </a:xfrm>
        </p:spPr>
        <p:txBody>
          <a:bodyPr>
            <a:normAutofit fontScale="90000"/>
          </a:bodyPr>
          <a:lstStyle/>
          <a:p>
            <a:br>
              <a:rPr lang="en-US" altLang="ja-JP" sz="4000" b="1" dirty="0">
                <a:ea typeface="游ゴシック Light"/>
              </a:rPr>
            </a:br>
            <a:br>
              <a:rPr lang="en-US" altLang="ja-JP" sz="4000" b="1" dirty="0"/>
            </a:br>
            <a:r>
              <a:rPr lang="ja-JP" altLang="en-US" i="1" dirty="0">
                <a:latin typeface="メイリオ"/>
                <a:ea typeface="メイリオ"/>
              </a:rPr>
              <a:t>初めての</a:t>
            </a:r>
            <a:br>
              <a:rPr lang="en-US" altLang="ja-JP" i="1" dirty="0">
                <a:latin typeface="メイリオ"/>
                <a:ea typeface="メイリオ"/>
              </a:rPr>
            </a:br>
            <a:r>
              <a:rPr lang="ja-JP" altLang="en-US" i="1" dirty="0">
                <a:latin typeface="メイリオ"/>
                <a:ea typeface="メイリオ"/>
              </a:rPr>
              <a:t>アプリケーション作成</a:t>
            </a:r>
            <a:br>
              <a:rPr lang="en-US" altLang="ja-JP" i="1" dirty="0">
                <a:latin typeface="メイリオ"/>
                <a:ea typeface="メイリオ"/>
              </a:rPr>
            </a:br>
            <a:br>
              <a:rPr lang="en-US" altLang="ja-JP" i="1" dirty="0">
                <a:latin typeface="メイリオ"/>
                <a:ea typeface="メイリオ"/>
              </a:rPr>
            </a:br>
            <a:r>
              <a:rPr lang="ja-JP" altLang="en-US" dirty="0">
                <a:latin typeface="メイリオ"/>
                <a:ea typeface="メイリオ"/>
              </a:rPr>
              <a:t>第</a:t>
            </a:r>
            <a:r>
              <a:rPr lang="en-US" altLang="ja-JP" dirty="0">
                <a:latin typeface="メイリオ"/>
                <a:ea typeface="メイリオ"/>
              </a:rPr>
              <a:t>3</a:t>
            </a:r>
            <a:r>
              <a:rPr lang="ja-JP" altLang="en-US" dirty="0">
                <a:latin typeface="メイリオ"/>
                <a:ea typeface="メイリオ"/>
              </a:rPr>
              <a:t>回 表示、登録機能の実装</a:t>
            </a:r>
            <a:endParaRPr kumimoji="1" lang="ja-JP" altLang="en-US" b="1" dirty="0">
              <a:latin typeface="メイリオ"/>
              <a:ea typeface="メイリオ"/>
            </a:endParaRPr>
          </a:p>
        </p:txBody>
      </p:sp>
      <p:sp>
        <p:nvSpPr>
          <p:cNvPr id="3" name="字幕 2">
            <a:extLst>
              <a:ext uri="{FF2B5EF4-FFF2-40B4-BE49-F238E27FC236}">
                <a16:creationId xmlns:a16="http://schemas.microsoft.com/office/drawing/2014/main" id="{85E5ADEE-5975-4434-A8D0-B74CA677D3B6}"/>
              </a:ext>
            </a:extLst>
          </p:cNvPr>
          <p:cNvSpPr>
            <a:spLocks noGrp="1"/>
          </p:cNvSpPr>
          <p:nvPr>
            <p:ph type="subTitle" idx="1"/>
          </p:nvPr>
        </p:nvSpPr>
        <p:spPr>
          <a:xfrm>
            <a:off x="1524000" y="4915831"/>
            <a:ext cx="9144000" cy="1655762"/>
          </a:xfrm>
        </p:spPr>
        <p:txBody>
          <a:bodyPr vert="horz" lIns="91440" tIns="45720" rIns="91440" bIns="45720" rtlCol="0" anchor="t">
            <a:normAutofit/>
          </a:bodyPr>
          <a:lstStyle/>
          <a:p>
            <a:r>
              <a:rPr lang="ja-JP" altLang="en-US" dirty="0">
                <a:ea typeface="游ゴシック"/>
              </a:rPr>
              <a:t>開発第１部、技術支援室</a:t>
            </a:r>
            <a:endParaRPr kumimoji="1" lang="en-US" altLang="ja-JP" dirty="0">
              <a:ea typeface="游ゴシック"/>
            </a:endParaRPr>
          </a:p>
          <a:p>
            <a:endParaRPr kumimoji="1" lang="en-US" altLang="ja-JP" dirty="0">
              <a:ea typeface="游ゴシック"/>
            </a:endParaRPr>
          </a:p>
          <a:p>
            <a:endParaRPr kumimoji="1" lang="ja-JP" altLang="en-US" dirty="0">
              <a:ea typeface="游ゴシック"/>
            </a:endParaRPr>
          </a:p>
        </p:txBody>
      </p:sp>
    </p:spTree>
    <p:extLst>
      <p:ext uri="{BB962C8B-B14F-4D97-AF65-F5344CB8AC3E}">
        <p14:creationId xmlns:p14="http://schemas.microsoft.com/office/powerpoint/2010/main" val="219219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10</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88645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・新しい項目の追加画面から「クラス」を選択。</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→「名前</a:t>
            </a:r>
            <a:r>
              <a:rPr lang="en-US" altLang="ja-JP" sz="2400" dirty="0">
                <a:solidFill>
                  <a:srgbClr val="333333"/>
                </a:solidFill>
                <a:latin typeface="メイリオ" panose="020B0604030504040204" pitchFamily="50" charset="-128"/>
                <a:ea typeface="メイリオ" panose="020B0604030504040204" pitchFamily="50" charset="-128"/>
              </a:rPr>
              <a:t>(N)</a:t>
            </a:r>
            <a:r>
              <a:rPr lang="ja-JP" altLang="en-US" sz="2400" dirty="0">
                <a:solidFill>
                  <a:srgbClr val="333333"/>
                </a:solidFill>
                <a:latin typeface="メイリオ" panose="020B0604030504040204" pitchFamily="50" charset="-128"/>
                <a:ea typeface="メイリオ" panose="020B0604030504040204" pitchFamily="50" charset="-128"/>
              </a:rPr>
              <a:t>」にクラスのファイル名</a:t>
            </a:r>
            <a:r>
              <a:rPr lang="en-US" altLang="ja-JP" sz="2400" dirty="0">
                <a:solidFill>
                  <a:srgbClr val="333333"/>
                </a:solidFill>
                <a:latin typeface="メイリオ" panose="020B0604030504040204" pitchFamily="50" charset="-128"/>
                <a:ea typeface="メイリオ" panose="020B0604030504040204" pitchFamily="50" charset="-128"/>
              </a:rPr>
              <a:t>(</a:t>
            </a:r>
            <a:r>
              <a:rPr lang="en-US" altLang="ja-JP" sz="2400" dirty="0" err="1">
                <a:solidFill>
                  <a:srgbClr val="333333"/>
                </a:solidFill>
                <a:latin typeface="メイリオ" panose="020B0604030504040204" pitchFamily="50" charset="-128"/>
                <a:ea typeface="メイリオ" panose="020B0604030504040204" pitchFamily="50" charset="-128"/>
              </a:rPr>
              <a:t>ProductStock.cs</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を入力。</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→追加</a:t>
            </a:r>
            <a:r>
              <a:rPr lang="en-US" altLang="ja-JP" sz="2400" dirty="0">
                <a:solidFill>
                  <a:srgbClr val="333333"/>
                </a:solidFill>
                <a:latin typeface="メイリオ" panose="020B0604030504040204" pitchFamily="50" charset="-128"/>
                <a:ea typeface="メイリオ" panose="020B0604030504040204" pitchFamily="50" charset="-128"/>
              </a:rPr>
              <a:t>(A)</a:t>
            </a:r>
            <a:r>
              <a:rPr lang="ja-JP" altLang="en-US" sz="2400" dirty="0">
                <a:solidFill>
                  <a:srgbClr val="333333"/>
                </a:solidFill>
                <a:latin typeface="メイリオ" panose="020B0604030504040204" pitchFamily="50" charset="-128"/>
                <a:ea typeface="メイリオ" panose="020B0604030504040204" pitchFamily="50" charset="-128"/>
              </a:rPr>
              <a:t>ボタンをクリック。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5450EE5B-4A17-4DE4-BC73-404E243842B3}"/>
              </a:ext>
            </a:extLst>
          </p:cNvPr>
          <p:cNvPicPr>
            <a:picLocks noChangeAspect="1"/>
          </p:cNvPicPr>
          <p:nvPr/>
        </p:nvPicPr>
        <p:blipFill>
          <a:blip r:embed="rId3"/>
          <a:stretch>
            <a:fillRect/>
          </a:stretch>
        </p:blipFill>
        <p:spPr>
          <a:xfrm>
            <a:off x="2253374" y="2352956"/>
            <a:ext cx="7407470" cy="3490967"/>
          </a:xfrm>
          <a:prstGeom prst="rect">
            <a:avLst/>
          </a:prstGeom>
        </p:spPr>
      </p:pic>
    </p:spTree>
    <p:extLst>
      <p:ext uri="{BB962C8B-B14F-4D97-AF65-F5344CB8AC3E}">
        <p14:creationId xmlns:p14="http://schemas.microsoft.com/office/powerpoint/2010/main" val="268701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11</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88645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」フォルダの下に追加した</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クラスファイルが表示されていたら</a:t>
            </a:r>
            <a:r>
              <a:rPr lang="en-US" altLang="ja-JP" sz="2400" dirty="0">
                <a:solidFill>
                  <a:srgbClr val="333333"/>
                </a:solidFill>
                <a:latin typeface="メイリオ" panose="020B0604030504040204" pitchFamily="50" charset="-128"/>
                <a:ea typeface="メイリオ" panose="020B0604030504040204" pitchFamily="50" charset="-128"/>
              </a:rPr>
              <a:t>OK</a:t>
            </a:r>
          </a:p>
        </p:txBody>
      </p:sp>
      <p:pic>
        <p:nvPicPr>
          <p:cNvPr id="5" name="図 4">
            <a:extLst>
              <a:ext uri="{FF2B5EF4-FFF2-40B4-BE49-F238E27FC236}">
                <a16:creationId xmlns:a16="http://schemas.microsoft.com/office/drawing/2014/main" id="{DE9540A7-81C1-48EB-A296-46BA1CB6C6A2}"/>
              </a:ext>
            </a:extLst>
          </p:cNvPr>
          <p:cNvPicPr>
            <a:picLocks noChangeAspect="1"/>
          </p:cNvPicPr>
          <p:nvPr/>
        </p:nvPicPr>
        <p:blipFill>
          <a:blip r:embed="rId3"/>
          <a:stretch>
            <a:fillRect/>
          </a:stretch>
        </p:blipFill>
        <p:spPr>
          <a:xfrm>
            <a:off x="3477286" y="1958231"/>
            <a:ext cx="4134127" cy="4311304"/>
          </a:xfrm>
          <a:prstGeom prst="rect">
            <a:avLst/>
          </a:prstGeom>
        </p:spPr>
      </p:pic>
    </p:spTree>
    <p:extLst>
      <p:ext uri="{BB962C8B-B14F-4D97-AF65-F5344CB8AC3E}">
        <p14:creationId xmlns:p14="http://schemas.microsoft.com/office/powerpoint/2010/main" val="211980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12</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802214" y="90057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・クラスを追加した際にファイル名を入力し忘れた場合は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右クリックメニューで「名前の変更</a:t>
            </a:r>
            <a:r>
              <a:rPr lang="en-US" altLang="ja-JP" sz="2400" dirty="0">
                <a:solidFill>
                  <a:srgbClr val="333333"/>
                </a:solidFill>
                <a:latin typeface="メイリオ" panose="020B0604030504040204" pitchFamily="50" charset="-128"/>
                <a:ea typeface="メイリオ" panose="020B0604030504040204" pitchFamily="50" charset="-128"/>
              </a:rPr>
              <a:t>(M)</a:t>
            </a:r>
            <a:r>
              <a:rPr lang="ja-JP" altLang="en-US" sz="2400" dirty="0">
                <a:solidFill>
                  <a:srgbClr val="333333"/>
                </a:solidFill>
                <a:latin typeface="メイリオ" panose="020B0604030504040204" pitchFamily="50" charset="-128"/>
                <a:ea typeface="メイリオ" panose="020B0604030504040204" pitchFamily="50" charset="-128"/>
              </a:rPr>
              <a:t>」をクリックし、修正してください。</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4ECDD32F-748C-4599-AF91-E91D776FAEE0}"/>
              </a:ext>
            </a:extLst>
          </p:cNvPr>
          <p:cNvPicPr>
            <a:picLocks noChangeAspect="1"/>
          </p:cNvPicPr>
          <p:nvPr/>
        </p:nvPicPr>
        <p:blipFill>
          <a:blip r:embed="rId3"/>
          <a:stretch>
            <a:fillRect/>
          </a:stretch>
        </p:blipFill>
        <p:spPr>
          <a:xfrm>
            <a:off x="1870380" y="2153905"/>
            <a:ext cx="3315163" cy="3562847"/>
          </a:xfrm>
          <a:prstGeom prst="rect">
            <a:avLst/>
          </a:prstGeom>
        </p:spPr>
      </p:pic>
      <p:pic>
        <p:nvPicPr>
          <p:cNvPr id="10" name="図 9">
            <a:extLst>
              <a:ext uri="{FF2B5EF4-FFF2-40B4-BE49-F238E27FC236}">
                <a16:creationId xmlns:a16="http://schemas.microsoft.com/office/drawing/2014/main" id="{B2E5CFCB-4B1F-46C5-9CFA-83B51B82BC18}"/>
              </a:ext>
            </a:extLst>
          </p:cNvPr>
          <p:cNvPicPr>
            <a:picLocks noChangeAspect="1"/>
          </p:cNvPicPr>
          <p:nvPr/>
        </p:nvPicPr>
        <p:blipFill>
          <a:blip r:embed="rId4"/>
          <a:stretch>
            <a:fillRect/>
          </a:stretch>
        </p:blipFill>
        <p:spPr>
          <a:xfrm>
            <a:off x="6627560" y="2774339"/>
            <a:ext cx="4134427" cy="2629267"/>
          </a:xfrm>
          <a:prstGeom prst="rect">
            <a:avLst/>
          </a:prstGeom>
        </p:spPr>
      </p:pic>
      <p:sp>
        <p:nvSpPr>
          <p:cNvPr id="13" name="テキスト ボックス 12">
            <a:extLst>
              <a:ext uri="{FF2B5EF4-FFF2-40B4-BE49-F238E27FC236}">
                <a16:creationId xmlns:a16="http://schemas.microsoft.com/office/drawing/2014/main" id="{161AE549-6716-445D-BA4E-F6D6C891CBFF}"/>
              </a:ext>
            </a:extLst>
          </p:cNvPr>
          <p:cNvSpPr txBox="1"/>
          <p:nvPr/>
        </p:nvSpPr>
        <p:spPr>
          <a:xfrm>
            <a:off x="6208483" y="2167895"/>
            <a:ext cx="4876211" cy="646331"/>
          </a:xfrm>
          <a:prstGeom prst="rect">
            <a:avLst/>
          </a:prstGeom>
          <a:noFill/>
        </p:spPr>
        <p:txBody>
          <a:bodyPr wrap="square">
            <a:spAutoFit/>
          </a:bodyPr>
          <a:lstStyle/>
          <a:p>
            <a:r>
              <a:rPr kumimoji="1" lang="en-US" altLang="ja-JP" dirty="0"/>
              <a:t>※</a:t>
            </a:r>
            <a:r>
              <a:rPr lang="ja-JP" altLang="en-US" dirty="0"/>
              <a:t>クラスファイルの中のクラス名も上記で</a:t>
            </a:r>
            <a:endParaRPr lang="en-US" altLang="ja-JP" dirty="0"/>
          </a:p>
          <a:p>
            <a:r>
              <a:rPr kumimoji="1" lang="ja-JP" altLang="en-US" dirty="0"/>
              <a:t>　まとめて修正されます。</a:t>
            </a:r>
            <a:endParaRPr kumimoji="1" lang="en-US" altLang="ja-JP" dirty="0"/>
          </a:p>
        </p:txBody>
      </p:sp>
    </p:spTree>
    <p:extLst>
      <p:ext uri="{BB962C8B-B14F-4D97-AF65-F5344CB8AC3E}">
        <p14:creationId xmlns:p14="http://schemas.microsoft.com/office/powerpoint/2010/main" val="286171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13</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作成されたクラスは中身が空っぽの状態なので、</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ここに在庫情報のクラス定義をもとに定義を追加していきます。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BA8CA97A-3F80-4B78-B8D6-B802C36447A7}"/>
              </a:ext>
            </a:extLst>
          </p:cNvPr>
          <p:cNvPicPr>
            <a:picLocks noChangeAspect="1"/>
          </p:cNvPicPr>
          <p:nvPr/>
        </p:nvPicPr>
        <p:blipFill>
          <a:blip r:embed="rId3"/>
          <a:stretch>
            <a:fillRect/>
          </a:stretch>
        </p:blipFill>
        <p:spPr>
          <a:xfrm>
            <a:off x="7020143" y="2215295"/>
            <a:ext cx="3876889" cy="2480585"/>
          </a:xfrm>
          <a:prstGeom prst="rect">
            <a:avLst/>
          </a:prstGeom>
        </p:spPr>
      </p:pic>
      <p:sp>
        <p:nvSpPr>
          <p:cNvPr id="12" name="コンテンツ プレースホルダー 1">
            <a:extLst>
              <a:ext uri="{FF2B5EF4-FFF2-40B4-BE49-F238E27FC236}">
                <a16:creationId xmlns:a16="http://schemas.microsoft.com/office/drawing/2014/main" id="{14D4C0A1-97A9-44AC-921B-E1645A15B9BF}"/>
              </a:ext>
            </a:extLst>
          </p:cNvPr>
          <p:cNvSpPr txBox="1">
            <a:spLocks/>
          </p:cNvSpPr>
          <p:nvPr/>
        </p:nvSpPr>
        <p:spPr>
          <a:xfrm>
            <a:off x="802214" y="896206"/>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①在庫情報クラスのソースコード実装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3652993166"/>
              </p:ext>
            </p:extLst>
          </p:nvPr>
        </p:nvGraphicFramePr>
        <p:xfrm>
          <a:off x="924432" y="436308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Tree>
    <p:extLst>
      <p:ext uri="{BB962C8B-B14F-4D97-AF65-F5344CB8AC3E}">
        <p14:creationId xmlns:p14="http://schemas.microsoft.com/office/powerpoint/2010/main" val="276181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361581890"/>
              </p:ext>
            </p:extLst>
          </p:nvPr>
        </p:nvGraphicFramePr>
        <p:xfrm>
          <a:off x="1687181" y="407040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pic>
        <p:nvPicPr>
          <p:cNvPr id="9" name="図 8">
            <a:extLst>
              <a:ext uri="{FF2B5EF4-FFF2-40B4-BE49-F238E27FC236}">
                <a16:creationId xmlns:a16="http://schemas.microsoft.com/office/drawing/2014/main" id="{627DFEDD-4E13-429D-81A4-1B9ABB1E286B}"/>
              </a:ext>
            </a:extLst>
          </p:cNvPr>
          <p:cNvPicPr>
            <a:picLocks noChangeAspect="1"/>
          </p:cNvPicPr>
          <p:nvPr/>
        </p:nvPicPr>
        <p:blipFill>
          <a:blip r:embed="rId3"/>
          <a:stretch>
            <a:fillRect/>
          </a:stretch>
        </p:blipFill>
        <p:spPr>
          <a:xfrm>
            <a:off x="7478445" y="1353880"/>
            <a:ext cx="4172532" cy="2867425"/>
          </a:xfrm>
          <a:prstGeom prst="rect">
            <a:avLst/>
          </a:prstGeom>
        </p:spPr>
      </p:pic>
      <p:sp>
        <p:nvSpPr>
          <p:cNvPr id="10" name="四角形: 角を丸くする 9">
            <a:extLst>
              <a:ext uri="{FF2B5EF4-FFF2-40B4-BE49-F238E27FC236}">
                <a16:creationId xmlns:a16="http://schemas.microsoft.com/office/drawing/2014/main" id="{320C229D-DF51-411A-9BED-A06E545E6877}"/>
              </a:ext>
            </a:extLst>
          </p:cNvPr>
          <p:cNvSpPr/>
          <p:nvPr/>
        </p:nvSpPr>
        <p:spPr>
          <a:xfrm>
            <a:off x="3425779" y="4288924"/>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23E533D5-F398-4C41-964F-0AFE83838028}"/>
              </a:ext>
            </a:extLst>
          </p:cNvPr>
          <p:cNvSpPr/>
          <p:nvPr/>
        </p:nvSpPr>
        <p:spPr>
          <a:xfrm>
            <a:off x="4427248" y="4288923"/>
            <a:ext cx="1087129"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①メンバー変数の実装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データの格納先として</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変数</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メンバー変数</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を実装します。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クラスに渡されたデータはこの変数内に</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格納されるようにこの先実装していきます。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21" name="四角形: 角を丸くする 20">
            <a:extLst>
              <a:ext uri="{FF2B5EF4-FFF2-40B4-BE49-F238E27FC236}">
                <a16:creationId xmlns:a16="http://schemas.microsoft.com/office/drawing/2014/main" id="{E11334B2-3BB9-4960-8CF4-95D69D0A6752}"/>
              </a:ext>
            </a:extLst>
          </p:cNvPr>
          <p:cNvSpPr/>
          <p:nvPr/>
        </p:nvSpPr>
        <p:spPr>
          <a:xfrm>
            <a:off x="1531068" y="4288924"/>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959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15</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①メンバー変数の実装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695459" y="1444172"/>
            <a:ext cx="5188519" cy="2012491"/>
          </a:xfrm>
          <a:prstGeom prst="rect">
            <a:avLst/>
          </a:prstGeom>
          <a:solidFill>
            <a:schemeClr val="accent3">
              <a:lumMod val="20000"/>
              <a:lumOff val="80000"/>
            </a:schemeClr>
          </a:solidFill>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ja-JP" altLang="en-US" sz="1800" b="1" dirty="0">
                <a:solidFill>
                  <a:srgbClr val="008000"/>
                </a:solidFill>
                <a:latin typeface="ＭＳ ゴシック" panose="020B0609070205080204" pitchFamily="49" charset="-128"/>
                <a:ea typeface="ＭＳ ゴシック" panose="020B0609070205080204" pitchFamily="49" charset="-128"/>
              </a:rPr>
              <a:t> 商品コード</a:t>
            </a:r>
            <a:endParaRPr lang="ja-JP" altLang="en-US"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nb-NO" altLang="ja-JP" sz="1800" b="1" dirty="0">
                <a:solidFill>
                  <a:srgbClr val="0000FF"/>
                </a:solidFill>
                <a:latin typeface="ＭＳ ゴシック" panose="020B0609070205080204" pitchFamily="49" charset="-128"/>
                <a:ea typeface="ＭＳ ゴシック" panose="020B0609070205080204" pitchFamily="49" charset="-128"/>
              </a:rPr>
              <a:t>private</a:t>
            </a:r>
            <a:r>
              <a:rPr lang="nb-NO" altLang="ja-JP" sz="1800" b="1" dirty="0">
                <a:solidFill>
                  <a:srgbClr val="000000"/>
                </a:solidFill>
                <a:latin typeface="ＭＳ ゴシック" panose="020B0609070205080204" pitchFamily="49" charset="-128"/>
                <a:ea typeface="ＭＳ ゴシック" panose="020B0609070205080204" pitchFamily="49" charset="-128"/>
              </a:rPr>
              <a:t> </a:t>
            </a:r>
            <a:r>
              <a:rPr lang="nb-NO" altLang="ja-JP" sz="1800" b="1" dirty="0">
                <a:solidFill>
                  <a:srgbClr val="0000FF"/>
                </a:solidFill>
                <a:latin typeface="ＭＳ ゴシック" panose="020B0609070205080204" pitchFamily="49" charset="-128"/>
                <a:ea typeface="ＭＳ ゴシック" panose="020B0609070205080204" pitchFamily="49" charset="-128"/>
              </a:rPr>
              <a:t>string</a:t>
            </a:r>
            <a:r>
              <a:rPr lang="nb-NO" altLang="ja-JP" sz="1800" b="1" dirty="0">
                <a:solidFill>
                  <a:srgbClr val="000000"/>
                </a:solidFill>
                <a:latin typeface="ＭＳ ゴシック" panose="020B0609070205080204" pitchFamily="49" charset="-128"/>
                <a:ea typeface="ＭＳ ゴシック" panose="020B0609070205080204" pitchFamily="49" charset="-128"/>
              </a:rPr>
              <a:t> _productCode = </a:t>
            </a:r>
            <a:r>
              <a:rPr lang="nb-NO" altLang="ja-JP" sz="1800" b="1" dirty="0">
                <a:solidFill>
                  <a:srgbClr val="0000FF"/>
                </a:solidFill>
                <a:latin typeface="ＭＳ ゴシック" panose="020B0609070205080204" pitchFamily="49" charset="-128"/>
                <a:ea typeface="ＭＳ ゴシック" panose="020B0609070205080204" pitchFamily="49" charset="-128"/>
              </a:rPr>
              <a:t>string</a:t>
            </a:r>
            <a:r>
              <a:rPr lang="nb-NO" altLang="ja-JP" sz="1800" b="1" dirty="0">
                <a:solidFill>
                  <a:srgbClr val="000000"/>
                </a:solidFill>
                <a:latin typeface="ＭＳ ゴシック" panose="020B0609070205080204" pitchFamily="49" charset="-128"/>
                <a:ea typeface="ＭＳ ゴシック" panose="020B0609070205080204" pitchFamily="49" charset="-128"/>
              </a:rPr>
              <a:t>.Empty;</a:t>
            </a:r>
            <a:endParaRPr lang="en-US" altLang="ja-JP" sz="2400" b="1" dirty="0">
              <a:solidFill>
                <a:srgbClr val="000000"/>
              </a:solidFill>
              <a:latin typeface="ＭＳ ゴシック" panose="020B0609070205080204" pitchFamily="49" charset="-128"/>
              <a:ea typeface="ＭＳ ゴシック" panose="020B0609070205080204" pitchFamily="49" charset="-128"/>
            </a:endParaRPr>
          </a:p>
        </p:txBody>
      </p:sp>
      <p:sp>
        <p:nvSpPr>
          <p:cNvPr id="7" name="右中かっこ 6">
            <a:extLst>
              <a:ext uri="{FF2B5EF4-FFF2-40B4-BE49-F238E27FC236}">
                <a16:creationId xmlns:a16="http://schemas.microsoft.com/office/drawing/2014/main" id="{5A6465A3-1A32-4038-A5D8-F175C612EA5E}"/>
              </a:ext>
            </a:extLst>
          </p:cNvPr>
          <p:cNvSpPr/>
          <p:nvPr/>
        </p:nvSpPr>
        <p:spPr>
          <a:xfrm>
            <a:off x="2695192" y="1487794"/>
            <a:ext cx="1439615" cy="1001990"/>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4413CD0-D23A-489D-A9E2-6946D6C08512}"/>
              </a:ext>
            </a:extLst>
          </p:cNvPr>
          <p:cNvSpPr txBox="1"/>
          <p:nvPr/>
        </p:nvSpPr>
        <p:spPr>
          <a:xfrm>
            <a:off x="6226595" y="5302712"/>
            <a:ext cx="4876211" cy="646331"/>
          </a:xfrm>
          <a:prstGeom prst="rect">
            <a:avLst/>
          </a:prstGeom>
          <a:noFill/>
        </p:spPr>
        <p:txBody>
          <a:bodyPr wrap="square">
            <a:spAutoFit/>
          </a:bodyPr>
          <a:lstStyle/>
          <a:p>
            <a:r>
              <a:rPr lang="ja-JP" altLang="en-US" b="1" dirty="0">
                <a:solidFill>
                  <a:srgbClr val="FF0000"/>
                </a:solidFill>
              </a:rPr>
              <a:t>⑤</a:t>
            </a:r>
            <a:r>
              <a:rPr lang="ja-JP" altLang="en-US" b="1" dirty="0"/>
              <a:t>コメント</a:t>
            </a:r>
            <a:r>
              <a:rPr lang="en-US" altLang="ja-JP" b="1" dirty="0"/>
              <a:t>:</a:t>
            </a:r>
            <a:r>
              <a:rPr lang="ja-JP" altLang="en-US" dirty="0"/>
              <a:t>そのメンバー変数の日本語名や</a:t>
            </a:r>
            <a:endParaRPr lang="en-US" altLang="ja-JP" dirty="0"/>
          </a:p>
          <a:p>
            <a:r>
              <a:rPr kumimoji="1" lang="ja-JP" altLang="en-US" dirty="0"/>
              <a:t>　　　　　用途を記述する。</a:t>
            </a:r>
            <a:r>
              <a:rPr kumimoji="1" lang="en-US" altLang="ja-JP" dirty="0"/>
              <a:t>※</a:t>
            </a:r>
            <a:r>
              <a:rPr kumimoji="1" lang="ja-JP" altLang="en-US" dirty="0"/>
              <a:t>次ページへ</a:t>
            </a:r>
            <a:endParaRPr kumimoji="1" lang="en-US" altLang="ja-JP" dirty="0"/>
          </a:p>
        </p:txBody>
      </p:sp>
      <p:sp>
        <p:nvSpPr>
          <p:cNvPr id="22" name="右中かっこ 21">
            <a:extLst>
              <a:ext uri="{FF2B5EF4-FFF2-40B4-BE49-F238E27FC236}">
                <a16:creationId xmlns:a16="http://schemas.microsoft.com/office/drawing/2014/main" id="{5B358956-B150-4A7E-A72C-F7E2103D06BF}"/>
              </a:ext>
            </a:extLst>
          </p:cNvPr>
          <p:cNvSpPr/>
          <p:nvPr/>
        </p:nvSpPr>
        <p:spPr>
          <a:xfrm rot="5400000">
            <a:off x="967498" y="2620566"/>
            <a:ext cx="406894" cy="877829"/>
          </a:xfrm>
          <a:prstGeom prst="rightBrace">
            <a:avLst>
              <a:gd name="adj1" fmla="val 8333"/>
              <a:gd name="adj2" fmla="val 72174"/>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135135B-C180-4690-B100-0320B90EF4FD}"/>
              </a:ext>
            </a:extLst>
          </p:cNvPr>
          <p:cNvSpPr txBox="1"/>
          <p:nvPr/>
        </p:nvSpPr>
        <p:spPr>
          <a:xfrm>
            <a:off x="6153019" y="1095353"/>
            <a:ext cx="6835020" cy="923330"/>
          </a:xfrm>
          <a:prstGeom prst="rect">
            <a:avLst/>
          </a:prstGeom>
          <a:noFill/>
        </p:spPr>
        <p:txBody>
          <a:bodyPr wrap="square">
            <a:spAutoFit/>
          </a:bodyPr>
          <a:lstStyle/>
          <a:p>
            <a:r>
              <a:rPr lang="ja-JP" altLang="en-US" b="1" dirty="0">
                <a:solidFill>
                  <a:srgbClr val="FF0000"/>
                </a:solidFill>
              </a:rPr>
              <a:t>①</a:t>
            </a:r>
            <a:r>
              <a:rPr lang="ja-JP" altLang="en-US" b="1" dirty="0"/>
              <a:t>アクセス修飾子</a:t>
            </a:r>
            <a:r>
              <a:rPr lang="en-US" altLang="ja-JP" b="1" dirty="0"/>
              <a:t>:</a:t>
            </a:r>
          </a:p>
          <a:p>
            <a:r>
              <a:rPr lang="ja-JP" altLang="en-US" b="1" dirty="0"/>
              <a:t>　</a:t>
            </a:r>
            <a:r>
              <a:rPr lang="ja-JP" altLang="en-US" dirty="0"/>
              <a:t>メンバー変数自体には外部参照機能を</a:t>
            </a:r>
            <a:endParaRPr lang="en-US" altLang="ja-JP" dirty="0"/>
          </a:p>
          <a:p>
            <a:r>
              <a:rPr lang="ja-JP" altLang="en-US" dirty="0"/>
              <a:t>　持たせない為、基本的に</a:t>
            </a:r>
            <a:r>
              <a:rPr lang="en-US" altLang="ja-JP" b="1" dirty="0"/>
              <a:t>private(</a:t>
            </a:r>
            <a:r>
              <a:rPr lang="ja-JP" altLang="en-US" b="1" dirty="0"/>
              <a:t>クラス内のみ参照可</a:t>
            </a:r>
            <a:r>
              <a:rPr lang="en-US" altLang="ja-JP" b="1" dirty="0"/>
              <a:t>)</a:t>
            </a:r>
            <a:endParaRPr kumimoji="1" lang="en-US" altLang="ja-JP" b="1" dirty="0"/>
          </a:p>
        </p:txBody>
      </p:sp>
      <p:sp>
        <p:nvSpPr>
          <p:cNvPr id="24" name="右中かっこ 23">
            <a:extLst>
              <a:ext uri="{FF2B5EF4-FFF2-40B4-BE49-F238E27FC236}">
                <a16:creationId xmlns:a16="http://schemas.microsoft.com/office/drawing/2014/main" id="{BCEE2DF0-99C5-4F57-A42F-111C099612FB}"/>
              </a:ext>
            </a:extLst>
          </p:cNvPr>
          <p:cNvSpPr/>
          <p:nvPr/>
        </p:nvSpPr>
        <p:spPr>
          <a:xfrm rot="5400000">
            <a:off x="1826853" y="2703529"/>
            <a:ext cx="461729" cy="752778"/>
          </a:xfrm>
          <a:prstGeom prst="rightBrace">
            <a:avLst>
              <a:gd name="adj1" fmla="val 8333"/>
              <a:gd name="adj2" fmla="val 515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62AD79-933F-412C-8922-A248D0E1E10A}"/>
              </a:ext>
            </a:extLst>
          </p:cNvPr>
          <p:cNvSpPr/>
          <p:nvPr/>
        </p:nvSpPr>
        <p:spPr>
          <a:xfrm>
            <a:off x="472318" y="3325992"/>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①</a:t>
            </a:r>
            <a:endParaRPr kumimoji="1" lang="ja-JP" altLang="en-US" sz="2400" b="1" dirty="0">
              <a:solidFill>
                <a:srgbClr val="FF0000"/>
              </a:solidFill>
            </a:endParaRPr>
          </a:p>
        </p:txBody>
      </p:sp>
      <p:sp>
        <p:nvSpPr>
          <p:cNvPr id="25" name="正方形/長方形 24">
            <a:extLst>
              <a:ext uri="{FF2B5EF4-FFF2-40B4-BE49-F238E27FC236}">
                <a16:creationId xmlns:a16="http://schemas.microsoft.com/office/drawing/2014/main" id="{C8EA5F4C-B114-4EEB-B037-4AB6D803529A}"/>
              </a:ext>
            </a:extLst>
          </p:cNvPr>
          <p:cNvSpPr/>
          <p:nvPr/>
        </p:nvSpPr>
        <p:spPr>
          <a:xfrm>
            <a:off x="1547840" y="3335269"/>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②</a:t>
            </a:r>
          </a:p>
        </p:txBody>
      </p:sp>
      <p:sp>
        <p:nvSpPr>
          <p:cNvPr id="26" name="右中かっこ 25">
            <a:extLst>
              <a:ext uri="{FF2B5EF4-FFF2-40B4-BE49-F238E27FC236}">
                <a16:creationId xmlns:a16="http://schemas.microsoft.com/office/drawing/2014/main" id="{5114EFE6-86A8-4404-BF70-814D4B4AC53D}"/>
              </a:ext>
            </a:extLst>
          </p:cNvPr>
          <p:cNvSpPr/>
          <p:nvPr/>
        </p:nvSpPr>
        <p:spPr>
          <a:xfrm rot="5400000">
            <a:off x="2992141" y="2371118"/>
            <a:ext cx="461729" cy="1472419"/>
          </a:xfrm>
          <a:prstGeom prst="rightBrace">
            <a:avLst>
              <a:gd name="adj1" fmla="val 8333"/>
              <a:gd name="adj2" fmla="val 4826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9814A039-E465-4C56-AF0C-BFC3D795876D}"/>
              </a:ext>
            </a:extLst>
          </p:cNvPr>
          <p:cNvSpPr/>
          <p:nvPr/>
        </p:nvSpPr>
        <p:spPr>
          <a:xfrm rot="5400000">
            <a:off x="4697439" y="2224288"/>
            <a:ext cx="461729" cy="1708620"/>
          </a:xfrm>
          <a:prstGeom prst="rightBrace">
            <a:avLst>
              <a:gd name="adj1" fmla="val 8333"/>
              <a:gd name="adj2" fmla="val 32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100F409-60D2-4BEC-97BC-A5D81642E8B6}"/>
              </a:ext>
            </a:extLst>
          </p:cNvPr>
          <p:cNvSpPr/>
          <p:nvPr/>
        </p:nvSpPr>
        <p:spPr>
          <a:xfrm>
            <a:off x="2704105" y="340098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③</a:t>
            </a:r>
          </a:p>
        </p:txBody>
      </p:sp>
      <p:sp>
        <p:nvSpPr>
          <p:cNvPr id="29" name="正方形/長方形 28">
            <a:extLst>
              <a:ext uri="{FF2B5EF4-FFF2-40B4-BE49-F238E27FC236}">
                <a16:creationId xmlns:a16="http://schemas.microsoft.com/office/drawing/2014/main" id="{7F01F396-1B57-4523-974E-7750962C2D29}"/>
              </a:ext>
            </a:extLst>
          </p:cNvPr>
          <p:cNvSpPr/>
          <p:nvPr/>
        </p:nvSpPr>
        <p:spPr>
          <a:xfrm>
            <a:off x="4632581" y="340098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④</a:t>
            </a:r>
            <a:endParaRPr kumimoji="1" lang="ja-JP" altLang="en-US" sz="2400" b="1" dirty="0">
              <a:solidFill>
                <a:srgbClr val="FF0000"/>
              </a:solidFill>
            </a:endParaRPr>
          </a:p>
        </p:txBody>
      </p:sp>
      <p:sp>
        <p:nvSpPr>
          <p:cNvPr id="30" name="テキスト ボックス 29">
            <a:extLst>
              <a:ext uri="{FF2B5EF4-FFF2-40B4-BE49-F238E27FC236}">
                <a16:creationId xmlns:a16="http://schemas.microsoft.com/office/drawing/2014/main" id="{99556166-BA1D-4FF0-BA41-2EB861434676}"/>
              </a:ext>
            </a:extLst>
          </p:cNvPr>
          <p:cNvSpPr txBox="1"/>
          <p:nvPr/>
        </p:nvSpPr>
        <p:spPr>
          <a:xfrm>
            <a:off x="6147398" y="2101794"/>
            <a:ext cx="6835020" cy="646331"/>
          </a:xfrm>
          <a:prstGeom prst="rect">
            <a:avLst/>
          </a:prstGeom>
          <a:noFill/>
        </p:spPr>
        <p:txBody>
          <a:bodyPr wrap="square">
            <a:spAutoFit/>
          </a:bodyPr>
          <a:lstStyle/>
          <a:p>
            <a:r>
              <a:rPr lang="ja-JP" altLang="en-US" b="1" dirty="0">
                <a:solidFill>
                  <a:srgbClr val="FF0000"/>
                </a:solidFill>
              </a:rPr>
              <a:t>②</a:t>
            </a:r>
            <a:r>
              <a:rPr lang="ja-JP" altLang="en-US" b="1" dirty="0"/>
              <a:t>データ型</a:t>
            </a:r>
            <a:r>
              <a:rPr lang="en-US" altLang="ja-JP" b="1" dirty="0"/>
              <a:t>:</a:t>
            </a:r>
          </a:p>
          <a:p>
            <a:r>
              <a:rPr lang="ja-JP" altLang="en-US" b="1" dirty="0"/>
              <a:t>　</a:t>
            </a:r>
            <a:r>
              <a:rPr lang="ja-JP" altLang="en-US" dirty="0"/>
              <a:t>数値を扱う場合は </a:t>
            </a:r>
            <a:r>
              <a:rPr lang="en-US" altLang="ja-JP" b="1" dirty="0"/>
              <a:t>int</a:t>
            </a:r>
            <a:r>
              <a:rPr lang="en-US" altLang="ja-JP" dirty="0"/>
              <a:t> </a:t>
            </a:r>
            <a:r>
              <a:rPr lang="ja-JP" altLang="en-US" dirty="0"/>
              <a:t>、文字列を扱う場合は</a:t>
            </a:r>
            <a:r>
              <a:rPr lang="en-US" altLang="ja-JP" b="1" dirty="0"/>
              <a:t>string</a:t>
            </a:r>
            <a:endParaRPr kumimoji="1" lang="en-US" altLang="ja-JP" b="1" dirty="0"/>
          </a:p>
        </p:txBody>
      </p:sp>
      <p:sp>
        <p:nvSpPr>
          <p:cNvPr id="31" name="テキスト ボックス 30">
            <a:extLst>
              <a:ext uri="{FF2B5EF4-FFF2-40B4-BE49-F238E27FC236}">
                <a16:creationId xmlns:a16="http://schemas.microsoft.com/office/drawing/2014/main" id="{CC9F6CDC-2EAF-422A-886B-FD6CBE4B8399}"/>
              </a:ext>
            </a:extLst>
          </p:cNvPr>
          <p:cNvSpPr txBox="1"/>
          <p:nvPr/>
        </p:nvSpPr>
        <p:spPr>
          <a:xfrm>
            <a:off x="6147398" y="2828634"/>
            <a:ext cx="6835020" cy="646331"/>
          </a:xfrm>
          <a:prstGeom prst="rect">
            <a:avLst/>
          </a:prstGeom>
          <a:noFill/>
        </p:spPr>
        <p:txBody>
          <a:bodyPr wrap="square">
            <a:spAutoFit/>
          </a:bodyPr>
          <a:lstStyle/>
          <a:p>
            <a:r>
              <a:rPr lang="ja-JP" altLang="en-US" b="1" dirty="0">
                <a:solidFill>
                  <a:srgbClr val="FF0000"/>
                </a:solidFill>
              </a:rPr>
              <a:t>③</a:t>
            </a:r>
            <a:r>
              <a:rPr lang="ja-JP" altLang="en-US" b="1" dirty="0"/>
              <a:t>変数名</a:t>
            </a:r>
            <a:r>
              <a:rPr lang="en-US" altLang="ja-JP" b="1" dirty="0"/>
              <a:t>:</a:t>
            </a:r>
          </a:p>
          <a:p>
            <a:r>
              <a:rPr lang="ja-JP" altLang="en-US" b="1" dirty="0"/>
              <a:t>　</a:t>
            </a:r>
            <a:r>
              <a:rPr lang="ja-JP" altLang="en-US" dirty="0"/>
              <a:t>変数の識別子。ソース上で代入したりする際の名称。</a:t>
            </a:r>
            <a:endParaRPr kumimoji="1" lang="en-US" altLang="ja-JP" dirty="0"/>
          </a:p>
        </p:txBody>
      </p:sp>
      <p:sp>
        <p:nvSpPr>
          <p:cNvPr id="32" name="テキスト ボックス 31">
            <a:extLst>
              <a:ext uri="{FF2B5EF4-FFF2-40B4-BE49-F238E27FC236}">
                <a16:creationId xmlns:a16="http://schemas.microsoft.com/office/drawing/2014/main" id="{49D29942-BA4A-4378-B516-FE4B91E88F45}"/>
              </a:ext>
            </a:extLst>
          </p:cNvPr>
          <p:cNvSpPr txBox="1"/>
          <p:nvPr/>
        </p:nvSpPr>
        <p:spPr>
          <a:xfrm>
            <a:off x="6162748" y="3555474"/>
            <a:ext cx="6835020" cy="1754326"/>
          </a:xfrm>
          <a:prstGeom prst="rect">
            <a:avLst/>
          </a:prstGeom>
          <a:noFill/>
        </p:spPr>
        <p:txBody>
          <a:bodyPr wrap="square">
            <a:spAutoFit/>
          </a:bodyPr>
          <a:lstStyle/>
          <a:p>
            <a:r>
              <a:rPr lang="ja-JP" altLang="en-US" b="1" dirty="0">
                <a:solidFill>
                  <a:srgbClr val="FF0000"/>
                </a:solidFill>
              </a:rPr>
              <a:t>④</a:t>
            </a:r>
            <a:r>
              <a:rPr lang="ja-JP" altLang="en-US" b="1" dirty="0"/>
              <a:t>変数初期化値</a:t>
            </a:r>
            <a:r>
              <a:rPr lang="en-US" altLang="ja-JP" b="1" dirty="0"/>
              <a:t>:</a:t>
            </a:r>
            <a:r>
              <a:rPr lang="ja-JP" altLang="en-US" b="1" dirty="0"/>
              <a:t>　</a:t>
            </a:r>
            <a:endParaRPr lang="en-US" altLang="ja-JP" b="1" dirty="0"/>
          </a:p>
          <a:p>
            <a:r>
              <a:rPr lang="ja-JP" altLang="en-US" dirty="0"/>
              <a:t>　変数のデフォルト値。</a:t>
            </a:r>
            <a:r>
              <a:rPr lang="en-US" altLang="ja-JP" dirty="0"/>
              <a:t>Int</a:t>
            </a:r>
            <a:r>
              <a:rPr lang="ja-JP" altLang="en-US" dirty="0"/>
              <a:t>は型の初期値が</a:t>
            </a:r>
            <a:r>
              <a:rPr lang="en-US" altLang="ja-JP" dirty="0"/>
              <a:t>0</a:t>
            </a:r>
            <a:r>
              <a:rPr lang="ja-JP" altLang="en-US" dirty="0"/>
              <a:t>になる為、</a:t>
            </a:r>
            <a:endParaRPr lang="en-US" altLang="ja-JP" dirty="0"/>
          </a:p>
          <a:p>
            <a:r>
              <a:rPr lang="ja-JP" altLang="en-US" dirty="0"/>
              <a:t>　必須ではないが</a:t>
            </a:r>
            <a:r>
              <a:rPr lang="en-US" altLang="ja-JP" dirty="0"/>
              <a:t>string</a:t>
            </a:r>
            <a:r>
              <a:rPr lang="ja-JP" altLang="en-US" dirty="0"/>
              <a:t>の場合は</a:t>
            </a:r>
            <a:r>
              <a:rPr lang="en-US" altLang="ja-JP" dirty="0"/>
              <a:t>null</a:t>
            </a:r>
            <a:r>
              <a:rPr lang="ja-JP" altLang="en-US" dirty="0"/>
              <a:t>が初期値の為、</a:t>
            </a:r>
            <a:endParaRPr lang="en-US" altLang="ja-JP" dirty="0"/>
          </a:p>
          <a:p>
            <a:r>
              <a:rPr lang="ja-JP" altLang="en-US" dirty="0"/>
              <a:t>　入れておくこと。</a:t>
            </a:r>
            <a:endParaRPr lang="en-US" altLang="ja-JP" dirty="0"/>
          </a:p>
          <a:p>
            <a:r>
              <a:rPr lang="ja-JP" altLang="en-US" dirty="0"/>
              <a:t>　</a:t>
            </a:r>
            <a:r>
              <a:rPr lang="en-US" altLang="ja-JP" dirty="0"/>
              <a:t>※</a:t>
            </a:r>
            <a:r>
              <a:rPr lang="ja-JP" altLang="en-US" dirty="0"/>
              <a:t>右の </a:t>
            </a:r>
            <a:r>
              <a:rPr lang="en-US" altLang="ja-JP" dirty="0" err="1"/>
              <a:t>string.Empty</a:t>
            </a:r>
            <a:r>
              <a:rPr lang="en-US" altLang="ja-JP" dirty="0"/>
              <a:t> </a:t>
            </a:r>
            <a:r>
              <a:rPr lang="ja-JP" altLang="en-US" dirty="0"/>
              <a:t>は空文字</a:t>
            </a:r>
            <a:r>
              <a:rPr lang="en-US" altLang="ja-JP" dirty="0"/>
              <a:t>(“”)</a:t>
            </a:r>
            <a:r>
              <a:rPr lang="ja-JP" altLang="en-US" dirty="0"/>
              <a:t>を示しています。</a:t>
            </a:r>
            <a:endParaRPr lang="en-US" altLang="ja-JP" dirty="0"/>
          </a:p>
          <a:p>
            <a:r>
              <a:rPr lang="ja-JP" altLang="en-US" b="1" dirty="0"/>
              <a:t>　</a:t>
            </a:r>
            <a:endParaRPr kumimoji="1" lang="en-US" altLang="ja-JP" b="1" dirty="0"/>
          </a:p>
        </p:txBody>
      </p:sp>
      <p:sp>
        <p:nvSpPr>
          <p:cNvPr id="33" name="正方形/長方形 32">
            <a:extLst>
              <a:ext uri="{FF2B5EF4-FFF2-40B4-BE49-F238E27FC236}">
                <a16:creationId xmlns:a16="http://schemas.microsoft.com/office/drawing/2014/main" id="{25BDC69C-AFCE-4775-A5E0-A3D51DC63C64}"/>
              </a:ext>
            </a:extLst>
          </p:cNvPr>
          <p:cNvSpPr/>
          <p:nvPr/>
        </p:nvSpPr>
        <p:spPr>
          <a:xfrm>
            <a:off x="3913938" y="1522969"/>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⑤</a:t>
            </a:r>
            <a:endParaRPr kumimoji="1" lang="ja-JP" altLang="en-US" sz="2400" b="1" dirty="0">
              <a:solidFill>
                <a:srgbClr val="FF0000"/>
              </a:solidFill>
            </a:endParaRPr>
          </a:p>
        </p:txBody>
      </p:sp>
    </p:spTree>
    <p:extLst>
      <p:ext uri="{BB962C8B-B14F-4D97-AF65-F5344CB8AC3E}">
        <p14:creationId xmlns:p14="http://schemas.microsoft.com/office/powerpoint/2010/main" val="170456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16</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168593"/>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コメントの自動挿入</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34" name="コンテンツ プレースホルダー 1">
            <a:extLst>
              <a:ext uri="{FF2B5EF4-FFF2-40B4-BE49-F238E27FC236}">
                <a16:creationId xmlns:a16="http://schemas.microsoft.com/office/drawing/2014/main" id="{50BF0899-037F-4D99-84B3-7A95447E608B}"/>
              </a:ext>
            </a:extLst>
          </p:cNvPr>
          <p:cNvSpPr txBox="1">
            <a:spLocks/>
          </p:cNvSpPr>
          <p:nvPr/>
        </p:nvSpPr>
        <p:spPr>
          <a:xfrm>
            <a:off x="1244528" y="1380394"/>
            <a:ext cx="9863255" cy="17861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i="0" dirty="0">
                <a:solidFill>
                  <a:srgbClr val="333333"/>
                </a:solidFill>
                <a:effectLst/>
                <a:latin typeface="メイリオ" panose="020B0604030504040204" pitchFamily="50" charset="-128"/>
                <a:ea typeface="メイリオ" panose="020B0604030504040204" pitchFamily="50" charset="-128"/>
              </a:rPr>
              <a:t>コメントは下記の変数などの上に“</a:t>
            </a:r>
            <a:r>
              <a:rPr lang="en-US" altLang="ja-JP" sz="2400" i="0" dirty="0">
                <a:solidFill>
                  <a:srgbClr val="333333"/>
                </a:solidFill>
                <a:effectLst/>
                <a:latin typeface="メイリオ" panose="020B0604030504040204" pitchFamily="50" charset="-128"/>
                <a:ea typeface="メイリオ" panose="020B0604030504040204" pitchFamily="50" charset="-128"/>
              </a:rPr>
              <a:t>///</a:t>
            </a:r>
            <a:r>
              <a:rPr lang="ja-JP" altLang="en-US" sz="2400" i="0" dirty="0">
                <a:solidFill>
                  <a:srgbClr val="333333"/>
                </a:solidFill>
                <a:effectLst/>
                <a:latin typeface="メイリオ" panose="020B0604030504040204" pitchFamily="50" charset="-128"/>
                <a:ea typeface="メイリオ" panose="020B0604030504040204" pitchFamily="50" charset="-128"/>
              </a:rPr>
              <a:t>”と入力すると、</a:t>
            </a:r>
            <a:endParaRPr lang="en-US" altLang="ja-JP" sz="240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入力欄が自動で挿入されます。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これがメソッドの場合は引数のコメント入力欄なども</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自動で挿入されます。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5A7FE3E-47AD-48B3-907B-E2110C039CE9}"/>
              </a:ext>
            </a:extLst>
          </p:cNvPr>
          <p:cNvPicPr>
            <a:picLocks noChangeAspect="1"/>
          </p:cNvPicPr>
          <p:nvPr/>
        </p:nvPicPr>
        <p:blipFill>
          <a:blip r:embed="rId3"/>
          <a:stretch>
            <a:fillRect/>
          </a:stretch>
        </p:blipFill>
        <p:spPr>
          <a:xfrm>
            <a:off x="650356" y="3222569"/>
            <a:ext cx="5033046" cy="2374747"/>
          </a:xfrm>
          <a:prstGeom prst="rect">
            <a:avLst/>
          </a:prstGeom>
        </p:spPr>
      </p:pic>
      <p:pic>
        <p:nvPicPr>
          <p:cNvPr id="13" name="図 12">
            <a:extLst>
              <a:ext uri="{FF2B5EF4-FFF2-40B4-BE49-F238E27FC236}">
                <a16:creationId xmlns:a16="http://schemas.microsoft.com/office/drawing/2014/main" id="{30E40D17-9C63-4FA3-A070-895F924F9920}"/>
              </a:ext>
            </a:extLst>
          </p:cNvPr>
          <p:cNvPicPr>
            <a:picLocks noChangeAspect="1"/>
          </p:cNvPicPr>
          <p:nvPr/>
        </p:nvPicPr>
        <p:blipFill>
          <a:blip r:embed="rId4"/>
          <a:stretch>
            <a:fillRect/>
          </a:stretch>
        </p:blipFill>
        <p:spPr>
          <a:xfrm>
            <a:off x="6226595" y="3276209"/>
            <a:ext cx="5411700" cy="1991384"/>
          </a:xfrm>
          <a:prstGeom prst="rect">
            <a:avLst/>
          </a:prstGeom>
        </p:spPr>
      </p:pic>
      <p:sp>
        <p:nvSpPr>
          <p:cNvPr id="15" name="矢印: 右 14">
            <a:extLst>
              <a:ext uri="{FF2B5EF4-FFF2-40B4-BE49-F238E27FC236}">
                <a16:creationId xmlns:a16="http://schemas.microsoft.com/office/drawing/2014/main" id="{0BAD6C91-70E8-4950-9697-63F76B7B141E}"/>
              </a:ext>
            </a:extLst>
          </p:cNvPr>
          <p:cNvSpPr/>
          <p:nvPr/>
        </p:nvSpPr>
        <p:spPr>
          <a:xfrm>
            <a:off x="5560047" y="3687042"/>
            <a:ext cx="789904" cy="85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70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17</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406267987"/>
              </p:ext>
            </p:extLst>
          </p:nvPr>
        </p:nvGraphicFramePr>
        <p:xfrm>
          <a:off x="1687181" y="407040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I/O</a:t>
                      </a:r>
                      <a:endParaRPr 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
        <p:nvSpPr>
          <p:cNvPr id="10" name="四角形: 角を丸くする 9">
            <a:extLst>
              <a:ext uri="{FF2B5EF4-FFF2-40B4-BE49-F238E27FC236}">
                <a16:creationId xmlns:a16="http://schemas.microsoft.com/office/drawing/2014/main" id="{320C229D-DF51-411A-9BED-A06E545E6877}"/>
              </a:ext>
            </a:extLst>
          </p:cNvPr>
          <p:cNvSpPr/>
          <p:nvPr/>
        </p:nvSpPr>
        <p:spPr>
          <a:xfrm>
            <a:off x="2447390" y="4286193"/>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23E533D5-F398-4C41-964F-0AFE83838028}"/>
              </a:ext>
            </a:extLst>
          </p:cNvPr>
          <p:cNvSpPr/>
          <p:nvPr/>
        </p:nvSpPr>
        <p:spPr>
          <a:xfrm>
            <a:off x="5512157" y="4288923"/>
            <a:ext cx="684525"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①プロパティの実装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メンバー変数にデータを入力、出力する為のプロパティを実装していきます。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プロパティ内には </a:t>
            </a:r>
            <a:r>
              <a:rPr lang="en-US" altLang="ja-JP" sz="2400" dirty="0">
                <a:solidFill>
                  <a:srgbClr val="333333"/>
                </a:solidFill>
                <a:latin typeface="メイリオ" panose="020B0604030504040204" pitchFamily="50" charset="-128"/>
                <a:ea typeface="メイリオ" panose="020B0604030504040204" pitchFamily="50" charset="-128"/>
              </a:rPr>
              <a:t>get(</a:t>
            </a:r>
            <a:r>
              <a:rPr lang="ja-JP" altLang="en-US" sz="2400" dirty="0">
                <a:solidFill>
                  <a:srgbClr val="333333"/>
                </a:solidFill>
                <a:latin typeface="メイリオ" panose="020B0604030504040204" pitchFamily="50" charset="-128"/>
                <a:ea typeface="メイリオ" panose="020B0604030504040204" pitchFamily="50" charset="-128"/>
              </a:rPr>
              <a:t>出力</a:t>
            </a:r>
            <a:r>
              <a:rPr lang="en-US" altLang="ja-JP" sz="2400" dirty="0">
                <a:solidFill>
                  <a:srgbClr val="333333"/>
                </a:solidFill>
                <a:latin typeface="メイリオ" panose="020B0604030504040204" pitchFamily="50" charset="-128"/>
                <a:ea typeface="メイリオ" panose="020B0604030504040204" pitchFamily="50" charset="-128"/>
              </a:rPr>
              <a:t>) set(</a:t>
            </a:r>
            <a:r>
              <a:rPr lang="ja-JP" altLang="en-US" sz="2400" dirty="0">
                <a:solidFill>
                  <a:srgbClr val="333333"/>
                </a:solidFill>
                <a:latin typeface="メイリオ" panose="020B0604030504040204" pitchFamily="50" charset="-128"/>
                <a:ea typeface="メイリオ" panose="020B0604030504040204" pitchFamily="50" charset="-128"/>
              </a:rPr>
              <a:t>入力</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に</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分かれており中にそれぞれ処理を記述できるようになっています。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21" name="四角形: 角を丸くする 20">
            <a:extLst>
              <a:ext uri="{FF2B5EF4-FFF2-40B4-BE49-F238E27FC236}">
                <a16:creationId xmlns:a16="http://schemas.microsoft.com/office/drawing/2014/main" id="{E11334B2-3BB9-4960-8CF4-95D69D0A6752}"/>
              </a:ext>
            </a:extLst>
          </p:cNvPr>
          <p:cNvSpPr/>
          <p:nvPr/>
        </p:nvSpPr>
        <p:spPr>
          <a:xfrm>
            <a:off x="1602816" y="4288924"/>
            <a:ext cx="786703"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1FE30626-1586-4627-BC21-EDB0A67BE283}"/>
              </a:ext>
            </a:extLst>
          </p:cNvPr>
          <p:cNvPicPr>
            <a:picLocks noChangeAspect="1"/>
          </p:cNvPicPr>
          <p:nvPr/>
        </p:nvPicPr>
        <p:blipFill>
          <a:blip r:embed="rId3"/>
          <a:stretch>
            <a:fillRect/>
          </a:stretch>
        </p:blipFill>
        <p:spPr>
          <a:xfrm>
            <a:off x="7584132" y="1220192"/>
            <a:ext cx="4436698" cy="2506609"/>
          </a:xfrm>
          <a:prstGeom prst="rect">
            <a:avLst/>
          </a:prstGeom>
        </p:spPr>
      </p:pic>
      <p:sp>
        <p:nvSpPr>
          <p:cNvPr id="13" name="四角形: 角を丸くする 12">
            <a:extLst>
              <a:ext uri="{FF2B5EF4-FFF2-40B4-BE49-F238E27FC236}">
                <a16:creationId xmlns:a16="http://schemas.microsoft.com/office/drawing/2014/main" id="{8849F6AA-4F72-40C5-B3C9-5B5E31506D1F}"/>
              </a:ext>
            </a:extLst>
          </p:cNvPr>
          <p:cNvSpPr/>
          <p:nvPr/>
        </p:nvSpPr>
        <p:spPr>
          <a:xfrm>
            <a:off x="8783392" y="1345217"/>
            <a:ext cx="3063050" cy="21964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082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18</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①プロパティの実装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7" name="コンテンツ プレースホルダー 1">
            <a:extLst>
              <a:ext uri="{FF2B5EF4-FFF2-40B4-BE49-F238E27FC236}">
                <a16:creationId xmlns:a16="http://schemas.microsoft.com/office/drawing/2014/main" id="{26C0BB10-92CC-4574-9A67-77654A848E1D}"/>
              </a:ext>
            </a:extLst>
          </p:cNvPr>
          <p:cNvSpPr txBox="1">
            <a:spLocks/>
          </p:cNvSpPr>
          <p:nvPr/>
        </p:nvSpPr>
        <p:spPr>
          <a:xfrm>
            <a:off x="695459" y="1444172"/>
            <a:ext cx="4328899" cy="4271586"/>
          </a:xfrm>
          <a:prstGeom prst="rect">
            <a:avLst/>
          </a:prstGeom>
          <a:solidFill>
            <a:schemeClr val="accent3">
              <a:lumMod val="20000"/>
              <a:lumOff val="80000"/>
            </a:schemeClr>
          </a:solidFill>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ja-JP" altLang="en-US" sz="1800" b="1" dirty="0">
                <a:solidFill>
                  <a:srgbClr val="008000"/>
                </a:solidFill>
                <a:latin typeface="ＭＳ ゴシック" panose="020B0609070205080204" pitchFamily="49" charset="-128"/>
                <a:ea typeface="ＭＳ ゴシック" panose="020B0609070205080204" pitchFamily="49" charset="-128"/>
              </a:rPr>
              <a:t> 商品コード</a:t>
            </a:r>
            <a:endParaRPr lang="ja-JP" altLang="en-US"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public</a:t>
            </a: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FF"/>
                </a:solidFill>
                <a:latin typeface="ＭＳ ゴシック" panose="020B0609070205080204" pitchFamily="49" charset="-128"/>
                <a:ea typeface="ＭＳ ゴシック" panose="020B0609070205080204" pitchFamily="49" charset="-128"/>
              </a:rPr>
              <a:t>string</a:t>
            </a: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a:t>
            </a: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   get</a:t>
            </a: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      return</a:t>
            </a:r>
            <a:r>
              <a:rPr lang="en-US" altLang="ja-JP" sz="1800" b="1" dirty="0">
                <a:solidFill>
                  <a:srgbClr val="000000"/>
                </a:solidFill>
                <a:latin typeface="ＭＳ ゴシック" panose="020B0609070205080204" pitchFamily="49" charset="-128"/>
                <a:ea typeface="ＭＳ ゴシック" panose="020B0609070205080204" pitchFamily="49" charset="-128"/>
              </a:rPr>
              <a:t> _</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a:t>
            </a:r>
          </a:p>
          <a:p>
            <a:pPr marL="0" indent="0">
              <a:buNone/>
            </a:pPr>
            <a:r>
              <a:rPr lang="ja-JP" altLang="en-US"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00"/>
                </a:solidFill>
                <a:latin typeface="ＭＳ ゴシック" panose="020B0609070205080204" pitchFamily="49" charset="-128"/>
                <a:ea typeface="ＭＳ ゴシック" panose="020B0609070205080204" pitchFamily="49" charset="-128"/>
              </a:rPr>
              <a:t>}</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FF"/>
                </a:solidFill>
                <a:latin typeface="ＭＳ ゴシック" panose="020B0609070205080204" pitchFamily="49" charset="-128"/>
                <a:ea typeface="ＭＳ ゴシック" panose="020B0609070205080204" pitchFamily="49" charset="-128"/>
              </a:rPr>
              <a:t>set</a:t>
            </a: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_</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 value;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a:t>
            </a:r>
            <a:endParaRPr lang="en-US" altLang="ja-JP" sz="2400" b="1" dirty="0">
              <a:solidFill>
                <a:srgbClr val="000000"/>
              </a:solidFill>
              <a:latin typeface="ＭＳ ゴシック" panose="020B0609070205080204" pitchFamily="49" charset="-128"/>
              <a:ea typeface="ＭＳ ゴシック" panose="020B0609070205080204" pitchFamily="49" charset="-128"/>
            </a:endParaRPr>
          </a:p>
        </p:txBody>
      </p:sp>
      <p:sp>
        <p:nvSpPr>
          <p:cNvPr id="22" name="右中かっこ 21">
            <a:extLst>
              <a:ext uri="{FF2B5EF4-FFF2-40B4-BE49-F238E27FC236}">
                <a16:creationId xmlns:a16="http://schemas.microsoft.com/office/drawing/2014/main" id="{89B561E4-D5CE-45D7-AEEE-D8466851ED9B}"/>
              </a:ext>
            </a:extLst>
          </p:cNvPr>
          <p:cNvSpPr/>
          <p:nvPr/>
        </p:nvSpPr>
        <p:spPr>
          <a:xfrm>
            <a:off x="3934182" y="2987898"/>
            <a:ext cx="727904" cy="1094705"/>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276B5C4-7564-44CB-9323-AF84CEC05504}"/>
              </a:ext>
            </a:extLst>
          </p:cNvPr>
          <p:cNvSpPr/>
          <p:nvPr/>
        </p:nvSpPr>
        <p:spPr>
          <a:xfrm>
            <a:off x="4428478" y="247852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①</a:t>
            </a:r>
            <a:endParaRPr kumimoji="1" lang="ja-JP" altLang="en-US" sz="2400" b="1" dirty="0">
              <a:solidFill>
                <a:srgbClr val="FF0000"/>
              </a:solidFill>
            </a:endParaRPr>
          </a:p>
        </p:txBody>
      </p:sp>
      <p:sp>
        <p:nvSpPr>
          <p:cNvPr id="26" name="正方形/長方形 25">
            <a:extLst>
              <a:ext uri="{FF2B5EF4-FFF2-40B4-BE49-F238E27FC236}">
                <a16:creationId xmlns:a16="http://schemas.microsoft.com/office/drawing/2014/main" id="{6FEBF9AE-C050-4E2C-B175-73C5B7F26C62}"/>
              </a:ext>
            </a:extLst>
          </p:cNvPr>
          <p:cNvSpPr/>
          <p:nvPr/>
        </p:nvSpPr>
        <p:spPr>
          <a:xfrm>
            <a:off x="4454061" y="3150290"/>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②</a:t>
            </a:r>
          </a:p>
        </p:txBody>
      </p:sp>
      <p:sp>
        <p:nvSpPr>
          <p:cNvPr id="29" name="正方形/長方形 28">
            <a:extLst>
              <a:ext uri="{FF2B5EF4-FFF2-40B4-BE49-F238E27FC236}">
                <a16:creationId xmlns:a16="http://schemas.microsoft.com/office/drawing/2014/main" id="{FD5F0BC1-957A-49C9-ACA0-7162C0D4FDD2}"/>
              </a:ext>
            </a:extLst>
          </p:cNvPr>
          <p:cNvSpPr/>
          <p:nvPr/>
        </p:nvSpPr>
        <p:spPr>
          <a:xfrm>
            <a:off x="4454061" y="4247064"/>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③</a:t>
            </a:r>
          </a:p>
        </p:txBody>
      </p:sp>
      <p:sp>
        <p:nvSpPr>
          <p:cNvPr id="30" name="正方形/長方形 29">
            <a:extLst>
              <a:ext uri="{FF2B5EF4-FFF2-40B4-BE49-F238E27FC236}">
                <a16:creationId xmlns:a16="http://schemas.microsoft.com/office/drawing/2014/main" id="{D6CA1C20-C279-4EBB-A5B0-595944078312}"/>
              </a:ext>
            </a:extLst>
          </p:cNvPr>
          <p:cNvSpPr/>
          <p:nvPr/>
        </p:nvSpPr>
        <p:spPr>
          <a:xfrm>
            <a:off x="3660126" y="1590583"/>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④</a:t>
            </a:r>
            <a:endParaRPr kumimoji="1" lang="ja-JP" altLang="en-US" sz="2400" b="1" dirty="0">
              <a:solidFill>
                <a:srgbClr val="FF0000"/>
              </a:solidFill>
            </a:endParaRPr>
          </a:p>
        </p:txBody>
      </p:sp>
      <p:sp>
        <p:nvSpPr>
          <p:cNvPr id="32" name="右中かっこ 31">
            <a:extLst>
              <a:ext uri="{FF2B5EF4-FFF2-40B4-BE49-F238E27FC236}">
                <a16:creationId xmlns:a16="http://schemas.microsoft.com/office/drawing/2014/main" id="{B799A8B9-83A9-44EE-B2CC-2B911BC9616D}"/>
              </a:ext>
            </a:extLst>
          </p:cNvPr>
          <p:cNvSpPr/>
          <p:nvPr/>
        </p:nvSpPr>
        <p:spPr>
          <a:xfrm>
            <a:off x="3934249" y="4128539"/>
            <a:ext cx="727904" cy="1094705"/>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右中かっこ 32">
            <a:extLst>
              <a:ext uri="{FF2B5EF4-FFF2-40B4-BE49-F238E27FC236}">
                <a16:creationId xmlns:a16="http://schemas.microsoft.com/office/drawing/2014/main" id="{22F9212B-C6C9-4DC1-9B61-63B6A6987E51}"/>
              </a:ext>
            </a:extLst>
          </p:cNvPr>
          <p:cNvSpPr/>
          <p:nvPr/>
        </p:nvSpPr>
        <p:spPr>
          <a:xfrm>
            <a:off x="3934182" y="2572064"/>
            <a:ext cx="727904" cy="304400"/>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右中かっこ 34">
            <a:extLst>
              <a:ext uri="{FF2B5EF4-FFF2-40B4-BE49-F238E27FC236}">
                <a16:creationId xmlns:a16="http://schemas.microsoft.com/office/drawing/2014/main" id="{72AD990F-CC24-4BC9-9E61-96EF011AFD1B}"/>
              </a:ext>
            </a:extLst>
          </p:cNvPr>
          <p:cNvSpPr/>
          <p:nvPr/>
        </p:nvSpPr>
        <p:spPr>
          <a:xfrm>
            <a:off x="2440232" y="1473263"/>
            <a:ext cx="1346157" cy="1117262"/>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D73C4D8-2239-48C5-A495-78325D26D21A}"/>
              </a:ext>
            </a:extLst>
          </p:cNvPr>
          <p:cNvSpPr txBox="1"/>
          <p:nvPr/>
        </p:nvSpPr>
        <p:spPr>
          <a:xfrm>
            <a:off x="5694685" y="4475009"/>
            <a:ext cx="4876211" cy="646331"/>
          </a:xfrm>
          <a:prstGeom prst="rect">
            <a:avLst/>
          </a:prstGeom>
          <a:noFill/>
        </p:spPr>
        <p:txBody>
          <a:bodyPr wrap="square">
            <a:spAutoFit/>
          </a:bodyPr>
          <a:lstStyle/>
          <a:p>
            <a:r>
              <a:rPr lang="ja-JP" altLang="en-US" b="1" dirty="0">
                <a:solidFill>
                  <a:srgbClr val="FF0000"/>
                </a:solidFill>
              </a:rPr>
              <a:t>④</a:t>
            </a:r>
            <a:r>
              <a:rPr lang="ja-JP" altLang="en-US" b="1" dirty="0"/>
              <a:t>コメント</a:t>
            </a:r>
            <a:r>
              <a:rPr lang="en-US" altLang="ja-JP" b="1" dirty="0"/>
              <a:t>:</a:t>
            </a:r>
            <a:r>
              <a:rPr lang="ja-JP" altLang="en-US" dirty="0"/>
              <a:t>そのメンバー変数の日本語名や</a:t>
            </a:r>
            <a:endParaRPr lang="en-US" altLang="ja-JP" dirty="0"/>
          </a:p>
          <a:p>
            <a:r>
              <a:rPr kumimoji="1" lang="ja-JP" altLang="en-US" dirty="0"/>
              <a:t>　　　　　用途を記述する。</a:t>
            </a:r>
            <a:endParaRPr kumimoji="1" lang="en-US" altLang="ja-JP" dirty="0"/>
          </a:p>
        </p:txBody>
      </p:sp>
      <p:sp>
        <p:nvSpPr>
          <p:cNvPr id="42" name="テキスト ボックス 41">
            <a:extLst>
              <a:ext uri="{FF2B5EF4-FFF2-40B4-BE49-F238E27FC236}">
                <a16:creationId xmlns:a16="http://schemas.microsoft.com/office/drawing/2014/main" id="{50047830-369D-4084-8BDD-EFADD730F214}"/>
              </a:ext>
            </a:extLst>
          </p:cNvPr>
          <p:cNvSpPr txBox="1"/>
          <p:nvPr/>
        </p:nvSpPr>
        <p:spPr>
          <a:xfrm>
            <a:off x="5700306" y="862068"/>
            <a:ext cx="6835020" cy="1477328"/>
          </a:xfrm>
          <a:prstGeom prst="rect">
            <a:avLst/>
          </a:prstGeom>
          <a:noFill/>
        </p:spPr>
        <p:txBody>
          <a:bodyPr wrap="square">
            <a:spAutoFit/>
          </a:bodyPr>
          <a:lstStyle/>
          <a:p>
            <a:r>
              <a:rPr lang="ja-JP" altLang="en-US" b="1" dirty="0">
                <a:solidFill>
                  <a:srgbClr val="FF0000"/>
                </a:solidFill>
              </a:rPr>
              <a:t>①</a:t>
            </a:r>
            <a:r>
              <a:rPr lang="ja-JP" altLang="en-US" b="1" dirty="0"/>
              <a:t>プロパティ宣言部：</a:t>
            </a:r>
            <a:endParaRPr lang="en-US" altLang="ja-JP" b="1" dirty="0"/>
          </a:p>
          <a:p>
            <a:r>
              <a:rPr kumimoji="1" lang="ja-JP" altLang="en-US" dirty="0"/>
              <a:t>　プロパティ名やアクセス修飾子を記述します。</a:t>
            </a:r>
            <a:endParaRPr kumimoji="1" lang="en-US" altLang="ja-JP" dirty="0"/>
          </a:p>
          <a:p>
            <a:r>
              <a:rPr lang="ja-JP" altLang="en-US" dirty="0"/>
              <a:t>　プロパティはメンバー変数に外からアクセスする為の</a:t>
            </a:r>
            <a:endParaRPr lang="en-US" altLang="ja-JP" dirty="0"/>
          </a:p>
          <a:p>
            <a:r>
              <a:rPr lang="ja-JP" altLang="en-US" dirty="0"/>
              <a:t>　物なのでアクセス修飾子は </a:t>
            </a:r>
            <a:r>
              <a:rPr lang="en-US" altLang="ja-JP" b="1" dirty="0"/>
              <a:t>public</a:t>
            </a:r>
            <a:r>
              <a:rPr lang="en-US" altLang="ja-JP" dirty="0"/>
              <a:t> </a:t>
            </a:r>
            <a:r>
              <a:rPr lang="ja-JP" altLang="en-US" dirty="0"/>
              <a:t>を使用します。</a:t>
            </a:r>
            <a:endParaRPr lang="en-US" altLang="ja-JP" dirty="0"/>
          </a:p>
          <a:p>
            <a:r>
              <a:rPr lang="ja-JP" altLang="en-US" dirty="0"/>
              <a:t>　データ型はメンバー変数と同じ物で問題ありません。</a:t>
            </a:r>
            <a:endParaRPr lang="en-US" altLang="ja-JP" dirty="0"/>
          </a:p>
        </p:txBody>
      </p:sp>
      <p:sp>
        <p:nvSpPr>
          <p:cNvPr id="43" name="テキスト ボックス 42">
            <a:extLst>
              <a:ext uri="{FF2B5EF4-FFF2-40B4-BE49-F238E27FC236}">
                <a16:creationId xmlns:a16="http://schemas.microsoft.com/office/drawing/2014/main" id="{ACCEFC8B-7968-40AE-94EC-C66A01CD74D4}"/>
              </a:ext>
            </a:extLst>
          </p:cNvPr>
          <p:cNvSpPr txBox="1"/>
          <p:nvPr/>
        </p:nvSpPr>
        <p:spPr>
          <a:xfrm>
            <a:off x="5694685" y="2453912"/>
            <a:ext cx="6835020" cy="923330"/>
          </a:xfrm>
          <a:prstGeom prst="rect">
            <a:avLst/>
          </a:prstGeom>
          <a:noFill/>
        </p:spPr>
        <p:txBody>
          <a:bodyPr wrap="square">
            <a:spAutoFit/>
          </a:bodyPr>
          <a:lstStyle/>
          <a:p>
            <a:r>
              <a:rPr lang="ja-JP" altLang="en-US" b="1" dirty="0">
                <a:solidFill>
                  <a:srgbClr val="FF0000"/>
                </a:solidFill>
              </a:rPr>
              <a:t>②</a:t>
            </a:r>
            <a:r>
              <a:rPr lang="en-US" altLang="ja-JP" b="1" dirty="0"/>
              <a:t>get: </a:t>
            </a:r>
            <a:r>
              <a:rPr lang="ja-JP" altLang="en-US" b="1" dirty="0"/>
              <a:t>メンバー変数の値を外から取得する為の処理を記述します。</a:t>
            </a:r>
            <a:endParaRPr lang="en-US" altLang="ja-JP" b="1" dirty="0"/>
          </a:p>
          <a:p>
            <a:r>
              <a:rPr lang="ja-JP" altLang="en-US" b="1" dirty="0"/>
              <a:t>　</a:t>
            </a:r>
            <a:endParaRPr kumimoji="1" lang="en-US" altLang="ja-JP" b="1" dirty="0"/>
          </a:p>
        </p:txBody>
      </p:sp>
      <p:sp>
        <p:nvSpPr>
          <p:cNvPr id="44" name="テキスト ボックス 43">
            <a:extLst>
              <a:ext uri="{FF2B5EF4-FFF2-40B4-BE49-F238E27FC236}">
                <a16:creationId xmlns:a16="http://schemas.microsoft.com/office/drawing/2014/main" id="{E865C10A-B97E-4702-845D-CB2EBF7D6EE4}"/>
              </a:ext>
            </a:extLst>
          </p:cNvPr>
          <p:cNvSpPr txBox="1"/>
          <p:nvPr/>
        </p:nvSpPr>
        <p:spPr>
          <a:xfrm>
            <a:off x="5694685" y="3616877"/>
            <a:ext cx="6835020" cy="646331"/>
          </a:xfrm>
          <a:prstGeom prst="rect">
            <a:avLst/>
          </a:prstGeom>
          <a:noFill/>
        </p:spPr>
        <p:txBody>
          <a:bodyPr wrap="square">
            <a:spAutoFit/>
          </a:bodyPr>
          <a:lstStyle/>
          <a:p>
            <a:r>
              <a:rPr lang="ja-JP" altLang="en-US" b="1" dirty="0">
                <a:solidFill>
                  <a:srgbClr val="FF0000"/>
                </a:solidFill>
              </a:rPr>
              <a:t>③</a:t>
            </a:r>
            <a:r>
              <a:rPr lang="ja-JP" altLang="en-US" b="1" dirty="0"/>
              <a:t>変数名</a:t>
            </a:r>
            <a:r>
              <a:rPr lang="en-US" altLang="ja-JP" b="1" dirty="0"/>
              <a:t>:</a:t>
            </a:r>
          </a:p>
          <a:p>
            <a:r>
              <a:rPr lang="ja-JP" altLang="en-US" b="1" dirty="0"/>
              <a:t>　</a:t>
            </a:r>
            <a:r>
              <a:rPr lang="ja-JP" altLang="en-US" dirty="0"/>
              <a:t>変数の識別子。ソース上で代入したりする際の名称。</a:t>
            </a:r>
            <a:endParaRPr kumimoji="1" lang="en-US" altLang="ja-JP" dirty="0"/>
          </a:p>
        </p:txBody>
      </p:sp>
    </p:spTree>
    <p:extLst>
      <p:ext uri="{BB962C8B-B14F-4D97-AF65-F5344CB8AC3E}">
        <p14:creationId xmlns:p14="http://schemas.microsoft.com/office/powerpoint/2010/main" val="20462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1-2.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グリッドと在庫情報クラス紐づけ</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19</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8432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p:txBody>
          <a:bodyPr/>
          <a:lstStyle/>
          <a:p>
            <a:pPr algn="ctr"/>
            <a:r>
              <a:rPr kumimoji="1" lang="ja-JP" altLang="en-US" sz="5400" dirty="0"/>
              <a:t>目次 </a:t>
            </a:r>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3031331" y="2412833"/>
            <a:ext cx="6624638" cy="3798942"/>
          </a:xfrm>
        </p:spPr>
        <p:txBody>
          <a:bodyPr>
            <a:normAutofit fontScale="85000" lnSpcReduction="20000"/>
          </a:bodyPr>
          <a:lstStyle/>
          <a:p>
            <a:r>
              <a:rPr lang="en-US" altLang="ja-JP" dirty="0"/>
              <a:t>0.</a:t>
            </a:r>
            <a:r>
              <a:rPr lang="ja-JP" altLang="en-US" dirty="0"/>
              <a:t> 表示、登録機能概要</a:t>
            </a:r>
            <a:endParaRPr lang="en-US" altLang="ja-JP" dirty="0"/>
          </a:p>
          <a:p>
            <a:r>
              <a:rPr lang="en-US" altLang="ja-JP" dirty="0"/>
              <a:t>1. </a:t>
            </a:r>
            <a:r>
              <a:rPr lang="ja-JP" altLang="en-US" dirty="0"/>
              <a:t>表示機能</a:t>
            </a:r>
            <a:endParaRPr lang="en-US" altLang="ja-JP" dirty="0"/>
          </a:p>
          <a:p>
            <a:r>
              <a:rPr lang="ja-JP" altLang="en-US" dirty="0"/>
              <a:t>   </a:t>
            </a:r>
            <a:r>
              <a:rPr lang="en-US" altLang="ja-JP" dirty="0"/>
              <a:t>1-1.</a:t>
            </a:r>
            <a:r>
              <a:rPr lang="ja-JP" altLang="en-US" dirty="0"/>
              <a:t> 在庫情報クラスの実装</a:t>
            </a:r>
            <a:endParaRPr lang="en-US" altLang="ja-JP" dirty="0"/>
          </a:p>
          <a:p>
            <a:r>
              <a:rPr lang="ja-JP" altLang="en-US" dirty="0"/>
              <a:t>   </a:t>
            </a:r>
            <a:r>
              <a:rPr lang="en-US" altLang="ja-JP" dirty="0"/>
              <a:t>1-2. </a:t>
            </a:r>
            <a:r>
              <a:rPr lang="ja-JP" altLang="en-US" dirty="0"/>
              <a:t>グリッドと在庫情報クラス紐づけ</a:t>
            </a:r>
            <a:endParaRPr lang="en-US" altLang="ja-JP" dirty="0"/>
          </a:p>
          <a:p>
            <a:r>
              <a:rPr lang="ja-JP" altLang="en-US" dirty="0"/>
              <a:t>　</a:t>
            </a:r>
            <a:r>
              <a:rPr lang="en-US" altLang="ja-JP" dirty="0"/>
              <a:t>1-3. </a:t>
            </a:r>
            <a:r>
              <a:rPr lang="ja-JP" altLang="en-US" dirty="0"/>
              <a:t>テストデータの作成と動作確認</a:t>
            </a:r>
            <a:endParaRPr lang="en-US" altLang="ja-JP" dirty="0"/>
          </a:p>
          <a:p>
            <a:r>
              <a:rPr lang="en-US" altLang="ja-JP" dirty="0"/>
              <a:t>2.</a:t>
            </a:r>
            <a:r>
              <a:rPr lang="ja-JP" altLang="en-US" dirty="0"/>
              <a:t> 登録機能</a:t>
            </a:r>
            <a:endParaRPr lang="en-US" altLang="ja-JP" dirty="0"/>
          </a:p>
          <a:p>
            <a:r>
              <a:rPr lang="ja-JP" altLang="en-US" dirty="0"/>
              <a:t>   </a:t>
            </a:r>
            <a:r>
              <a:rPr lang="en-US" altLang="ja-JP" dirty="0"/>
              <a:t>2-1. </a:t>
            </a:r>
            <a:r>
              <a:rPr lang="ja-JP" altLang="en-US" dirty="0"/>
              <a:t>ボタンイベントの作成</a:t>
            </a:r>
            <a:endParaRPr lang="en-US" altLang="ja-JP" dirty="0"/>
          </a:p>
          <a:p>
            <a:r>
              <a:rPr lang="en-US" altLang="ja-JP" dirty="0"/>
              <a:t>   2-2. </a:t>
            </a:r>
            <a:r>
              <a:rPr lang="ja-JP" altLang="en-US" dirty="0"/>
              <a:t>登録処理の実装</a:t>
            </a:r>
            <a:endParaRPr lang="en-US" altLang="ja-JP" dirty="0"/>
          </a:p>
          <a:p>
            <a:r>
              <a:rPr lang="en-US" altLang="ja-JP" dirty="0"/>
              <a:t>3. </a:t>
            </a:r>
            <a:r>
              <a:rPr lang="ja-JP" altLang="en-US" dirty="0"/>
              <a:t>リファクタリング</a:t>
            </a:r>
            <a:endParaRPr lang="en-US" altLang="ja-JP" dirty="0"/>
          </a:p>
        </p:txBody>
      </p:sp>
    </p:spTree>
    <p:extLst>
      <p:ext uri="{BB962C8B-B14F-4D97-AF65-F5344CB8AC3E}">
        <p14:creationId xmlns:p14="http://schemas.microsoft.com/office/powerpoint/2010/main" val="106001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1-3.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テストデータの作成</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20</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　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43729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a:xfrm>
            <a:off x="1596855" y="637304"/>
            <a:ext cx="8409135" cy="1325563"/>
          </a:xfrm>
        </p:spPr>
        <p:txBody>
          <a:bodyPr/>
          <a:lstStyle/>
          <a:p>
            <a:pPr algn="ctr"/>
            <a:r>
              <a:rPr lang="en-US" altLang="ja-JP" sz="5400" dirty="0"/>
              <a:t>2</a:t>
            </a:r>
            <a:r>
              <a:rPr kumimoji="1" lang="en-US" altLang="ja-JP" sz="5400" dirty="0"/>
              <a:t>. </a:t>
            </a:r>
            <a:r>
              <a:rPr lang="ja-JP" altLang="en-US" sz="5400" dirty="0"/>
              <a:t>登録機能の実装</a:t>
            </a:r>
            <a:endParaRPr kumimoji="1" lang="ja-JP" altLang="en-US" sz="5400" dirty="0"/>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2181179" y="2367284"/>
            <a:ext cx="7975352" cy="3798942"/>
          </a:xfrm>
        </p:spPr>
        <p:txBody>
          <a:bodyPr/>
          <a:lstStyle/>
          <a:p>
            <a:r>
              <a:rPr lang="en-US" altLang="ja-JP" dirty="0"/>
              <a:t>	2-1. </a:t>
            </a:r>
            <a:r>
              <a:rPr lang="ja-JP" altLang="en-US" dirty="0"/>
              <a:t>ボタンイベントの作成</a:t>
            </a:r>
            <a:endParaRPr lang="en-US" altLang="ja-JP" dirty="0"/>
          </a:p>
          <a:p>
            <a:r>
              <a:rPr lang="en-US" altLang="ja-JP" dirty="0"/>
              <a:t> 	2-2. </a:t>
            </a:r>
            <a:r>
              <a:rPr lang="ja-JP" altLang="en-US" dirty="0"/>
              <a:t>登録処理の実装</a:t>
            </a:r>
            <a:endParaRPr lang="en-US" altLang="ja-JP" dirty="0"/>
          </a:p>
        </p:txBody>
      </p:sp>
    </p:spTree>
    <p:extLst>
      <p:ext uri="{BB962C8B-B14F-4D97-AF65-F5344CB8AC3E}">
        <p14:creationId xmlns:p14="http://schemas.microsoft.com/office/powerpoint/2010/main" val="358205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ボタンイベントの作成</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22</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387344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2-2.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登録処理の実装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23</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149346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モデルクラス</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12155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0.</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表示、登録機能概要</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3</a:t>
            </a:fld>
            <a:endParaRPr lang="ja-JP" altLang="en-US"/>
          </a:p>
        </p:txBody>
      </p:sp>
      <p:sp>
        <p:nvSpPr>
          <p:cNvPr id="5" name="コンテンツ プレースホルダー 1">
            <a:extLst>
              <a:ext uri="{FF2B5EF4-FFF2-40B4-BE49-F238E27FC236}">
                <a16:creationId xmlns:a16="http://schemas.microsoft.com/office/drawing/2014/main" id="{D4A00046-5970-47A7-B248-AC46CB36F4C1}"/>
              </a:ext>
            </a:extLst>
          </p:cNvPr>
          <p:cNvSpPr txBox="1">
            <a:spLocks/>
          </p:cNvSpPr>
          <p:nvPr/>
        </p:nvSpPr>
        <p:spPr>
          <a:xfrm>
            <a:off x="214961" y="784822"/>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ja-JP" altLang="en-US" sz="2800" b="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899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zh-TW"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0.</a:t>
            </a:r>
            <a:r>
              <a:rPr lang="zh-TW"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表示、登録機能概要</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ja-JP" altLang="en-US" sz="2800" b="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674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a:xfrm>
            <a:off x="1650380" y="646225"/>
            <a:ext cx="8409135" cy="1325563"/>
          </a:xfrm>
        </p:spPr>
        <p:txBody>
          <a:bodyPr/>
          <a:lstStyle/>
          <a:p>
            <a:pPr algn="ctr"/>
            <a:r>
              <a:rPr kumimoji="1" lang="en-US" altLang="ja-JP" sz="5400" dirty="0"/>
              <a:t>1. </a:t>
            </a:r>
            <a:r>
              <a:rPr lang="ja-JP" altLang="en-US" sz="5400" dirty="0"/>
              <a:t>表示機能の実装</a:t>
            </a:r>
            <a:endParaRPr kumimoji="1" lang="ja-JP" altLang="en-US" sz="5400" dirty="0"/>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2181179" y="2367284"/>
            <a:ext cx="7975352" cy="3798942"/>
          </a:xfrm>
        </p:spPr>
        <p:txBody>
          <a:bodyPr/>
          <a:lstStyle/>
          <a:p>
            <a:r>
              <a:rPr lang="ja-JP" altLang="en-US" dirty="0"/>
              <a:t>　</a:t>
            </a:r>
            <a:r>
              <a:rPr lang="en-US" altLang="ja-JP" dirty="0"/>
              <a:t>1-1.</a:t>
            </a:r>
            <a:r>
              <a:rPr lang="ja-JP" altLang="en-US" dirty="0"/>
              <a:t> 在庫情報クラスの実装</a:t>
            </a:r>
            <a:endParaRPr lang="en-US" altLang="ja-JP" dirty="0"/>
          </a:p>
          <a:p>
            <a:r>
              <a:rPr lang="ja-JP" altLang="en-US" dirty="0"/>
              <a:t>   </a:t>
            </a:r>
            <a:r>
              <a:rPr lang="en-US" altLang="ja-JP" dirty="0"/>
              <a:t>1-2. </a:t>
            </a:r>
            <a:r>
              <a:rPr lang="ja-JP" altLang="en-US" dirty="0"/>
              <a:t>グリッドと在庫情報クラス紐づけ</a:t>
            </a:r>
            <a:endParaRPr lang="en-US" altLang="ja-JP" dirty="0"/>
          </a:p>
          <a:p>
            <a:r>
              <a:rPr lang="ja-JP" altLang="en-US" dirty="0"/>
              <a:t>　</a:t>
            </a:r>
            <a:r>
              <a:rPr lang="en-US" altLang="ja-JP" dirty="0"/>
              <a:t>1-3. </a:t>
            </a:r>
            <a:r>
              <a:rPr lang="ja-JP" altLang="en-US" dirty="0"/>
              <a:t>テストデータの作成と動作確認</a:t>
            </a:r>
            <a:endParaRPr lang="en-US" altLang="ja-JP" dirty="0"/>
          </a:p>
        </p:txBody>
      </p:sp>
    </p:spTree>
    <p:extLst>
      <p:ext uri="{BB962C8B-B14F-4D97-AF65-F5344CB8AC3E}">
        <p14:creationId xmlns:p14="http://schemas.microsoft.com/office/powerpoint/2010/main" val="18223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6</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214961" y="728671"/>
            <a:ext cx="11762077"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1" i="0" dirty="0">
                <a:solidFill>
                  <a:srgbClr val="333333"/>
                </a:solidFill>
                <a:effectLst/>
                <a:latin typeface="メイリオ" panose="020B0604030504040204" pitchFamily="50" charset="-128"/>
                <a:ea typeface="メイリオ" panose="020B0604030504040204" pitchFamily="50" charset="-128"/>
              </a:rPr>
              <a:t>在庫情報クラス　＝　グリッド</a:t>
            </a:r>
            <a:r>
              <a:rPr lang="en-US" altLang="ja-JP" sz="2800" b="1" i="0" dirty="0">
                <a:solidFill>
                  <a:srgbClr val="333333"/>
                </a:solidFill>
                <a:effectLst/>
                <a:latin typeface="メイリオ" panose="020B0604030504040204" pitchFamily="50" charset="-128"/>
                <a:ea typeface="メイリオ" panose="020B0604030504040204" pitchFamily="50" charset="-128"/>
              </a:rPr>
              <a:t>1</a:t>
            </a:r>
            <a:r>
              <a:rPr lang="ja-JP" altLang="en-US" sz="2800" b="1" i="0" dirty="0">
                <a:solidFill>
                  <a:srgbClr val="333333"/>
                </a:solidFill>
                <a:effectLst/>
                <a:latin typeface="メイリオ" panose="020B0604030504040204" pitchFamily="50" charset="-128"/>
                <a:ea typeface="メイリオ" panose="020B0604030504040204" pitchFamily="50" charset="-128"/>
              </a:rPr>
              <a:t>行分のデータ</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7B8B9AA-D166-4F12-9828-918CCFE3E7DF}"/>
              </a:ext>
            </a:extLst>
          </p:cNvPr>
          <p:cNvGraphicFramePr>
            <a:graphicFrameLocks noGrp="1"/>
          </p:cNvGraphicFramePr>
          <p:nvPr>
            <p:extLst>
              <p:ext uri="{D42A27DB-BD31-4B8C-83A1-F6EECF244321}">
                <p14:modId xmlns:p14="http://schemas.microsoft.com/office/powerpoint/2010/main" val="4070900523"/>
              </p:ext>
            </p:extLst>
          </p:nvPr>
        </p:nvGraphicFramePr>
        <p:xfrm>
          <a:off x="1449566" y="3595580"/>
          <a:ext cx="8115300" cy="2117090"/>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
        <p:nvSpPr>
          <p:cNvPr id="8" name="コンテンツ プレースホルダー 1">
            <a:extLst>
              <a:ext uri="{FF2B5EF4-FFF2-40B4-BE49-F238E27FC236}">
                <a16:creationId xmlns:a16="http://schemas.microsoft.com/office/drawing/2014/main" id="{B258DD1E-D559-4158-981C-38A2943B2871}"/>
              </a:ext>
            </a:extLst>
          </p:cNvPr>
          <p:cNvSpPr txBox="1">
            <a:spLocks/>
          </p:cNvSpPr>
          <p:nvPr/>
        </p:nvSpPr>
        <p:spPr>
          <a:xfrm>
            <a:off x="883640" y="1255037"/>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つまりグリッド</a:t>
            </a:r>
            <a:r>
              <a:rPr lang="en-US" altLang="ja-JP" sz="2400" dirty="0">
                <a:solidFill>
                  <a:srgbClr val="333333"/>
                </a:solidFill>
                <a:latin typeface="メイリオ" panose="020B0604030504040204" pitchFamily="50" charset="-128"/>
                <a:ea typeface="メイリオ" panose="020B0604030504040204" pitchFamily="50" charset="-128"/>
              </a:rPr>
              <a:t>1</a:t>
            </a:r>
            <a:r>
              <a:rPr lang="ja-JP" altLang="en-US" sz="2400" dirty="0">
                <a:solidFill>
                  <a:srgbClr val="333333"/>
                </a:solidFill>
                <a:latin typeface="メイリオ" panose="020B0604030504040204" pitchFamily="50" charset="-128"/>
                <a:ea typeface="メイリオ" panose="020B0604030504040204" pitchFamily="50" charset="-128"/>
              </a:rPr>
              <a:t>行分のデータを保持するクラスを実装します。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このような画面と直接紐づくデータを保持するクラスの事を</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モデルクラスと呼びます。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9" name="コンテンツ プレースホルダー 1">
            <a:extLst>
              <a:ext uri="{FF2B5EF4-FFF2-40B4-BE49-F238E27FC236}">
                <a16:creationId xmlns:a16="http://schemas.microsoft.com/office/drawing/2014/main" id="{B3B770A3-18F2-4D65-B103-FE51687CFF46}"/>
              </a:ext>
            </a:extLst>
          </p:cNvPr>
          <p:cNvSpPr txBox="1">
            <a:spLocks/>
          </p:cNvSpPr>
          <p:nvPr/>
        </p:nvSpPr>
        <p:spPr>
          <a:xfrm>
            <a:off x="1370577" y="2968079"/>
            <a:ext cx="9863255" cy="826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i="0" dirty="0">
                <a:solidFill>
                  <a:srgbClr val="333333"/>
                </a:solidFill>
                <a:effectLst/>
                <a:latin typeface="メイリオ" panose="020B0604030504040204" pitchFamily="50" charset="-128"/>
                <a:ea typeface="メイリオ" panose="020B0604030504040204" pitchFamily="50" charset="-128"/>
              </a:rPr>
              <a:t>↓は在庫情報クラスの定義情報です。</a:t>
            </a:r>
            <a:endParaRPr lang="en-US" altLang="ja-JP" sz="2400" i="0" dirty="0">
              <a:solidFill>
                <a:srgbClr val="333333"/>
              </a:solidFill>
              <a:effectLst/>
              <a:latin typeface="メイリオ" panose="020B0604030504040204" pitchFamily="50" charset="-128"/>
              <a:ea typeface="メイリオ" panose="020B0604030504040204" pitchFamily="50" charset="-128"/>
            </a:endParaRPr>
          </a:p>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17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7</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87252" y="728671"/>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1" name="コンテンツ プレースホルダー 1">
            <a:extLst>
              <a:ext uri="{FF2B5EF4-FFF2-40B4-BE49-F238E27FC236}">
                <a16:creationId xmlns:a16="http://schemas.microsoft.com/office/drawing/2014/main" id="{15C1402E-31C1-4CAC-AB56-6DD4B4CEE4E6}"/>
              </a:ext>
            </a:extLst>
          </p:cNvPr>
          <p:cNvSpPr txBox="1">
            <a:spLocks/>
          </p:cNvSpPr>
          <p:nvPr/>
        </p:nvSpPr>
        <p:spPr>
          <a:xfrm>
            <a:off x="1139848" y="1263373"/>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a:t>
            </a:r>
            <a:r>
              <a:rPr lang="en-US" altLang="ja-JP" sz="2400" dirty="0">
                <a:solidFill>
                  <a:srgbClr val="333333"/>
                </a:solidFill>
                <a:latin typeface="メイリオ" panose="020B0604030504040204" pitchFamily="50" charset="-128"/>
                <a:ea typeface="メイリオ" panose="020B0604030504040204" pitchFamily="50" charset="-128"/>
              </a:rPr>
              <a:t> </a:t>
            </a:r>
            <a:r>
              <a:rPr lang="ja-JP" altLang="en-US" sz="2400" dirty="0">
                <a:solidFill>
                  <a:srgbClr val="333333"/>
                </a:solidFill>
                <a:latin typeface="メイリオ" panose="020B0604030504040204" pitchFamily="50" charset="-128"/>
                <a:ea typeface="メイリオ" panose="020B0604030504040204" pitchFamily="50" charset="-128"/>
              </a:rPr>
              <a:t>プロジェクト</a:t>
            </a:r>
            <a:r>
              <a:rPr lang="en-US" altLang="ja-JP" sz="2400" dirty="0">
                <a:solidFill>
                  <a:srgbClr val="333333"/>
                </a:solidFill>
                <a:latin typeface="メイリオ" panose="020B0604030504040204" pitchFamily="50" charset="-128"/>
                <a:ea typeface="メイリオ" panose="020B0604030504040204" pitchFamily="50" charset="-128"/>
              </a:rPr>
              <a:t>(</a:t>
            </a:r>
            <a:r>
              <a:rPr lang="en-US" altLang="ja-JP" sz="2400" dirty="0" err="1">
                <a:solidFill>
                  <a:srgbClr val="333333"/>
                </a:solidFill>
                <a:latin typeface="メイリオ" panose="020B0604030504040204" pitchFamily="50" charset="-128"/>
                <a:ea typeface="メイリオ" panose="020B0604030504040204" pitchFamily="50" charset="-128"/>
              </a:rPr>
              <a:t>trainingSample</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を右クリック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→右クリックメニューから「追加</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→さらに開くメニューから「新しいフォルダー</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09C89722-624A-4A2D-B9F7-E8D6F0980DD2}"/>
              </a:ext>
            </a:extLst>
          </p:cNvPr>
          <p:cNvPicPr>
            <a:picLocks noChangeAspect="1"/>
          </p:cNvPicPr>
          <p:nvPr/>
        </p:nvPicPr>
        <p:blipFill>
          <a:blip r:embed="rId3"/>
          <a:stretch>
            <a:fillRect/>
          </a:stretch>
        </p:blipFill>
        <p:spPr>
          <a:xfrm>
            <a:off x="2074861" y="2688637"/>
            <a:ext cx="7135221" cy="3715268"/>
          </a:xfrm>
          <a:prstGeom prst="rect">
            <a:avLst/>
          </a:prstGeom>
        </p:spPr>
      </p:pic>
      <p:sp>
        <p:nvSpPr>
          <p:cNvPr id="9" name="コンテンツ プレースホルダー 1">
            <a:extLst>
              <a:ext uri="{FF2B5EF4-FFF2-40B4-BE49-F238E27FC236}">
                <a16:creationId xmlns:a16="http://schemas.microsoft.com/office/drawing/2014/main" id="{C955C7BA-00F0-4BF8-9F63-6B19DF23C7DB}"/>
              </a:ext>
            </a:extLst>
          </p:cNvPr>
          <p:cNvSpPr txBox="1">
            <a:spLocks/>
          </p:cNvSpPr>
          <p:nvPr/>
        </p:nvSpPr>
        <p:spPr>
          <a:xfrm>
            <a:off x="672840" y="716887"/>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①モデルクラスを配置するフォルダ</a:t>
            </a:r>
            <a:r>
              <a:rPr lang="en-US" altLang="ja-JP" b="1" dirty="0">
                <a:solidFill>
                  <a:srgbClr val="333333"/>
                </a:solidFill>
                <a:latin typeface="メイリオ" panose="020B0604030504040204" pitchFamily="50" charset="-128"/>
                <a:ea typeface="メイリオ" panose="020B0604030504040204" pitchFamily="50" charset="-128"/>
              </a:rPr>
              <a:t>(model)</a:t>
            </a:r>
            <a:r>
              <a:rPr lang="ja-JP" altLang="en-US" b="1" dirty="0">
                <a:solidFill>
                  <a:srgbClr val="333333"/>
                </a:solidFill>
                <a:latin typeface="メイリオ" panose="020B0604030504040204" pitchFamily="50" charset="-128"/>
                <a:ea typeface="メイリオ" panose="020B0604030504040204" pitchFamily="50" charset="-128"/>
              </a:rPr>
              <a:t>を作成</a:t>
            </a:r>
            <a:endParaRPr lang="en-US" altLang="ja-JP" b="1" dirty="0">
              <a:solidFill>
                <a:srgbClr val="333333"/>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46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8</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87252" y="728671"/>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1" name="コンテンツ プレースホルダー 1">
            <a:extLst>
              <a:ext uri="{FF2B5EF4-FFF2-40B4-BE49-F238E27FC236}">
                <a16:creationId xmlns:a16="http://schemas.microsoft.com/office/drawing/2014/main" id="{15C1402E-31C1-4CAC-AB56-6DD4B4CEE4E6}"/>
              </a:ext>
            </a:extLst>
          </p:cNvPr>
          <p:cNvSpPr txBox="1">
            <a:spLocks/>
          </p:cNvSpPr>
          <p:nvPr/>
        </p:nvSpPr>
        <p:spPr>
          <a:xfrm>
            <a:off x="959543" y="78350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・すると、プロジェクト内に「</a:t>
            </a:r>
            <a:r>
              <a:rPr lang="en-US" altLang="ja-JP" sz="2400" dirty="0">
                <a:solidFill>
                  <a:srgbClr val="333333"/>
                </a:solidFill>
                <a:latin typeface="メイリオ" panose="020B0604030504040204" pitchFamily="50" charset="-128"/>
                <a:ea typeface="メイリオ" panose="020B0604030504040204" pitchFamily="50" charset="-128"/>
              </a:rPr>
              <a:t>NewFolder1</a:t>
            </a:r>
            <a:r>
              <a:rPr lang="ja-JP" altLang="en-US" sz="2400" dirty="0">
                <a:solidFill>
                  <a:srgbClr val="333333"/>
                </a:solidFill>
                <a:latin typeface="メイリオ" panose="020B0604030504040204" pitchFamily="50" charset="-128"/>
                <a:ea typeface="メイリオ" panose="020B0604030504040204" pitchFamily="50" charset="-128"/>
              </a:rPr>
              <a:t>」という名前で新規フォルダが</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作成されますので名前を「</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」に変更してください。</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12" name="図 11">
            <a:extLst>
              <a:ext uri="{FF2B5EF4-FFF2-40B4-BE49-F238E27FC236}">
                <a16:creationId xmlns:a16="http://schemas.microsoft.com/office/drawing/2014/main" id="{37BCDA99-E913-44BF-973C-210FE7F23CAB}"/>
              </a:ext>
            </a:extLst>
          </p:cNvPr>
          <p:cNvPicPr>
            <a:picLocks noChangeAspect="1"/>
          </p:cNvPicPr>
          <p:nvPr/>
        </p:nvPicPr>
        <p:blipFill>
          <a:blip r:embed="rId3"/>
          <a:stretch>
            <a:fillRect/>
          </a:stretch>
        </p:blipFill>
        <p:spPr>
          <a:xfrm>
            <a:off x="1427602" y="1853698"/>
            <a:ext cx="5631709" cy="3826848"/>
          </a:xfrm>
          <a:prstGeom prst="rect">
            <a:avLst/>
          </a:prstGeom>
        </p:spPr>
      </p:pic>
      <p:sp>
        <p:nvSpPr>
          <p:cNvPr id="15" name="テキスト ボックス 14">
            <a:extLst>
              <a:ext uri="{FF2B5EF4-FFF2-40B4-BE49-F238E27FC236}">
                <a16:creationId xmlns:a16="http://schemas.microsoft.com/office/drawing/2014/main" id="{9150D7C9-4055-4020-84D6-D05AB175FEC9}"/>
              </a:ext>
            </a:extLst>
          </p:cNvPr>
          <p:cNvSpPr txBox="1"/>
          <p:nvPr/>
        </p:nvSpPr>
        <p:spPr>
          <a:xfrm>
            <a:off x="7059311" y="1991865"/>
            <a:ext cx="4876211" cy="1200329"/>
          </a:xfrm>
          <a:prstGeom prst="rect">
            <a:avLst/>
          </a:prstGeom>
          <a:noFill/>
        </p:spPr>
        <p:txBody>
          <a:bodyPr wrap="square">
            <a:spAutoFit/>
          </a:bodyPr>
          <a:lstStyle/>
          <a:p>
            <a:r>
              <a:rPr kumimoji="1" lang="en-US" altLang="ja-JP" dirty="0"/>
              <a:t>※</a:t>
            </a:r>
            <a:r>
              <a:rPr kumimoji="1" lang="ja-JP" altLang="en-US" dirty="0"/>
              <a:t>フォルダ作成の際の確認点</a:t>
            </a:r>
            <a:endParaRPr kumimoji="1" lang="en-US" altLang="ja-JP" dirty="0"/>
          </a:p>
          <a:p>
            <a:r>
              <a:rPr kumimoji="1" lang="ja-JP" altLang="en-US" dirty="0"/>
              <a:t>　・フォルダを作成した階層が正しいか？</a:t>
            </a:r>
            <a:endParaRPr kumimoji="1" lang="en-US" altLang="ja-JP" dirty="0"/>
          </a:p>
          <a:p>
            <a:r>
              <a:rPr lang="ja-JP" altLang="en-US" dirty="0"/>
              <a:t>　・ソリューションの中に作っていないか？</a:t>
            </a:r>
            <a:endParaRPr lang="en-US" altLang="ja-JP" dirty="0"/>
          </a:p>
          <a:p>
            <a:r>
              <a:rPr kumimoji="1" lang="ja-JP" altLang="en-US" dirty="0"/>
              <a:t>　・名前のタイプミスをしていないか？</a:t>
            </a:r>
            <a:endParaRPr kumimoji="1" lang="en-US" altLang="ja-JP" dirty="0"/>
          </a:p>
        </p:txBody>
      </p:sp>
      <p:pic>
        <p:nvPicPr>
          <p:cNvPr id="17" name="図 16">
            <a:extLst>
              <a:ext uri="{FF2B5EF4-FFF2-40B4-BE49-F238E27FC236}">
                <a16:creationId xmlns:a16="http://schemas.microsoft.com/office/drawing/2014/main" id="{E3A9CA49-4B89-417F-941D-71C3A43C5B3B}"/>
              </a:ext>
            </a:extLst>
          </p:cNvPr>
          <p:cNvPicPr>
            <a:picLocks noChangeAspect="1"/>
          </p:cNvPicPr>
          <p:nvPr/>
        </p:nvPicPr>
        <p:blipFill>
          <a:blip r:embed="rId4"/>
          <a:stretch>
            <a:fillRect/>
          </a:stretch>
        </p:blipFill>
        <p:spPr>
          <a:xfrm>
            <a:off x="7312673" y="3350368"/>
            <a:ext cx="4486901" cy="2172003"/>
          </a:xfrm>
          <a:prstGeom prst="rect">
            <a:avLst/>
          </a:prstGeom>
        </p:spPr>
      </p:pic>
      <p:sp>
        <p:nvSpPr>
          <p:cNvPr id="19" name="テキスト ボックス 18">
            <a:extLst>
              <a:ext uri="{FF2B5EF4-FFF2-40B4-BE49-F238E27FC236}">
                <a16:creationId xmlns:a16="http://schemas.microsoft.com/office/drawing/2014/main" id="{EF4C640B-36F7-4EE7-BA3C-D68454AD4156}"/>
              </a:ext>
            </a:extLst>
          </p:cNvPr>
          <p:cNvSpPr txBox="1"/>
          <p:nvPr/>
        </p:nvSpPr>
        <p:spPr>
          <a:xfrm>
            <a:off x="7312673" y="5522371"/>
            <a:ext cx="4533769" cy="923330"/>
          </a:xfrm>
          <a:prstGeom prst="rect">
            <a:avLst/>
          </a:prstGeom>
          <a:noFill/>
        </p:spPr>
        <p:txBody>
          <a:bodyPr wrap="square">
            <a:spAutoFit/>
          </a:bodyPr>
          <a:lstStyle/>
          <a:p>
            <a:r>
              <a:rPr kumimoji="1" lang="ja-JP" altLang="en-US" dirty="0"/>
              <a:t>クラスの階層構造＝フォルダの階層構造</a:t>
            </a:r>
            <a:endParaRPr kumimoji="1" lang="en-US" altLang="ja-JP" dirty="0"/>
          </a:p>
          <a:p>
            <a:r>
              <a:rPr lang="ja-JP" altLang="en-US" dirty="0"/>
              <a:t>のため、後から直すとえらい目に合う場合がたまにあります。</a:t>
            </a:r>
            <a:endParaRPr kumimoji="1" lang="en-US" altLang="ja-JP" dirty="0"/>
          </a:p>
        </p:txBody>
      </p:sp>
    </p:spTree>
    <p:extLst>
      <p:ext uri="{BB962C8B-B14F-4D97-AF65-F5344CB8AC3E}">
        <p14:creationId xmlns:p14="http://schemas.microsoft.com/office/powerpoint/2010/main" val="198299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9</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31702" y="771725"/>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3" name="コンテンツ プレースホルダー 1">
            <a:extLst>
              <a:ext uri="{FF2B5EF4-FFF2-40B4-BE49-F238E27FC236}">
                <a16:creationId xmlns:a16="http://schemas.microsoft.com/office/drawing/2014/main" id="{4527F45B-0958-4C1A-B5D2-A45A52295712}"/>
              </a:ext>
            </a:extLst>
          </p:cNvPr>
          <p:cNvSpPr txBox="1">
            <a:spLocks/>
          </p:cNvSpPr>
          <p:nvPr/>
        </p:nvSpPr>
        <p:spPr>
          <a:xfrm>
            <a:off x="672840" y="716887"/>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①モデルクラスの作成</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1263373"/>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・作成した「</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」クラスを右クリック。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→右クリックメニューから「追加</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→さらに開くメニューから「新しい項目</a:t>
            </a:r>
            <a:r>
              <a:rPr lang="en-US" altLang="ja-JP" sz="2400" dirty="0">
                <a:solidFill>
                  <a:srgbClr val="333333"/>
                </a:solidFill>
                <a:latin typeface="メイリオ" panose="020B0604030504040204" pitchFamily="50" charset="-128"/>
                <a:ea typeface="メイリオ" panose="020B0604030504040204" pitchFamily="50" charset="-128"/>
              </a:rPr>
              <a:t>(W)</a:t>
            </a:r>
            <a:r>
              <a:rPr lang="ja-JP" altLang="en-US" sz="2400" dirty="0">
                <a:solidFill>
                  <a:srgbClr val="333333"/>
                </a:solidFill>
                <a:latin typeface="メイリオ" panose="020B0604030504040204" pitchFamily="50" charset="-128"/>
                <a:ea typeface="メイリオ" panose="020B0604030504040204" pitchFamily="50" charset="-128"/>
              </a:rPr>
              <a:t>」クリック。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8F6865C-92BB-4298-BAF1-858576332EF4}"/>
              </a:ext>
            </a:extLst>
          </p:cNvPr>
          <p:cNvPicPr>
            <a:picLocks noChangeAspect="1"/>
          </p:cNvPicPr>
          <p:nvPr/>
        </p:nvPicPr>
        <p:blipFill>
          <a:blip r:embed="rId3"/>
          <a:stretch>
            <a:fillRect/>
          </a:stretch>
        </p:blipFill>
        <p:spPr>
          <a:xfrm>
            <a:off x="2391101" y="2737175"/>
            <a:ext cx="7670988" cy="2479264"/>
          </a:xfrm>
          <a:prstGeom prst="rect">
            <a:avLst/>
          </a:prstGeom>
        </p:spPr>
      </p:pic>
    </p:spTree>
    <p:extLst>
      <p:ext uri="{BB962C8B-B14F-4D97-AF65-F5344CB8AC3E}">
        <p14:creationId xmlns:p14="http://schemas.microsoft.com/office/powerpoint/2010/main" val="10183627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vil]プログラミング入門(仮題) (第1.0版) .potx" id="{6EBD1210-EAFA-44F9-B4CE-D3145BFB07B5}" vid="{009A69A1-BB84-46B3-B8ED-0F86893842A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05D111FBC374B46BCD7BDFD2D12D460" ma:contentTypeVersion="5" ma:contentTypeDescription="新しいドキュメントを作成します。" ma:contentTypeScope="" ma:versionID="43d8558112f54fad5fdc36ef027dffee">
  <xsd:schema xmlns:xsd="http://www.w3.org/2001/XMLSchema" xmlns:xs="http://www.w3.org/2001/XMLSchema" xmlns:p="http://schemas.microsoft.com/office/2006/metadata/properties" xmlns:ns2="612700f9-a587-46d0-8287-38f7c13808a2" targetNamespace="http://schemas.microsoft.com/office/2006/metadata/properties" ma:root="true" ma:fieldsID="7826e261ad7cea19c4aaa75668ba05f1" ns2:_="">
    <xsd:import namespace="612700f9-a587-46d0-8287-38f7c13808a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700f9-a587-46d0-8287-38f7c13808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C1241-B022-4298-9CF2-BB9A13E4E566}">
  <ds:schemaRefs>
    <ds:schemaRef ds:uri="http://schemas.microsoft.com/office/2006/metadata/contentType"/>
    <ds:schemaRef ds:uri="http://schemas.microsoft.com/office/2006/metadata/properties/metaAttributes"/>
    <ds:schemaRef ds:uri="http://www.w3.org/2000/xmlns/"/>
    <ds:schemaRef ds:uri="http://www.w3.org/2001/XMLSchema"/>
    <ds:schemaRef ds:uri="612700f9-a587-46d0-8287-38f7c13808a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54A504-D7F0-4927-A79E-765B59A895A2}">
  <ds:schemaRefs>
    <ds:schemaRef ds:uri="http://schemas.microsoft.com/sharepoint/v3/contenttype/forms"/>
  </ds:schemaRefs>
</ds:datastoreItem>
</file>

<file path=customXml/itemProps3.xml><?xml version="1.0" encoding="utf-8"?>
<ds:datastoreItem xmlns:ds="http://schemas.openxmlformats.org/officeDocument/2006/customXml" ds:itemID="{EBB8CB68-29B2-4AAB-BE9C-D02EAD41A79A}">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584</TotalTime>
  <Words>3169</Words>
  <Application>Microsoft Office PowerPoint</Application>
  <PresentationFormat>ワイド画面</PresentationFormat>
  <Paragraphs>528</Paragraphs>
  <Slides>24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ＭＳ ゴシック</vt:lpstr>
      <vt:lpstr>メイリオ</vt:lpstr>
      <vt:lpstr>游ゴシック</vt:lpstr>
      <vt:lpstr>游ゴシック Light</vt:lpstr>
      <vt:lpstr>Arial</vt:lpstr>
      <vt:lpstr>Office テーマ</vt:lpstr>
      <vt:lpstr>  初めての アプリケーション作成  第3回 表示、登録機能の実装</vt:lpstr>
      <vt:lpstr>目次 </vt:lpstr>
      <vt:lpstr>0.表示、登録機能概要</vt:lpstr>
      <vt:lpstr>0.表示、登録機能概要</vt:lpstr>
      <vt:lpstr>1. 表示機能の実装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1-2. グリッドと在庫情報クラス紐づけ</vt:lpstr>
      <vt:lpstr>1-3. テストデータの作成</vt:lpstr>
      <vt:lpstr>2. 登録機能の実装</vt:lpstr>
      <vt:lpstr>2-1. ボタンイベントの作成</vt:lpstr>
      <vt:lpstr>2-2. 登録処理の実装</vt:lpstr>
      <vt:lpstr>1-1. モデルクラス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門井 康徳</dc:creator>
  <cp:lastModifiedBy>今田 祥司</cp:lastModifiedBy>
  <cp:revision>39</cp:revision>
  <dcterms:created xsi:type="dcterms:W3CDTF">2019-12-19T06:02:04Z</dcterms:created>
  <dcterms:modified xsi:type="dcterms:W3CDTF">2021-09-03T09:50:52Z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0x010100C05D111FBC374B46BCD7BDFD2D12D460</vt:lpwstr>
  </property>
</Properties>
</file>