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6" r:id="rId8"/>
    <p:sldId id="267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6846-E8F1-4EAD-9C8E-50B4F4C2F622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D8CC9-CFC7-4127-9A3E-BA2E39BE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8262-950F-4FC8-18AB-6CA6EDE4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5026-BFE2-D0B4-F74E-605CAEB0D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727-A7BB-4324-077E-C09CA1F5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A98E-3B05-C7DF-4C91-0D9C0606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08E2-8064-5D1D-20B4-7FC79410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BCAF-1005-5F03-60CA-BF4D5F92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47330-9386-EB76-90AC-72DB09CD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3185-CD9B-DEFD-9D52-36311E9E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0459-4C04-2B05-76FD-51C18C29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52E97-3966-FAFD-8F5A-3BCC556F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5C6B1-F123-C5BD-D54C-DB6480DD4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5078-4E40-2576-FCF2-D7CF0DBCC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07E8-1E84-3429-0500-D2313F6D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2798-6717-A06C-2F37-0D83430F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E33-C5EC-C7BD-9831-88F0D9AA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543-4C96-9100-F2DC-1B3AFBF7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93FF-E1F5-B587-637A-868AE283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BC39-533D-2319-2F14-66EA2326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01B0-F114-6312-A2AF-C3EC7A1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C794-B74D-5DCF-00DC-CB1BF0AC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2AE-94C4-7515-D09F-30B73163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ED66-A2A2-0B9B-077B-F8AB1C09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C61B-7FCF-7A83-4B9D-4EC494D7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03BE-8D78-8275-0271-06FEEE9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76A5-4936-D061-D317-54710518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B63-0C71-9B26-9173-C2A3ED31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8D74-0D66-E037-5D7F-5D5A921FE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0B4D4-E3CA-5CCF-8EAB-AA61DF841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79DA-56FD-2FE7-06C6-C71DB983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F6A7-2582-3F89-BA69-45AEF66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A1EC-097B-971F-2888-8A58D3E8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572-A670-6992-9559-422AB1B2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6315-7D7F-C2C4-A938-A6F5889D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D0CEF-358C-7D20-77EC-9F65977D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D43F1-74EE-8FF1-DDD1-6D76DBBB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3556E-A473-7C7B-190B-3D3A97A58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9924B-6105-6C11-817E-FBF8FB7C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5CFB0-6E1D-B2E6-EB39-A9B6D118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9F505-7304-4859-7846-8C46946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7896-E6A4-B1FB-CBE9-3619321B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F0A9F-6E85-E61F-A7B9-5E5F9069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59AC6-5D8E-2C3B-2712-A68323FC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1C541-A255-B48E-D914-0101416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5FBA9-56AD-5B0F-FC85-47F58D76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DCFAA-5374-01D3-CAE9-EAF38E89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E7C9E-413C-EFC4-CDC8-52DFA2EB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2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9B71-C7BB-2358-1F9C-ECE0192A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732D-A1B1-A7F4-42CE-C1998E65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408A-D50B-1FAA-9A9E-371730E8D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D34D-EC85-A77B-04D8-BD731BB9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4830-A713-563C-55A1-84DB66FB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2C7D0-5374-A7EE-983A-1017AD75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3453-545F-4995-5B16-E717857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86748-1437-1077-A53C-68D7724C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28BF5-9A48-6282-00A8-CF9F55EB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6D658-4E4B-A094-4E4C-4DD1B7D7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7A0A-D98F-D785-5E5A-7D8E2EBF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FD5C-C57B-8DB4-0E9B-4663C606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6B6B1-FC3F-A714-C727-A90A482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E13B-1F3A-BEDB-0F02-2FCDEF01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6752-8DAF-9F2D-DFAA-E482D7B8C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D03C-0C67-4750-B372-79416947C3E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A10F-8A40-34F7-4696-49AA41AE2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925E-A1D8-19BB-25BC-239EA19C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1F07-58B3-41B8-A847-C9175C23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-sa/3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aturelovesmath.com/en/mathematical-phys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sa/3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1215-3D03-239A-E856-8EDAA2CE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Connections on Differentiable Manifolds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78CC-1B74-EF2F-30A3-A0D4A0EBC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8735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Martin </a:t>
            </a:r>
            <a:r>
              <a:rPr lang="cs-CZ" sz="2800" dirty="0"/>
              <a:t>Šimák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116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2507-0598-C78B-2C9C-80E559C8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raised in opponent’s report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2119-8815-20CC-345D-F6DE23415B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(1) Yes, definition of a smooth manifold on page 17 is wrong. I have overlooked the fact that the map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2400" dirty="0"/>
                  <a:t> is required to be an embedding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2400" dirty="0"/>
                  <a:t>, i.e., it needs to be smooth, injective and its derivative needs to be injective too.</a:t>
                </a:r>
              </a:p>
              <a:p>
                <a:pPr marL="0" indent="0">
                  <a:buNone/>
                </a:pPr>
                <a:r>
                  <a:rPr lang="en-GB" sz="2400" dirty="0"/>
                  <a:t>This way, we can conduct the usual parametrisation of a line.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2119-8815-20CC-345D-F6DE23415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961" r="-3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AA7CB3-09BC-2496-6FF4-C455D452F1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(2) Indeed not; we do not need it. This confusion has arisen from the possibility of defining two distinct connection forms on manifolds. The connection form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 is different from the connection form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dirty="0"/>
                  <a:t> and I should have emphasised that. In literature, the connection form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/>
                  <a:t> is often called the “horizontal connection form”.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5AA7CB3-09BC-2496-6FF4-C455D452F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1961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005C-F5A4-45DD-FD55-92B7CF616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7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2FC-9CF7-5B10-BB2A-55A4E83F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differential geometry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23F0-8D47-7650-48A8-2B68F86A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provides an elegant approach to both differential and integral calculus on general geometries.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Aims of the thesis are to:</a:t>
            </a:r>
          </a:p>
          <a:p>
            <a:pPr marL="514350" indent="-514350">
              <a:buAutoNum type="alphaLcParenBoth"/>
            </a:pPr>
            <a:r>
              <a:rPr lang="en-GB" dirty="0"/>
              <a:t>explain the basic concepts of differential geometry;</a:t>
            </a:r>
          </a:p>
          <a:p>
            <a:pPr marL="514350" indent="-514350">
              <a:buAutoNum type="alphaLcParenBoth"/>
            </a:pPr>
            <a:r>
              <a:rPr lang="en-GB" dirty="0"/>
              <a:t>show equivalence of connections and covariant derivatives.</a:t>
            </a:r>
          </a:p>
        </p:txBody>
      </p:sp>
    </p:spTree>
    <p:extLst>
      <p:ext uri="{BB962C8B-B14F-4D97-AF65-F5344CB8AC3E}">
        <p14:creationId xmlns:p14="http://schemas.microsoft.com/office/powerpoint/2010/main" val="24805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0E8-BFC8-215A-0FAA-62599C1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smooth manifold?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03F6-AD22-BCD8-EE4E-E54A791B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Smooth manifold is a generalised geometrical object which retains the “nice properties” of Euclidean spaces, which we utilise in the definitions of differential calculus, locally.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Picture courtesy of user Geek3 at Wikipedia Commons</a:t>
            </a:r>
          </a:p>
        </p:txBody>
      </p:sp>
      <p:pic>
        <p:nvPicPr>
          <p:cNvPr id="9" name="Picture 8" descr="A picture containing dome&#10;&#10;Description automatically generated">
            <a:extLst>
              <a:ext uri="{FF2B5EF4-FFF2-40B4-BE49-F238E27FC236}">
                <a16:creationId xmlns:a16="http://schemas.microsoft.com/office/drawing/2014/main" id="{C2EC4A88-C9B1-DC6E-5358-10A636E1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78" y="3396441"/>
            <a:ext cx="2780522" cy="27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328D-9B9B-C195-2E61-FE0CD03D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out that a tangent vector stays the same?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CFD6-F337-67B5-B32A-301C3D6A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dirty="0"/>
              <a:t>The vector does not change its direction and magnitude.</a:t>
            </a:r>
          </a:p>
          <a:p>
            <a:pPr marL="0" indent="0">
              <a:buNone/>
            </a:pPr>
            <a:r>
              <a:rPr lang="en-GB" sz="3000" dirty="0"/>
              <a:t>This approach leads to some form of a derivative—</a:t>
            </a:r>
            <a:r>
              <a:rPr lang="en-GB" sz="3000" dirty="0">
                <a:solidFill>
                  <a:srgbClr val="FF0000"/>
                </a:solidFill>
              </a:rPr>
              <a:t>Covariant derivative</a:t>
            </a:r>
            <a:r>
              <a:rPr lang="en-GB" sz="3000" dirty="0"/>
              <a:t>.</a:t>
            </a:r>
          </a:p>
          <a:p>
            <a:pPr marL="0" indent="0">
              <a:buNone/>
            </a:pPr>
            <a:r>
              <a:rPr lang="en-GB" sz="3000" dirty="0"/>
              <a:t>2. The vector stays the same in nearby places.</a:t>
            </a:r>
          </a:p>
          <a:p>
            <a:pPr marL="0" indent="0">
              <a:buNone/>
            </a:pPr>
            <a:r>
              <a:rPr lang="en-GB" sz="3000" dirty="0"/>
              <a:t>This approach leads to a connection of</a:t>
            </a:r>
          </a:p>
          <a:p>
            <a:pPr marL="0" indent="0">
              <a:buNone/>
            </a:pPr>
            <a:r>
              <a:rPr lang="en-GB" sz="3000" dirty="0"/>
              <a:t>tangent spaces—</a:t>
            </a:r>
            <a:r>
              <a:rPr lang="en-GB" sz="3000" dirty="0">
                <a:solidFill>
                  <a:srgbClr val="FF0000"/>
                </a:solidFill>
              </a:rPr>
              <a:t>Connection on tangent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FF0000"/>
                </a:solidFill>
              </a:rPr>
              <a:t>bundle</a:t>
            </a:r>
            <a:r>
              <a:rPr lang="en-GB" sz="3000" dirty="0"/>
              <a:t>.</a:t>
            </a: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900" dirty="0"/>
              <a:t>The image has been created using TikZ macros by Till Tantau.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375704-FDEF-FA7F-0AC1-9CA43A04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35" y="3096345"/>
            <a:ext cx="2900265" cy="30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BDCD-D5BA-7E4B-E7DE-9F5B10DD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describe a smooth manifold?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332CC-A135-FFB4-FEE8-56C765E22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6121"/>
                <a:ext cx="10515600" cy="43108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dirty="0">
                    <a:cs typeface="Calibri" panose="020F0502020204030204" pitchFamily="34" charset="0"/>
                  </a:rPr>
                  <a:t>Smooth manifolds are “isomorphic” to an </a:t>
                </a:r>
                <a14:m>
                  <m:oMath xmlns:m="http://schemas.openxmlformats.org/officeDocument/2006/math">
                    <m:r>
                      <a:rPr lang="en-US" b="0" i="1" smtClean="0"/>
                      <m:t>𝑛</m:t>
                    </m:r>
                  </m:oMath>
                </a14:m>
                <a:r>
                  <a:rPr lang="en-GB" dirty="0">
                    <a:cs typeface="Calibri" panose="020F0502020204030204" pitchFamily="34" charset="0"/>
                  </a:rPr>
                  <a:t>-dimensional Euclidean space on separate “coordinate patches”.</a:t>
                </a:r>
              </a:p>
              <a:p>
                <a:pPr marL="0" indent="0">
                  <a:buNone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sz="1800" dirty="0"/>
                  <a:t>Attribution: Stomatapoll</a:t>
                </a:r>
              </a:p>
              <a:p>
                <a:pPr marL="0" indent="0">
                  <a:buNone/>
                </a:pPr>
                <a:r>
                  <a:rPr lang="en-GB" sz="1800" dirty="0"/>
                  <a:t>CC BY-SA 3.0 </a:t>
                </a:r>
                <a:r>
                  <a:rPr lang="en-GB" sz="1800" dirty="0">
                    <a:hlinkClick r:id="rId2"/>
                  </a:rPr>
                  <a:t>https://creativecommons.org/licenses/by-sa/3.0</a:t>
                </a: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via Wikimedia Commons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332CC-A135-FFB4-FEE8-56C765E22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6121"/>
                <a:ext cx="10515600" cy="4310841"/>
              </a:xfrm>
              <a:blipFill>
                <a:blip r:embed="rId3"/>
                <a:stretch>
                  <a:fillRect l="-1217" t="-2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A70888E-3891-C5C0-A94B-F1365BAB2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67" y="3032449"/>
            <a:ext cx="4325533" cy="34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A68C-CE50-7137-D1A4-23DE4119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tangent vector to a manifold?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E29E-5A80-9923-EDDD-C6C6B13F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At each point of the smooth manifold, we define a linear space of tangent vectors.</a:t>
            </a:r>
          </a:p>
          <a:p>
            <a:r>
              <a:rPr lang="en-GB" dirty="0"/>
              <a:t>Rough idea: tangent vector is a derivative of a curve.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image has been released into the public domain.</a:t>
            </a:r>
          </a:p>
        </p:txBody>
      </p:sp>
      <p:pic>
        <p:nvPicPr>
          <p:cNvPr id="5" name="Picture 4" descr="A picture containing text, umbrella, accessory, businesscard&#10;&#10;Description automatically generated">
            <a:extLst>
              <a:ext uri="{FF2B5EF4-FFF2-40B4-BE49-F238E27FC236}">
                <a16:creationId xmlns:a16="http://schemas.microsoft.com/office/drawing/2014/main" id="{AF3FDEA4-F0A5-6C83-C925-D9BAFDAE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2" y="3323447"/>
            <a:ext cx="4150567" cy="28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4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1087-1F6E-8F4D-128D-B7F6DF98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covariant derivative?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E9677-7290-16B4-38AE-E7703D556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“Derivative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in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”,</a:t>
                </a:r>
              </a:p>
              <a:p>
                <a:pPr marL="0" indent="0">
                  <a:buNone/>
                </a:pPr>
                <a:r>
                  <a:rPr lang="en-US" dirty="0"/>
                  <a:t>satisfying certain properties.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Credit: Johann at </a:t>
                </a:r>
                <a:r>
                  <a:rPr lang="en-GB" sz="1800" dirty="0">
                    <a:hlinkClick r:id="rId2"/>
                  </a:rPr>
                  <a:t>https://www.naturelovesmath.com/en/mathematical-physics/</a:t>
                </a:r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9E9677-7290-16B4-38AE-E7703D556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922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B07409-F958-DAE0-1A6C-17BD59D46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80" y="1027906"/>
            <a:ext cx="3465720" cy="31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7F93-ABCF-DEFE-25CE-CD1D2262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connection?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8CCE9-FC93-21CE-2F73-2F1098FB1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869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Provides us with a linear isomorphism</a:t>
                </a:r>
              </a:p>
              <a:p>
                <a:pPr marL="0" indent="0">
                  <a:buNone/>
                </a:pPr>
                <a:r>
                  <a:rPr lang="en-US" dirty="0"/>
                  <a:t>of “nearby” tangent spaces.</a:t>
                </a:r>
              </a:p>
              <a:p>
                <a:pPr marL="0" indent="0">
                  <a:buNone/>
                </a:pPr>
                <a:r>
                  <a:rPr lang="en-US" dirty="0"/>
                  <a:t>Formally, it is 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𝑇𝑀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GB" dirty="0"/>
                  <a:t>satisfying certain properties.</a:t>
                </a: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tangent bundle (collection of tangent spaces).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Attribution: Silly rabbit</a:t>
                </a:r>
              </a:p>
              <a:p>
                <a:pPr marL="0" indent="0">
                  <a:buNone/>
                </a:pPr>
                <a:r>
                  <a:rPr lang="en-GB" sz="1800" dirty="0"/>
                  <a:t>CC BY-SA 3.0 </a:t>
                </a:r>
                <a:r>
                  <a:rPr lang="en-GB" sz="1800" dirty="0">
                    <a:hlinkClick r:id="rId2"/>
                  </a:rPr>
                  <a:t>https://creativecommons.org/licenses/by-sa/3.0</a:t>
                </a: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via Wikimedia Commons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8CCE9-FC93-21CE-2F73-2F1098FB1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869" y="1825625"/>
                <a:ext cx="10515600" cy="4351338"/>
              </a:xfrm>
              <a:blipFill>
                <a:blip r:embed="rId3"/>
                <a:stretch>
                  <a:fillRect l="-1217" t="-224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77E9D3-BDBC-DACA-A105-19F6B0E74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3" y="1027906"/>
            <a:ext cx="3519778" cy="35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90C5-3E52-2091-2E65-7546F7D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result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A8D3-2C6E-5A8B-57F4-2FF39E8B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“Giving a covariant derivative on a manifold is equivalent to giving the means of parallel transport—connection form—on said manifold.”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0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532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Connections on Differentiable Manifolds</vt:lpstr>
      <vt:lpstr>Why is differential geometry important?</vt:lpstr>
      <vt:lpstr>What is a smooth manifold?</vt:lpstr>
      <vt:lpstr>How to find out that a tangent vector stays the same?</vt:lpstr>
      <vt:lpstr>How to describe a smooth manifold?</vt:lpstr>
      <vt:lpstr>What is a tangent vector to a manifold?</vt:lpstr>
      <vt:lpstr>What is a covariant derivative?</vt:lpstr>
      <vt:lpstr>What is a connection?</vt:lpstr>
      <vt:lpstr>Main result of the thesis</vt:lpstr>
      <vt:lpstr>Questions raised in opponent’s report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Connections on Differentiable Manifolds</dc:title>
  <dc:creator>Simak, Martin</dc:creator>
  <cp:lastModifiedBy>Simak, Martin</cp:lastModifiedBy>
  <cp:revision>19</cp:revision>
  <dcterms:created xsi:type="dcterms:W3CDTF">2022-06-06T16:14:12Z</dcterms:created>
  <dcterms:modified xsi:type="dcterms:W3CDTF">2022-06-07T16:03:58Z</dcterms:modified>
</cp:coreProperties>
</file>