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7" r:id="rId2"/>
    <p:sldId id="257" r:id="rId3"/>
    <p:sldId id="356" r:id="rId4"/>
    <p:sldId id="358" r:id="rId5"/>
    <p:sldId id="363" r:id="rId6"/>
    <p:sldId id="354" r:id="rId7"/>
    <p:sldId id="359" r:id="rId8"/>
    <p:sldId id="360" r:id="rId9"/>
    <p:sldId id="361" r:id="rId10"/>
    <p:sldId id="362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29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3" autoAdjust="0"/>
    <p:restoredTop sz="94660"/>
  </p:normalViewPr>
  <p:slideViewPr>
    <p:cSldViewPr>
      <p:cViewPr varScale="1">
        <p:scale>
          <a:sx n="129" d="100"/>
          <a:sy n="129" d="100"/>
        </p:scale>
        <p:origin x="-82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434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F7D54-0FCC-46D0-8238-D1B37AF10E68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234AB-346B-449B-8F42-D7BD06F42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53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15E-FFDF-4BAC-B0FC-3B301098B12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84BFA-E951-4377-86F0-C49246606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9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文管中心\公司形象(LOGO、影片、產品照片)\Logo+企業識別\公司LOGO-內部文件資料使用\UMT Logo(大)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99" y="97096"/>
            <a:ext cx="78299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603F-1248-4005-8BE4-F20348C11E0F}" type="datetime1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267523" y="4772044"/>
            <a:ext cx="2133600" cy="273844"/>
          </a:xfrm>
        </p:spPr>
        <p:txBody>
          <a:bodyPr/>
          <a:lstStyle/>
          <a:p>
            <a:fld id="{7CEC8D45-319A-4AC8-AB5B-0B94F1C4DE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18468" y="4947292"/>
            <a:ext cx="52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Universal Microwave Technology, Inc. All rights reserved.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1043608" y="195486"/>
            <a:ext cx="7252501" cy="523220"/>
          </a:xfrm>
          <a:prstGeom prst="rect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標楷體" panose="03000509000000000000" pitchFamily="65" charset="-120"/>
                <a:cs typeface="Times New Roman" panose="02020603050405020304" pitchFamily="18" charset="0"/>
              </a:rPr>
              <a:t>Universal Microwave Technology, Inc.</a:t>
            </a: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66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E2EA-EFD0-4052-A665-5741597E4F26}" type="datetime1">
              <a:rPr lang="zh-TW" altLang="en-US" smtClean="0"/>
              <a:t>2025/1/2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26832" y="4767263"/>
            <a:ext cx="2133600" cy="273844"/>
          </a:xfrm>
        </p:spPr>
        <p:txBody>
          <a:bodyPr/>
          <a:lstStyle/>
          <a:p>
            <a:fld id="{7CEC8D45-319A-4AC8-AB5B-0B94F1C4DE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8468" y="4947292"/>
            <a:ext cx="52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Universal Microwave Technology,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45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374-9D69-40FA-9194-88A73A19FB95}" type="datetime1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00192" y="4767263"/>
            <a:ext cx="2133600" cy="273844"/>
          </a:xfrm>
        </p:spPr>
        <p:txBody>
          <a:bodyPr/>
          <a:lstStyle/>
          <a:p>
            <a:fld id="{7CEC8D45-319A-4AC8-AB5B-0B94F1C4DE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18468" y="4947292"/>
            <a:ext cx="52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Universal Microwave Technology,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140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72200" y="4767263"/>
            <a:ext cx="2133600" cy="27384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2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72200" y="4767263"/>
            <a:ext cx="2133600" cy="27384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62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372200" y="4767263"/>
            <a:ext cx="2133600" cy="27384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6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744855D8-9A25-48EA-B044-33E0040FB531}" type="datetime1">
              <a:rPr lang="zh-TW" altLang="en-US" smtClean="0"/>
              <a:pPr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372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7CEC8D45-319A-4AC8-AB5B-0B94F1C4DE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2" descr="H:\文管中心\公司形象(LOGO、影片、產品照片)\Logo+企業識別\公司LOGO-內部文件資料使用\UMT Logo(大).jp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440" y="4696030"/>
            <a:ext cx="43064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18468" y="4947292"/>
            <a:ext cx="52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Universal Microwave Technology,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808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Dual Circularly </a:t>
            </a:r>
            <a:r>
              <a:rPr lang="en-US" altLang="zh-TW" dirty="0">
                <a:ea typeface="微軟正黑體" panose="020B0604030504040204" pitchFamily="34" charset="-120"/>
              </a:rPr>
              <a:t>P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olarized Antenna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Measurement report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8452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Jethro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/ Dave Zhang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2025/01/02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2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Gain &amp; Axial ratio Table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94635"/>
              </p:ext>
            </p:extLst>
          </p:nvPr>
        </p:nvGraphicFramePr>
        <p:xfrm>
          <a:off x="179512" y="915566"/>
          <a:ext cx="87376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2028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</a:t>
                      </a:r>
                      <a:r>
                        <a:rPr lang="en-US" altLang="zh-TW" sz="16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#001</a:t>
                      </a:r>
                      <a:endParaRPr lang="zh-TW" altLang="en-US" sz="16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– Port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18.60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– Port 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ratio – Port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ratio – Port 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0162"/>
              </p:ext>
            </p:extLst>
          </p:nvPr>
        </p:nvGraphicFramePr>
        <p:xfrm>
          <a:off x="179512" y="3075806"/>
          <a:ext cx="87376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2028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</a:t>
                      </a:r>
                      <a:r>
                        <a:rPr lang="en-US" altLang="zh-TW" sz="16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#002</a:t>
                      </a:r>
                      <a:endParaRPr lang="zh-TW" altLang="en-US" sz="16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 GHz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– Port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– Port 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ratio – Port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ratio – Port 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8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 GHz</a:t>
            </a:r>
            <a:br>
              <a:rPr lang="en-US" altLang="zh-TW" dirty="0"/>
            </a:br>
            <a:r>
              <a:rPr lang="en-US" altLang="zh-TW" dirty="0"/>
              <a:t>#001 – Port 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CE1D2344-B26D-4BA9-A7CA-CABCF5215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314A74B8-AA7A-4577-89C4-6B29E45340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06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5.3 GHz</a:t>
            </a:r>
            <a:br>
              <a:rPr lang="en-US" altLang="zh-TW" dirty="0"/>
            </a:br>
            <a:r>
              <a:rPr lang="en-US" altLang="zh-TW" dirty="0"/>
              <a:t>#001 – Port 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5414E4D1-CB30-4558-93DF-D75FCC846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4640069-11E3-48E9-82B8-AB2E8B6E72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9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5.5 GHz</a:t>
            </a:r>
            <a:br>
              <a:rPr lang="en-US" altLang="zh-TW" dirty="0"/>
            </a:br>
            <a:r>
              <a:rPr lang="en-US" altLang="zh-TW" dirty="0"/>
              <a:t>#001 – Port 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CD8D3E5A-37D1-4980-BE3A-039C93CCCE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5752EF9-FA08-419D-8D8E-58B51B5024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 GHz</a:t>
            </a:r>
            <a:br>
              <a:rPr lang="en-US" altLang="zh-TW" dirty="0"/>
            </a:br>
            <a:r>
              <a:rPr lang="en-US" altLang="zh-TW" dirty="0"/>
              <a:t>#001 – Port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1718899-5EB7-461F-947C-ED065ACEB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39888CFF-E1E5-40D3-9E11-3B136E32F2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22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5.3 GHz</a:t>
            </a:r>
            <a:br>
              <a:rPr lang="en-US" altLang="zh-TW" dirty="0"/>
            </a:br>
            <a:r>
              <a:rPr lang="en-US" altLang="zh-TW" dirty="0"/>
              <a:t>#001 – Port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C0CA8DF2-F97D-4D10-A45E-DD22767B1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DD80CDE5-6371-467B-B4B0-63BD39904E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53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5.5 GHz</a:t>
            </a:r>
            <a:br>
              <a:rPr lang="en-US" altLang="zh-TW" dirty="0"/>
            </a:br>
            <a:r>
              <a:rPr lang="en-US" altLang="zh-TW" dirty="0"/>
              <a:t>#001 – Port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9726B67-0883-402E-A889-C6F8419CB1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693826C-1CB9-4BAB-8C7F-60F9367282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12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 GHz</a:t>
            </a:r>
            <a:br>
              <a:rPr lang="en-US" altLang="zh-TW" dirty="0"/>
            </a:br>
            <a:r>
              <a:rPr lang="en-US" altLang="zh-TW" dirty="0"/>
              <a:t>#002 – Port 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B3702736-9007-4C38-BE06-D841E66781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9C4BD20-A9A3-4252-B111-E66CD439AB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17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5.3 GHz</a:t>
            </a:r>
            <a:br>
              <a:rPr lang="en-US" altLang="zh-TW" dirty="0"/>
            </a:br>
            <a:r>
              <a:rPr lang="en-US" altLang="zh-TW" dirty="0"/>
              <a:t>#002 – Port 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8F14040-D047-4569-8C06-E2A0756C3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3"/>
            <a:ext cx="2963862" cy="281456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88C7206-7999-422D-A1C2-DC2206D5D8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3"/>
            <a:ext cx="2963862" cy="28145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18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5.5 GHz</a:t>
            </a:r>
            <a:br>
              <a:rPr lang="en-US" altLang="zh-TW" dirty="0"/>
            </a:br>
            <a:r>
              <a:rPr lang="en-US" altLang="zh-TW" dirty="0"/>
              <a:t>#002 – Port 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15D8B7AA-BB14-4068-97B7-126A4BF88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6FAF00C-FF10-40D4-A284-3BC9528B2C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6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915566"/>
            <a:ext cx="7992888" cy="40324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Compliance Matrix</a:t>
            </a:r>
          </a:p>
          <a:p>
            <a:endParaRPr lang="en-US" altLang="zh-TW" sz="2800" dirty="0"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a typeface="微軟正黑體" panose="020B0604030504040204" pitchFamily="34" charset="-120"/>
              </a:rPr>
              <a:t>Antenna Photo</a:t>
            </a:r>
          </a:p>
          <a:p>
            <a:endParaRPr lang="en-US" altLang="zh-TW" sz="2800" dirty="0"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a typeface="微軟正黑體" panose="020B0604030504040204" pitchFamily="34" charset="-120"/>
              </a:rPr>
              <a:t>Measurement Setup</a:t>
            </a:r>
          </a:p>
          <a:p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Return loss &amp; Isolation</a:t>
            </a:r>
          </a:p>
          <a:p>
            <a:endParaRPr lang="en-US" altLang="zh-TW" sz="2800" dirty="0"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ea typeface="微軟正黑體" panose="020B0604030504040204" pitchFamily="34" charset="-120"/>
              </a:rPr>
              <a:t>Gain &amp; Axial ratio</a:t>
            </a:r>
            <a:endParaRPr lang="zh-TW" altLang="en-US" sz="2800" dirty="0"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 GHz</a:t>
            </a:r>
            <a:br>
              <a:rPr lang="en-US" altLang="zh-TW" dirty="0"/>
            </a:br>
            <a:r>
              <a:rPr lang="en-US" altLang="zh-TW" dirty="0"/>
              <a:t>#002 – Port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8D333871-BF07-425D-BF0B-A76CC10EC7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9148087-442B-4C64-8E67-DB395DB4BC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1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5.3 GHz</a:t>
            </a:r>
            <a:br>
              <a:rPr lang="en-US" altLang="zh-TW" dirty="0"/>
            </a:br>
            <a:r>
              <a:rPr lang="en-US" altLang="zh-TW" dirty="0"/>
              <a:t>#002 – Port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DDF528BD-2761-4DFA-BD45-7CEBB789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1B22122-601D-452F-92F3-A8A28D5B50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4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5FB35-878B-408A-986E-7FE18EC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Radiation pattern @ 5.5 GHz</a:t>
            </a:r>
            <a:br>
              <a:rPr lang="en-US" altLang="zh-TW" dirty="0"/>
            </a:br>
            <a:r>
              <a:rPr lang="en-US" altLang="zh-TW" dirty="0"/>
              <a:t>#002 – Port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AD4FF-3C6E-457A-B7CD-8A8231B0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Azimuth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CB03A9C7-80D7-43E5-9870-6CEC890AA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363" y="1779661"/>
            <a:ext cx="2963862" cy="281456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7FC22EA-0728-4B49-9525-9E01F32E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B71988A-9E28-465A-95C7-C6034F7D8F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981" y="1779661"/>
            <a:ext cx="2963862" cy="2814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F76CA8-B00D-4D0B-B495-F98150F2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20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6375" y="1437624"/>
            <a:ext cx="6191250" cy="18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Compliance Matrix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5982"/>
              </p:ext>
            </p:extLst>
          </p:nvPr>
        </p:nvGraphicFramePr>
        <p:xfrm>
          <a:off x="683568" y="1630711"/>
          <a:ext cx="7776864" cy="19317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51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6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6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63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63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#001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#002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Comply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loss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-10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-11.17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-10.09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10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10.29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11.09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15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dBi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17.28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dBi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17.31 </a:t>
                      </a:r>
                      <a:r>
                        <a:rPr lang="en-US" altLang="zh-TW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dBi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 ration</a:t>
                      </a:r>
                      <a:endParaRPr lang="zh-TW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~ 5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4.51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4.63 dB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Photo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146" name="Picture 2" descr="N:\文件修改暫存區\Dave\DUAL CIRCULAR\S__58384388_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43043" y="972686"/>
            <a:ext cx="5716328" cy="375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71600" y="2211710"/>
            <a:ext cx="7475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23728" y="972686"/>
            <a:ext cx="7475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5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Measurement Setup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170" name="Picture 2" descr="N:\文件修改暫存區\Dave\DUAL CIRCULAR\S__58384409_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1347614"/>
            <a:ext cx="270152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N:\文件修改暫存區\Dave\DUAL CIRCULAR\S__58384413_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9912" y="1347614"/>
            <a:ext cx="2974120" cy="22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:\文件修改暫存區\Dave\DUAL CIRCULAR\S__58384414_0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3164" y="1347614"/>
            <a:ext cx="2335339" cy="31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79952" y="96943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loss &amp; Isolation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52120" y="969435"/>
            <a:ext cx="19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&amp; Axial ratio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4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Return loss &amp; Isolation – #001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0" name="Picture 2" descr="N:\文件修改暫存區\Dave\DUAL CIRCULAR\001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3668" y="1200150"/>
            <a:ext cx="4516663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17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Gain &amp; Axial ratio – #001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381593"/>
            <a:ext cx="4038600" cy="303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383832"/>
            <a:ext cx="4038600" cy="30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61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Return loss &amp; Isolation – #002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098" name="Picture 2" descr="N:\文件修改暫存區\Dave\DUAL CIRCULAR\002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3668" y="1200150"/>
            <a:ext cx="4516663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31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Gain &amp; Axial ratio – #002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8D45-319A-4AC8-AB5B-0B94F1C4DEA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381593"/>
            <a:ext cx="4038600" cy="303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383832"/>
            <a:ext cx="4038600" cy="30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82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358</Words>
  <Application>Microsoft Office PowerPoint</Application>
  <PresentationFormat>如螢幕大小 (16:9)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Dual Circularly Polarized Antenna Measurement report</vt:lpstr>
      <vt:lpstr>Content</vt:lpstr>
      <vt:lpstr>Compliance Matrix</vt:lpstr>
      <vt:lpstr>Antenna Photo</vt:lpstr>
      <vt:lpstr>Measurement Setup</vt:lpstr>
      <vt:lpstr>Return loss &amp; Isolation – #001</vt:lpstr>
      <vt:lpstr>Gain &amp; Axial ratio – #001</vt:lpstr>
      <vt:lpstr>Return loss &amp; Isolation – #002</vt:lpstr>
      <vt:lpstr>Gain &amp; Axial ratio – #002</vt:lpstr>
      <vt:lpstr>Gain &amp; Axial ratio Table</vt:lpstr>
      <vt:lpstr>Radiation pattern @ 5 GHz #001 – Port 1</vt:lpstr>
      <vt:lpstr>Radiation pattern @ 5.3 GHz #001 – Port 1</vt:lpstr>
      <vt:lpstr>Radiation pattern @ 5.5 GHz #001 – Port 1</vt:lpstr>
      <vt:lpstr>Radiation pattern @ 5 GHz #001 – Port 2</vt:lpstr>
      <vt:lpstr>Radiation pattern @ 5.3 GHz #001 – Port 2</vt:lpstr>
      <vt:lpstr>Radiation pattern @ 5.5 GHz #001 – Port 2</vt:lpstr>
      <vt:lpstr>Radiation pattern @ 5 GHz #002 – Port 1</vt:lpstr>
      <vt:lpstr>Radiation pattern @ 5.3 GHz #002 – Port 1</vt:lpstr>
      <vt:lpstr>Radiation pattern @ 5.5 GHz #002 – Port 1</vt:lpstr>
      <vt:lpstr>Radiation pattern @ 5 GHz #002 – Port 2</vt:lpstr>
      <vt:lpstr>Radiation pattern @ 5.3 GHz #002 – Port 2</vt:lpstr>
      <vt:lpstr>Radiation pattern @ 5.5 GHz #002 – Port 2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Horn Antenna</dc:title>
  <dc:creator>David Chen (陳右政)</dc:creator>
  <cp:lastModifiedBy>Dave Zhang(張廷瑞)</cp:lastModifiedBy>
  <cp:revision>342</cp:revision>
  <dcterms:created xsi:type="dcterms:W3CDTF">2019-01-11T08:42:12Z</dcterms:created>
  <dcterms:modified xsi:type="dcterms:W3CDTF">2025-01-02T09:12:54Z</dcterms:modified>
</cp:coreProperties>
</file>