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75" r:id="rId2"/>
    <p:sldId id="257" r:id="rId3"/>
    <p:sldId id="270" r:id="rId4"/>
    <p:sldId id="258" r:id="rId5"/>
    <p:sldId id="259" r:id="rId6"/>
    <p:sldId id="260" r:id="rId7"/>
    <p:sldId id="273" r:id="rId8"/>
    <p:sldId id="261" r:id="rId9"/>
    <p:sldId id="263" r:id="rId10"/>
    <p:sldId id="264" r:id="rId11"/>
    <p:sldId id="272" r:id="rId12"/>
    <p:sldId id="266" r:id="rId13"/>
    <p:sldId id="267" r:id="rId14"/>
    <p:sldId id="269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80ACE4-CB89-4D31-9F52-83BD3D7C42BF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C830C4-EEED-4FE1-A8A0-552F8F4348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347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0856-C2E6-9EF4-14AA-703F7C217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8F62BD-15AC-A170-AB97-B3B77A13E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A363D-855F-71FE-6FD6-94874687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2024/03/05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A3EB6-979E-4CAC-F758-25969D01D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9ABB1-6304-1ECD-CECE-470B62A7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012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02E23-99DB-5996-2868-FD4DD4DCE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5D920-2330-DBE8-1774-A143E5C04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11580-6C02-8324-A713-B767763EA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2024/03/05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725BA-5C66-1040-8A9D-5DD1EEC3A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E5B32-3E98-2B2C-8832-987CB52A4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656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E5CA05-9058-12B6-C8F3-BFAB749550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3C7245-9911-D4D7-1A5F-37075F4CC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FF712-923D-7DAD-E943-1509C627D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2024/03/05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0C123-2E22-1604-F62B-F8D222E89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447ED-E133-1A9C-77B5-725CD3785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049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18532-0A5E-D322-22FC-CA8F87C7C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92902-A58F-360D-9609-F44B4B6E1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8E838-A587-9C2A-3D86-78E39404F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2024/03/05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BB5E4-4D43-C93D-AE0D-D55667D65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177F4-E769-9BFF-C70A-F902ACF58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33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47A28-78AB-04B1-74C3-536D1CA79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EFAAC-A37C-2169-A697-DA9047240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634AA-2CB6-4671-0604-F3C9D08E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2024/03/05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64741-87ED-50C1-F1E1-C9FA6232F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7696C-0B67-8D14-A0F9-A27188797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84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4E11A-780B-4963-E214-E29FE2EC8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8FEE8-748F-3C78-3909-FB0919E99C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2E9918-93E8-B64F-BAA7-7EF4A7E16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6023D-6FA5-1617-6626-7520271E2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2024/03/05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CC275-3F1B-F34E-432A-16197F8E6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12440-E64D-EF29-9190-C45EF4845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981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929EE-6ADC-BDDD-9964-FE3B7D0D7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99A56-C6ED-B358-8E1F-ED7231623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73DBD-F184-821A-21F7-2492369E4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B326A-F60F-A00D-A3A7-AA701B08BB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1F3B0-1A12-D6FD-9C7D-5C42B7044F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D3CC20-6F11-8E1C-0320-28AA2A5F4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2024/03/05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B824E9-DA6C-C4FF-D123-513C1E67B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382DEC-3FF8-D7B4-A6DD-52A409511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891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46F68-C700-BD9B-D64B-23C996CFC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263FD-0BC2-7B20-C339-624B094F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2024/03/05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92DE-07FD-03DD-3101-52DD8A72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C7FF71-51D9-DA7E-6FA1-D966FB909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728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3A8759-BB8D-1E21-DAC5-D27147204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2024/03/05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08C308-5000-FA01-C3E8-D39641139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3C0DB-42A7-5148-4091-2033BD46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17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32771-C7B2-FC66-8455-B755B0BF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18EE9-9A43-F0F1-82A7-A49FE98F0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CD1724-350F-C9E4-3FE5-9FC997CA7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1A8F1-8C37-0CBE-5E5D-4C1C74CB0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2024/03/05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E0CD3-7022-45E2-2DB1-55E8438E7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04DD7-7AB7-0D95-7DBC-EE805C3B7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85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6FDC5-E842-F48A-2DB2-02202D73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362755-5099-DD10-7648-E732CE002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56187B-56DC-E3C2-9876-2E3102410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236CE-52F2-9D97-88C6-F8AB9E580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2024/03/05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E5141-3243-71D1-3909-5BC97EA5E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672C5-3C69-2F48-3820-C588E1916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272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A1F0A0-A557-CA04-C840-4AB927D9C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C36F2-3114-2BAA-1290-F21114232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F9C71-0F52-B768-7AD2-4981BD9EE3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/>
              <a:t>2024/03/05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B9763-7B6F-70B2-F185-94D990C1F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dirty="0"/>
              <a:t>Research progress report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715DE-4873-C9E6-0837-FD7506C21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fld id="{4D4C7DDA-0AF4-4357-B84A-31C679DCE7E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4349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mbria Math" panose="02040503050406030204" pitchFamily="18" charset="0"/>
          <a:ea typeface="Cambria Math" panose="02040503050406030204" pitchFamily="18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 Math" panose="02040503050406030204" pitchFamily="18" charset="0"/>
          <a:ea typeface="Cambria Math" panose="02040503050406030204" pitchFamily="18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bria Math" panose="02040503050406030204" pitchFamily="18" charset="0"/>
          <a:ea typeface="Cambria Math" panose="02040503050406030204" pitchFamily="18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ambria Math" panose="02040503050406030204" pitchFamily="18" charset="0"/>
          <a:ea typeface="Cambria Math" panose="02040503050406030204" pitchFamily="18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ambria Math" panose="02040503050406030204" pitchFamily="18" charset="0"/>
          <a:ea typeface="Cambria Math" panose="02040503050406030204" pitchFamily="18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lmag.fel.cvut.cz/uzivatel/vitezslav-pankrac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raniteriverlabs.com/en-us/industry-insights/qi2-wireless-charging-mpp-wp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B1FB8-303B-0AA7-7902-412685DD27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Inductive wireless power transfer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CE35F9-9A9D-7398-3306-6EC88DF87C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Simulation results and analytical validation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8746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637EF-0D3E-443C-4986-3176D7148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Inductance – numerical software [2]</a:t>
            </a:r>
            <a:endParaRPr lang="en-GB" dirty="0"/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0FEBD214-572A-D85C-FE5A-28E8C26AAD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412" y="1690688"/>
            <a:ext cx="5995176" cy="43513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472D56-5CED-DC41-E21E-6C6C8F250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92F28-02AA-DBD3-40DB-AA3A5E697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2024/03/05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EFB9D-215F-E18F-88B9-5BEF0BC9A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511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BFBE-776A-49DA-BB08-CD00872EB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results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E3837-6BCB-F260-78D9-8B6EF15CA9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Analytical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0F8B1BE-C277-AD81-6809-F46C9D1EAE3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Tx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=21.9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mΩ</m:t>
                    </m:r>
                  </m:oMath>
                </a14:m>
                <a:r>
                  <a:rPr lang="en-GB" dirty="0"/>
                  <a:t>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Rx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=10.4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mΩ</m:t>
                    </m:r>
                  </m:oMath>
                </a14:m>
                <a:r>
                  <a:rPr lang="en-GB" dirty="0"/>
                  <a:t>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Tx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=3.8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μH</m:t>
                    </m:r>
                  </m:oMath>
                </a14:m>
                <a:r>
                  <a:rPr lang="en-GB" dirty="0"/>
                  <a:t>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Rx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=0.9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μH</m:t>
                    </m:r>
                  </m:oMath>
                </a14:m>
                <a:r>
                  <a:rPr lang="en-GB" dirty="0"/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=0.6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μH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0F8B1BE-C277-AD81-6809-F46C9D1EAE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655" t="-23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2AA84-8DFC-8317-46CB-1FDDF33DEB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Simulation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CA7F49-850F-0B3C-82FF-E64D1DFAD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2024/03/05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AF76E4-A1A2-376D-BA14-F4D3D9763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B45B88-931F-5050-ABDF-B804E585A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11</a:t>
            </a:fld>
            <a:endParaRPr lang="en-GB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8C4A87E0-F8E2-FEC3-2D63-C71F8C661D3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20221" y="2505075"/>
            <a:ext cx="3924848" cy="3362794"/>
          </a:xfrm>
        </p:spPr>
      </p:pic>
    </p:spTree>
    <p:extLst>
      <p:ext uri="{BB962C8B-B14F-4D97-AF65-F5344CB8AC3E}">
        <p14:creationId xmlns:p14="http://schemas.microsoft.com/office/powerpoint/2010/main" val="4078026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494F3-03AB-F4B2-0064-52BA6656C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44EB4-5E78-6555-2F0C-0C409CA7C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GB" dirty="0"/>
              <a:t>ANSYS Maxwell software result validation</a:t>
            </a:r>
          </a:p>
          <a:p>
            <a:r>
              <a:rPr lang="en-GB" dirty="0"/>
              <a:t>Extension to different geometries</a:t>
            </a:r>
          </a:p>
          <a:p>
            <a:r>
              <a:rPr lang="en-GB" dirty="0"/>
              <a:t>Extension to AC-excited systems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749617-A042-BB40-8105-73996BDB8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2BCCC-0A41-C7D1-3926-E3CB21639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2024/03/05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C28C5-8328-4154-8A50-51BD54C1C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12</a:t>
            </a:fld>
            <a:endParaRPr lang="en-GB"/>
          </a:p>
        </p:txBody>
      </p:sp>
      <p:pic>
        <p:nvPicPr>
          <p:cNvPr id="12" name="Picture 11" descr="A graph with red and green lines&#10;&#10;Description automatically generated">
            <a:extLst>
              <a:ext uri="{FF2B5EF4-FFF2-40B4-BE49-F238E27FC236}">
                <a16:creationId xmlns:a16="http://schemas.microsoft.com/office/drawing/2014/main" id="{27857081-7F59-5DCF-91B4-EB9E9CA9A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945188"/>
            <a:ext cx="5257800" cy="2231776"/>
          </a:xfrm>
          <a:prstGeom prst="rect">
            <a:avLst/>
          </a:prstGeom>
        </p:spPr>
      </p:pic>
      <p:pic>
        <p:nvPicPr>
          <p:cNvPr id="16" name="Picture 15" descr="A screen shot of a computer&#10;&#10;Description automatically generated">
            <a:extLst>
              <a:ext uri="{FF2B5EF4-FFF2-40B4-BE49-F238E27FC236}">
                <a16:creationId xmlns:a16="http://schemas.microsoft.com/office/drawing/2014/main" id="{B29B2186-2A5A-BE13-7A78-B8C522CA59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534026"/>
            <a:ext cx="5257801" cy="2231775"/>
          </a:xfrm>
          <a:prstGeom prst="rect">
            <a:avLst/>
          </a:prstGeom>
        </p:spPr>
      </p:pic>
      <p:pic>
        <p:nvPicPr>
          <p:cNvPr id="18" name="Picture 17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2E37C6C6-EAE2-2A84-B999-8A58EB8948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2" y="3945188"/>
            <a:ext cx="5257799" cy="223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482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C35E1-EFE1-B721-3CBD-A43F63ACB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Outlooks – STMicroelectronics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36C11-FEF9-A525-A3F3-6D2588A98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multinational corporation of French-Italian origin.</a:t>
            </a:r>
          </a:p>
          <a:p>
            <a:r>
              <a:rPr lang="en-US" dirty="0"/>
              <a:t>Regional headquarters in Singapore and Shanghai.</a:t>
            </a:r>
          </a:p>
          <a:p>
            <a:r>
              <a:rPr lang="en-US" dirty="0"/>
              <a:t>Design centers across the world including Prague, Czech Republic.</a:t>
            </a:r>
          </a:p>
          <a:p>
            <a:r>
              <a:rPr lang="en-US" dirty="0"/>
              <a:t>Manufacturer of Qi(</a:t>
            </a:r>
            <a:r>
              <a:rPr lang="ja-JP" altLang="en-US" dirty="0"/>
              <a:t>氣</a:t>
            </a:r>
            <a:r>
              <a:rPr lang="en-US" dirty="0"/>
              <a:t>)-compliant IWPT systems.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A7BE86-A479-22F1-92F1-937C9F59C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CC196C-7D76-5070-B808-E80C37793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2024/03/05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3CC24-BF36-EAA8-FA0E-71393B558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438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2B7B3-D831-1DBA-CA91-19C1A643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7D89F-BF3E-0D5B-83B7-663F9F6E9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[1] J. Kraček and M. Mazánek. Power balance of inductive wireless power transmission. Proceedings of the 5th European Conference on Antennas and Propagation, EUCAP 2011, 01 2011.</a:t>
            </a:r>
          </a:p>
          <a:p>
            <a:pPr marL="0" indent="0">
              <a:buNone/>
            </a:pPr>
            <a:r>
              <a:rPr lang="en-US" dirty="0"/>
              <a:t>[2] V. Pankrác. Software for self and mutual inductance calculation of coaxial coils in air. </a:t>
            </a:r>
            <a:r>
              <a:rPr lang="en-US" dirty="0">
                <a:hlinkClick r:id="rId2"/>
              </a:rPr>
              <a:t>https://elmag.fel.cvut.cz/uzivatel/vitezslav-pankrac/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[3] V. Pankrác. Power inductors (part 3). Elektrorevue, 12(1):1–15, 2010. ISSN 1213 1539.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5CC4E-8380-3124-97F1-DBBF1F3DE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089DF-D00B-9C8C-9B0B-C8DCE02F5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2024/03/05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F445F-03EB-0208-A598-87FD85684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801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48576-175E-7B0C-9444-AA2DD2F1AF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6B438-35E8-A5B7-DDC7-DB945593E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 your attention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1812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CEA95-4ACB-86D4-5A46-AF839EB1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82F08-D46D-594E-E099-867CCF757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Equivalent circuit analysis</a:t>
            </a:r>
          </a:p>
          <a:p>
            <a:r>
              <a:rPr lang="en-US" dirty="0"/>
              <a:t>Coupled inductors</a:t>
            </a:r>
          </a:p>
          <a:p>
            <a:pPr lvl="1"/>
            <a:r>
              <a:rPr lang="en-US" dirty="0"/>
              <a:t>Resistance</a:t>
            </a:r>
          </a:p>
          <a:p>
            <a:pPr lvl="1"/>
            <a:r>
              <a:rPr lang="en-US" dirty="0"/>
              <a:t>Inductance</a:t>
            </a:r>
          </a:p>
          <a:p>
            <a:pPr lvl="1"/>
            <a:r>
              <a:rPr lang="en-US" dirty="0"/>
              <a:t>Comparison of results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Outlooks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B96DF4-27B3-B349-5547-E017EF78C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Research progress report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DBE53-71D2-1A29-2147-40E6BA1FA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2024/03/05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5250F-DD87-FF7E-95B6-AEC81B422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025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37BCF-5B65-9877-49C3-4A39725C0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B8968-72B7-5440-A136-4CE2A0410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495211" cy="4351338"/>
          </a:xfrm>
        </p:spPr>
        <p:txBody>
          <a:bodyPr/>
          <a:lstStyle/>
          <a:p>
            <a:r>
              <a:rPr lang="en-US" dirty="0"/>
              <a:t>Growing demand for WPT systems</a:t>
            </a:r>
          </a:p>
          <a:p>
            <a:r>
              <a:rPr lang="en-US" dirty="0"/>
              <a:t>Imperfections in the Qi 2.0 standard, especially the Magnetic Power Profile (MPP)</a:t>
            </a:r>
          </a:p>
          <a:p>
            <a:r>
              <a:rPr lang="en-US" dirty="0"/>
              <a:t>Need for accurate and precise simulations</a:t>
            </a:r>
          </a:p>
          <a:p>
            <a:r>
              <a:rPr lang="en-GB" dirty="0"/>
              <a:t>Collaboration with esteemed companies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400" dirty="0"/>
              <a:t>Image: </a:t>
            </a:r>
            <a:r>
              <a:rPr lang="en-US" sz="1400" dirty="0">
                <a:hlinkClick r:id="rId2"/>
              </a:rPr>
              <a:t>How the New Qi2 Standard Will Change the Future of Wireless Charging (graniteriverlabs.com)</a:t>
            </a:r>
            <a:endParaRPr lang="en-GB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5206F6-C769-D945-0051-0738F3EE7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8419B-042E-DD46-F120-F6952D677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2024/03/05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929ED-9781-7F2E-74E5-34386B3BA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3</a:t>
            </a:fld>
            <a:endParaRPr lang="en-GB"/>
          </a:p>
        </p:txBody>
      </p:sp>
      <p:pic>
        <p:nvPicPr>
          <p:cNvPr id="1026" name="Picture 2" descr="How the New Qi2 Standard Will Change the Future of Wireless Charging">
            <a:extLst>
              <a:ext uri="{FF2B5EF4-FFF2-40B4-BE49-F238E27FC236}">
                <a16:creationId xmlns:a16="http://schemas.microsoft.com/office/drawing/2014/main" id="{163AAE8F-A725-C9AB-C33E-321429A1E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411" y="3801774"/>
            <a:ext cx="4020389" cy="237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4662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9B2A2-6BF8-62C8-D582-731EC5D77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Equivalent circuit analysis – IWPT system</a:t>
            </a:r>
            <a:endParaRPr lang="en-GB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A079161-B72B-C2C3-EB6E-57BDF9FEF6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92219"/>
            <a:ext cx="10515600" cy="3418150"/>
          </a:xfr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B7265F3F-D820-FAEB-D924-7444E49D5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EDA45250-1B18-3D60-572F-CB5A74D04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2024/03/05</a:t>
            </a:r>
            <a:endParaRPr lang="en-GB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18C8D274-30C6-B399-9143-9309B18B9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637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F2AA0-281C-D78E-5541-6FE1BD8DC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Equivalent circuit analysis – coupled inductors</a:t>
            </a:r>
            <a:endParaRPr lang="en-GB" dirty="0"/>
          </a:p>
        </p:txBody>
      </p:sp>
      <p:pic>
        <p:nvPicPr>
          <p:cNvPr id="5" name="Content Placeholder 4" descr="Equivalent circuit of coupled inductors">
            <a:extLst>
              <a:ext uri="{FF2B5EF4-FFF2-40B4-BE49-F238E27FC236}">
                <a16:creationId xmlns:a16="http://schemas.microsoft.com/office/drawing/2014/main" id="{51656B88-229E-56A7-54FA-EE257AD5AF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2247" y="2231950"/>
            <a:ext cx="6307505" cy="3583137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97E6EB-910E-8909-76CD-0A03CC5E3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A5C21C-9C5E-9F4B-36B5-253764A6C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2024/03/05</a:t>
            </a:r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7706595-2523-ECE3-24DD-D0123C34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3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14447-DAD9-01D8-424C-FC639A318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Coupled inductors – 3D CAD model</a:t>
            </a:r>
            <a:endParaRPr lang="en-GB" dirty="0"/>
          </a:p>
        </p:txBody>
      </p:sp>
      <p:pic>
        <p:nvPicPr>
          <p:cNvPr id="5" name="Content Placeholder 4" descr="CAD model of coupled inductors">
            <a:extLst>
              <a:ext uri="{FF2B5EF4-FFF2-40B4-BE49-F238E27FC236}">
                <a16:creationId xmlns:a16="http://schemas.microsoft.com/office/drawing/2014/main" id="{24B043A8-02DB-80F5-913D-557140C9EF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789" y="1690688"/>
            <a:ext cx="7736422" cy="4351338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EE4D7-95AA-9E2B-6268-71C493DA3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4714C-E07D-40E8-452D-C1F1796D8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2024/03/05</a:t>
            </a:r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0E027A-A86D-F14A-F58A-4636697FB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537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6D605-2D76-D7C6-2DD6-5368C21EC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Coupled inductors – dimensions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B602B-F060-FFDD-ECDD-4AE4872746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Transmitting coil (Tx)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9E3CF-21EE-AB7F-E7AF-A95E32F4F7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Inner diameter: 20 mm,</a:t>
            </a:r>
          </a:p>
          <a:p>
            <a:r>
              <a:rPr lang="en-US" dirty="0"/>
              <a:t>outer diameter: 51 mm,</a:t>
            </a:r>
          </a:p>
          <a:p>
            <a:r>
              <a:rPr lang="en-US" dirty="0"/>
              <a:t>coil height: 1 mm,</a:t>
            </a:r>
          </a:p>
          <a:p>
            <a:r>
              <a:rPr lang="en-US" dirty="0"/>
              <a:t>number of turns: 10.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F81C8D-EE68-F900-3650-8CBA1519B0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Receiving coil (Rx)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7E3804-B67C-7758-3AD4-308E9C89791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Inner diameter: 20 mm,</a:t>
            </a:r>
          </a:p>
          <a:p>
            <a:r>
              <a:rPr lang="en-US" dirty="0"/>
              <a:t>outer diameter: 36 mm,</a:t>
            </a:r>
          </a:p>
          <a:p>
            <a:r>
              <a:rPr lang="en-US" dirty="0"/>
              <a:t>coil height: 1 mm,</a:t>
            </a:r>
          </a:p>
          <a:p>
            <a:r>
              <a:rPr lang="en-US" dirty="0"/>
              <a:t>number of turns: 5.</a:t>
            </a:r>
            <a:endParaRPr lang="en-GB" dirty="0"/>
          </a:p>
          <a:p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058251-6887-7E9B-E2AC-653CA4B62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2024/03/05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D862DA-B656-557F-B993-A595EB121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EA23DD-06AE-A413-1824-39F428573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974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AC186-4E0F-AFB8-C17E-08C37C885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mbria" panose="02040503050406030204" pitchFamily="18" charset="0"/>
              </a:rPr>
              <a:t>Resistance – analytical formulas</a:t>
            </a:r>
            <a:endParaRPr lang="en-GB" dirty="0"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C5A323-E319-7DEC-5244-EB960ACD3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DC resistance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⋅ℓ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r>
                  <a:rPr lang="en-GB" dirty="0"/>
                  <a:t>.</a:t>
                </a:r>
              </a:p>
              <a:p>
                <a:r>
                  <a:rPr lang="en-US" b="0" dirty="0"/>
                  <a:t>Conductivity of annealed copper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=5.8001×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dirty="0"/>
                  <a:t>.</a:t>
                </a:r>
              </a:p>
              <a:p>
                <a:r>
                  <a:rPr lang="en-US" b="0" dirty="0"/>
                  <a:t>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  <m:e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</m:nary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  <m:e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𝜕𝜃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nary>
                  </m:oMath>
                </a14:m>
                <a:r>
                  <a:rPr lang="en-GB" dirty="0"/>
                  <a:t>.</a:t>
                </a:r>
              </a:p>
              <a:p>
                <a:r>
                  <a:rPr lang="en-GB" dirty="0"/>
                  <a:t>Transmitting inductor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Tx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=10+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1.46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≤10×2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GB" dirty="0"/>
                  <a:t>.</a:t>
                </a:r>
              </a:p>
              <a:p>
                <a:r>
                  <a:rPr lang="en-GB" dirty="0"/>
                  <a:t>Receiving inductor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Rx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=10+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1.46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≤5×2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GB" dirty="0"/>
                  <a:t>.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C5A323-E319-7DEC-5244-EB960ACD3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755097-03A6-23A7-BC98-BC04B4312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F32E1-0F1B-24D4-0720-E53D676E1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2024/03/05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4A96F-C2AF-3752-C6BA-7E339F3F1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999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358BF-685B-2CC6-8FDB-F8FCA89CD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Inductance – analytical formulas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136942-505B-7C27-94AC-64512A7391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cs-CZ" dirty="0"/>
                  <a:t>The formulas are in accordance with </a:t>
                </a:r>
                <a:r>
                  <a:rPr lang="en-US" dirty="0"/>
                  <a:t>[3].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33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44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Cel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,1,1,−2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p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</m:d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GB" dirty="0"/>
                  <a:t>.</a:t>
                </a:r>
              </a:p>
              <a:p>
                <a:r>
                  <a:rPr lang="en-GB" dirty="0"/>
                  <a:t>Mathematical functions: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Cel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,1,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−2,−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Cel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,−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den>
                            </m:f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,1,1</m:t>
                            </m:r>
                          </m:e>
                        </m:d>
                      </m:e>
                    </m:d>
                  </m:oMath>
                </a14:m>
                <a:r>
                  <a:rPr lang="en-GB" sz="2000" dirty="0"/>
                  <a:t>,</a:t>
                </a:r>
                <a:br>
                  <a:rPr lang="en-GB" sz="200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Cel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d>
                          </m:den>
                        </m:f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</m:d>
                              </m:e>
                            </m:rad>
                          </m:den>
                        </m:f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GB" sz="2000" dirty="0"/>
                  <a:t>. 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136942-505B-7C27-94AC-64512A7391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668AD-A627-33EB-8A53-4FF041AE8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668CF-AFA6-72C0-6775-EC21D7608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2024/03/05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1FB95-9CED-BA56-645D-2AC1864A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788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rogress_report-Cambria">
      <a:majorFont>
        <a:latin typeface="Cambria"/>
        <a:ea typeface=""/>
        <a:cs typeface=""/>
      </a:majorFont>
      <a:minorFont>
        <a:latin typeface="Cambria Mat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522</Words>
  <Application>Microsoft Office PowerPoint</Application>
  <PresentationFormat>Widescreen</PresentationFormat>
  <Paragraphs>109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Arial</vt:lpstr>
      <vt:lpstr>Cambria</vt:lpstr>
      <vt:lpstr>Cambria Math</vt:lpstr>
      <vt:lpstr>Office Theme</vt:lpstr>
      <vt:lpstr>Inductive wireless power transfer</vt:lpstr>
      <vt:lpstr>Outline</vt:lpstr>
      <vt:lpstr>Motivation</vt:lpstr>
      <vt:lpstr>Equivalent circuit analysis – IWPT system</vt:lpstr>
      <vt:lpstr>Equivalent circuit analysis – coupled inductors</vt:lpstr>
      <vt:lpstr>Coupled inductors – 3D CAD model</vt:lpstr>
      <vt:lpstr>Coupled inductors – dimensions</vt:lpstr>
      <vt:lpstr>Resistance – analytical formulas</vt:lpstr>
      <vt:lpstr>Inductance – analytical formulas</vt:lpstr>
      <vt:lpstr>Inductance – numerical software [2]</vt:lpstr>
      <vt:lpstr>Comparison of results</vt:lpstr>
      <vt:lpstr>Conclusion</vt:lpstr>
      <vt:lpstr>Outlooks – STMicroelectronics 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Inductive wireless power transfer</dc:title>
  <dc:creator>Martin Šimák</dc:creator>
  <cp:lastModifiedBy>Martin Šimák</cp:lastModifiedBy>
  <cp:revision>28</cp:revision>
  <dcterms:created xsi:type="dcterms:W3CDTF">2024-03-02T04:18:21Z</dcterms:created>
  <dcterms:modified xsi:type="dcterms:W3CDTF">2024-03-05T05:07:39Z</dcterms:modified>
</cp:coreProperties>
</file>