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75" r:id="rId2"/>
    <p:sldId id="257" r:id="rId3"/>
    <p:sldId id="287" r:id="rId4"/>
    <p:sldId id="298" r:id="rId5"/>
    <p:sldId id="299" r:id="rId6"/>
    <p:sldId id="300" r:id="rId7"/>
    <p:sldId id="290" r:id="rId8"/>
    <p:sldId id="289" r:id="rId9"/>
    <p:sldId id="291" r:id="rId10"/>
    <p:sldId id="282" r:id="rId11"/>
    <p:sldId id="283" r:id="rId12"/>
    <p:sldId id="292" r:id="rId13"/>
    <p:sldId id="284" r:id="rId14"/>
    <p:sldId id="293" r:id="rId15"/>
    <p:sldId id="277" r:id="rId16"/>
    <p:sldId id="274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287"/>
            <p14:sldId id="298"/>
            <p14:sldId id="299"/>
            <p14:sldId id="300"/>
            <p14:sldId id="290"/>
            <p14:sldId id="289"/>
            <p14:sldId id="291"/>
            <p14:sldId id="282"/>
            <p14:sldId id="283"/>
            <p14:sldId id="292"/>
            <p14:sldId id="284"/>
            <p14:sldId id="293"/>
            <p14:sldId id="277"/>
            <p14:sldId id="274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02/04/2024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2024/04/02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Inductive wireless power transfer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transfer </a:t>
            </a:r>
            <a:r>
              <a:rPr lang="en-US"/>
              <a:t>efficiency assessment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6BDE-25F4-2622-0757-848F6640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efficiency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94AA1-F840-0403-DC20-3BEC64D17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 of maximal efficiency: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)=0.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Circuit equations (Kirchhoff’s laws) yield the </a:t>
                </a:r>
                <a:r>
                  <a:rPr lang="en-GB" b="1" dirty="0"/>
                  <a:t>load</a:t>
                </a:r>
                <a:r>
                  <a:rPr lang="en-GB" dirty="0"/>
                  <a:t> parameters.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Rx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Rx</m:t>
                        </m:r>
                      </m:sub>
                    </m:sSub>
                  </m:oMath>
                </a14:m>
                <a:r>
                  <a:rPr lang="en-GB" dirty="0"/>
                  <a:t> is clearly capacitive.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Rx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094AA1-F840-0403-DC20-3BEC64D17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62668-6197-9C62-D612-BB9860689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D581D-7017-F27A-E60D-283B6E50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02D4-F6A8-1C1A-047D-B4F8E83FC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450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1BCF-A775-108A-7F46-B78B3805F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active power delivered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96BDD-AD20-7E96-2959-E5830451F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Condition of maximal active power delivered: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GB" dirty="0"/>
                  <a:t>Circuit equations (Kirchhoff’s laws) yield the </a:t>
                </a:r>
                <a:r>
                  <a:rPr lang="en-GB" b="1" dirty="0"/>
                  <a:t>source</a:t>
                </a:r>
                <a:r>
                  <a:rPr lang="en-GB" dirty="0"/>
                  <a:t> parameters.</a:t>
                </a:r>
              </a:p>
              <a:p>
                <a:r>
                  <a:rPr lang="en-GB" dirty="0"/>
                  <a:t>Source matching is reactive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GB" dirty="0"/>
                  <a:t>).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Tx</m:t>
                        </m:r>
                      </m:sub>
                    </m:sSub>
                  </m:oMath>
                </a14:m>
                <a:r>
                  <a:rPr lang="en-GB" dirty="0"/>
                  <a:t> is clearly capacitive.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Tx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96BDD-AD20-7E96-2959-E5830451F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2B607-67DB-38DB-9BC0-5568A4DC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09688-FF9C-9E7E-A715-09180048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0550C-9D58-4734-1847-2BF5A063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318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261C-4CF3-0418-76F1-8B3A9EA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powers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BBA0F7-E172-CF9F-43E0-D560208D6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115" y="1825625"/>
            <a:ext cx="93937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149D-5A01-4628-27EB-4F5E93339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A5EDB-2670-AA23-D331-D3553742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D4199-3071-47E7-ECF4-77E11E6D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4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FFA9D-E6CE-6680-663A-7BDEC0FB3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transfer efficiency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FB542-E4F0-6AB1-EFFF-A3EF0FFC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80CF-C767-FA38-AF82-9099799E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3DAC7-E851-967A-7B8E-3DC634EAD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32F5FC8-C750-36B5-AFBE-2FCF97ECE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115" y="1825625"/>
            <a:ext cx="9393770" cy="4351338"/>
          </a:xfrm>
        </p:spPr>
      </p:pic>
    </p:spTree>
    <p:extLst>
      <p:ext uri="{BB962C8B-B14F-4D97-AF65-F5344CB8AC3E}">
        <p14:creationId xmlns:p14="http://schemas.microsoft.com/office/powerpoint/2010/main" val="799615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B158-5ED3-ABD8-BB0D-4493CDE6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 – tabular data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07DAE7-674F-FE55-EC8A-66CB01595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9115" y="1825625"/>
            <a:ext cx="939377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A467-BC5A-B065-E408-A5D4FC45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EE95A-44C3-D2A6-0CA7-0CD5BB117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895F8-C33A-F2FA-E6D5-AAC0830C5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272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245C-2734-C09E-14C2-364BC34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318DF-DEB8-135A-4CAD-758FA0AC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 of coupling in the new coil arrangement</a:t>
            </a:r>
          </a:p>
          <a:p>
            <a:r>
              <a:rPr lang="en-US" dirty="0"/>
              <a:t>Ability to assess the transfer efficiency of the whole transmission chain</a:t>
            </a:r>
          </a:p>
          <a:p>
            <a:r>
              <a:rPr lang="en-US" dirty="0"/>
              <a:t>Analytical guidelines for the selection of matching elements based on power balance</a:t>
            </a:r>
          </a:p>
          <a:p>
            <a:pPr lvl="1"/>
            <a:r>
              <a:rPr lang="en-US" dirty="0"/>
              <a:t>Confirmed within reasonable bounds</a:t>
            </a:r>
          </a:p>
          <a:p>
            <a:pPr lvl="1"/>
            <a:r>
              <a:rPr lang="en-US" dirty="0"/>
              <a:t>Slight tuning was necessary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134B9-81C1-5BDC-B625-8C5432FF1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28BB-C736-164A-8176-303C3D46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D4BA8-7019-85D9-5CB2-9060EF65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2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08B5-30A8-F8BA-9047-19C4B3BF7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394A-79C1-7A5C-55B5-1640A682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S. Hasegawa and H. Iwasaki, "Oval double spiral coil for high efficiency wireless power transmission," </a:t>
            </a:r>
            <a:r>
              <a:rPr lang="en-US" i="1" dirty="0"/>
              <a:t>2017 11th European Conference on Antennas and Propagation (EUCAP)</a:t>
            </a:r>
            <a:r>
              <a:rPr lang="en-US" dirty="0"/>
              <a:t>, Paris, France, 2017, pp. 496-499, doi: 10.23919/EuCAP.2017.7928055.</a:t>
            </a:r>
          </a:p>
          <a:p>
            <a:pPr marL="0" indent="0">
              <a:buNone/>
            </a:pPr>
            <a:r>
              <a:rPr lang="en-US" dirty="0"/>
              <a:t>[2] J. Kraček and M. Mazánek, "Power balance of inductive wireless power transmission," </a:t>
            </a:r>
            <a:r>
              <a:rPr lang="en-US" i="1" dirty="0"/>
              <a:t>Proceedings of the 5th European Conference on Antennas and Propagation (EUCAP)</a:t>
            </a:r>
            <a:r>
              <a:rPr lang="en-US" dirty="0"/>
              <a:t>, Rome, Italy, 2011, pp. 3974-3978.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5DB3F-E927-BAE6-3AB2-DE358A44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BE4E-2A95-275B-BCDB-4992784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AAC61-F00D-E095-B7F0-7F0D70B3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79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Coupled inductors</a:t>
            </a:r>
          </a:p>
          <a:p>
            <a:r>
              <a:rPr lang="en-US" dirty="0"/>
              <a:t>Power transfer efficiency assessment</a:t>
            </a:r>
          </a:p>
          <a:p>
            <a:r>
              <a:rPr lang="en-US" dirty="0"/>
              <a:t>Power balance</a:t>
            </a:r>
          </a:p>
          <a:p>
            <a:pPr lvl="1"/>
            <a:r>
              <a:rPr lang="en-US" dirty="0"/>
              <a:t>Maximal efficiency</a:t>
            </a:r>
          </a:p>
          <a:p>
            <a:pPr lvl="1"/>
            <a:r>
              <a:rPr lang="en-US" dirty="0"/>
              <a:t>Maximal active power delivered</a:t>
            </a:r>
          </a:p>
          <a:p>
            <a:r>
              <a:rPr lang="en-US" dirty="0"/>
              <a:t>Simulation 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23F-5981-C660-95AA-D80444B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Coupled inductors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773D-56AE-3E0A-62E2-DAB171F3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42426" cy="4351338"/>
          </a:xfrm>
        </p:spPr>
        <p:txBody>
          <a:bodyPr/>
          <a:lstStyle/>
          <a:p>
            <a:r>
              <a:rPr lang="en-US" dirty="0"/>
              <a:t>Reference coils used by STMicroelectronics</a:t>
            </a:r>
          </a:p>
          <a:p>
            <a:r>
              <a:rPr lang="en-US" dirty="0"/>
              <a:t>Oval transmitter coil [1] </a:t>
            </a:r>
          </a:p>
          <a:p>
            <a:r>
              <a:rPr lang="en-US" dirty="0"/>
              <a:t>Ferrite cores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5398-4F61-CD5D-45F1-B6D35DD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896C-AC64-0C85-5B01-6BED08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BB7B-4F39-315E-5FC8-EA97DAC0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D5D4C2F4-7754-3605-FAF0-E7E8066D90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7575" y="2075724"/>
            <a:ext cx="6626225" cy="3851139"/>
          </a:xfrm>
        </p:spPr>
      </p:pic>
    </p:spTree>
    <p:extLst>
      <p:ext uri="{BB962C8B-B14F-4D97-AF65-F5344CB8AC3E}">
        <p14:creationId xmlns:p14="http://schemas.microsoft.com/office/powerpoint/2010/main" val="263843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C2BC3-AD8A-209E-2D8B-61885ED8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9AC73-E212-C917-0B7F-0CC66ACC8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C8F66-37F7-9446-726F-B085FE7E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1CF0CA92-A87E-588A-A086-ABA49B069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105" y="415385"/>
            <a:ext cx="6331789" cy="2932981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0D252949-D08D-7CB4-D01F-60C10D00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05" y="3429000"/>
            <a:ext cx="6331789" cy="293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1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0B8F5-10C9-0861-A405-629D17267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10ADD-DF0F-5AC0-9254-C2AEF114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51BB7-34C8-400E-3B3E-67A1EC138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14F268F8-A927-4724-E624-8B0ED49FA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85" y="3429000"/>
            <a:ext cx="6319632" cy="292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79F2F5-C5D6-2D97-EAC0-43AE7E593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6185" y="390029"/>
            <a:ext cx="6319630" cy="2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1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2D44A-F798-BE42-16F1-129E9F65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862D5-52E7-124D-AB87-6D5C9EC0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C57CE-55A7-A44C-9D8F-494D1F27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02E501-F994-D0A8-857E-EC30DD3A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106" y="357971"/>
            <a:ext cx="6474721" cy="2999189"/>
          </a:xfrm>
          <a:prstGeom prst="rect">
            <a:avLst/>
          </a:prstGeom>
        </p:spPr>
      </p:pic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2375F248-9CF6-29BF-1B79-D9CD48B48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106" y="3357160"/>
            <a:ext cx="6474721" cy="29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604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9F73-4E0A-94F6-1D48-A1202CD3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transfer efficiency assessment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7B33-DF91-20B0-2824-DA0DA95F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7469"/>
          </a:xfrm>
        </p:spPr>
        <p:txBody>
          <a:bodyPr/>
          <a:lstStyle/>
          <a:p>
            <a:r>
              <a:rPr lang="en-US" dirty="0"/>
              <a:t>Whole transmission chain analysis</a:t>
            </a:r>
          </a:p>
          <a:p>
            <a:pPr lvl="1"/>
            <a:r>
              <a:rPr lang="en-US" dirty="0"/>
              <a:t>Source</a:t>
            </a:r>
          </a:p>
          <a:p>
            <a:pPr lvl="1"/>
            <a:r>
              <a:rPr lang="en-US" dirty="0"/>
              <a:t>Source matching circuit</a:t>
            </a:r>
          </a:p>
          <a:p>
            <a:pPr lvl="1"/>
            <a:r>
              <a:rPr lang="en-GB" dirty="0"/>
              <a:t>Complex load (appliance matching)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9B4B2-5389-1D25-01BB-EAC4DA7C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ECE5F-0230-FCEC-3D82-C6816D79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9CCA7-2AD7-C9D2-FC4A-C663FD7B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9DB568-F971-5133-8EE3-EBA76AA4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014" y="3623094"/>
            <a:ext cx="7553971" cy="246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23F-5981-C660-95AA-D80444B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ANSYS Simplorer circuit with ROM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773D-56AE-3E0A-62E2-DAB171F3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42426" cy="4351338"/>
          </a:xfrm>
        </p:spPr>
        <p:txBody>
          <a:bodyPr/>
          <a:lstStyle/>
          <a:p>
            <a:r>
              <a:rPr lang="en-US" dirty="0"/>
              <a:t>Reduced-order modelling</a:t>
            </a:r>
          </a:p>
          <a:p>
            <a:r>
              <a:rPr lang="en-US" dirty="0"/>
              <a:t>RLGC-based dynamic description</a:t>
            </a:r>
          </a:p>
          <a:p>
            <a:r>
              <a:rPr lang="en-US" dirty="0"/>
              <a:t>Embedding the model in a custom circuit</a:t>
            </a:r>
          </a:p>
          <a:p>
            <a:r>
              <a:rPr lang="en-US" dirty="0"/>
              <a:t>Complex output variables tracking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5398-4F61-CD5D-45F1-B6D35DD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896C-AC64-0C85-5B01-6BED08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BB7B-4F39-315E-5FC8-EA97DAC0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  <p:pic>
        <p:nvPicPr>
          <p:cNvPr id="13" name="Content Placeholder 12" descr="A diagram of a computer&#10;&#10;Description automatically generated">
            <a:extLst>
              <a:ext uri="{FF2B5EF4-FFF2-40B4-BE49-F238E27FC236}">
                <a16:creationId xmlns:a16="http://schemas.microsoft.com/office/drawing/2014/main" id="{4369F314-5239-1F16-31ED-E746235B9C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626" y="1944746"/>
            <a:ext cx="6773174" cy="3933650"/>
          </a:xfrm>
        </p:spPr>
      </p:pic>
    </p:spTree>
    <p:extLst>
      <p:ext uri="{BB962C8B-B14F-4D97-AF65-F5344CB8AC3E}">
        <p14:creationId xmlns:p14="http://schemas.microsoft.com/office/powerpoint/2010/main" val="4133086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C23F-5981-C660-95AA-D80444B3C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balance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773D-56AE-3E0A-62E2-DAB171F36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311771" cy="4351338"/>
          </a:xfrm>
        </p:spPr>
        <p:txBody>
          <a:bodyPr/>
          <a:lstStyle/>
          <a:p>
            <a:r>
              <a:rPr lang="en-US" dirty="0"/>
              <a:t>Calculation of the matching circuit parameters [2]</a:t>
            </a:r>
          </a:p>
          <a:p>
            <a:r>
              <a:rPr lang="en-US" dirty="0"/>
              <a:t>Maximization of efficiency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Load impedance</a:t>
            </a:r>
          </a:p>
          <a:p>
            <a:r>
              <a:rPr lang="en-US" dirty="0"/>
              <a:t>Maximization of active power delivered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Source impedance</a:t>
            </a:r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C5398-4F61-CD5D-45F1-B6D35DDD4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2024/04/02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6E896C-AC64-0C85-5B01-6BED089D8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9BB7B-4F39-315E-5FC8-EA97DAC0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C5987287-A773-3386-60D3-1427E7509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49970" y="1953765"/>
            <a:ext cx="6203830" cy="41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348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440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Cambria</vt:lpstr>
      <vt:lpstr>Cambria Math</vt:lpstr>
      <vt:lpstr>Wingdings</vt:lpstr>
      <vt:lpstr>Office Theme</vt:lpstr>
      <vt:lpstr>Inductive wireless power transfer</vt:lpstr>
      <vt:lpstr>Outline</vt:lpstr>
      <vt:lpstr>Coupled inductors</vt:lpstr>
      <vt:lpstr>PowerPoint Presentation</vt:lpstr>
      <vt:lpstr>PowerPoint Presentation</vt:lpstr>
      <vt:lpstr>PowerPoint Presentation</vt:lpstr>
      <vt:lpstr>Power transfer efficiency assessment</vt:lpstr>
      <vt:lpstr>ANSYS Simplorer circuit with ROM</vt:lpstr>
      <vt:lpstr>Power balance</vt:lpstr>
      <vt:lpstr>Maximal efficiency</vt:lpstr>
      <vt:lpstr>Maximal active power delivered</vt:lpstr>
      <vt:lpstr>Simulation results – powers</vt:lpstr>
      <vt:lpstr>Simulation results – transfer efficiency</vt:lpstr>
      <vt:lpstr>Simulation results – tabular data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164</cp:revision>
  <dcterms:created xsi:type="dcterms:W3CDTF">2024-03-02T04:18:21Z</dcterms:created>
  <dcterms:modified xsi:type="dcterms:W3CDTF">2024-04-02T05:44:26Z</dcterms:modified>
</cp:coreProperties>
</file>