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75" r:id="rId2"/>
    <p:sldId id="257" r:id="rId3"/>
    <p:sldId id="301" r:id="rId4"/>
    <p:sldId id="312" r:id="rId5"/>
    <p:sldId id="302" r:id="rId6"/>
    <p:sldId id="303" r:id="rId7"/>
    <p:sldId id="304" r:id="rId8"/>
    <p:sldId id="305" r:id="rId9"/>
    <p:sldId id="308" r:id="rId10"/>
    <p:sldId id="309" r:id="rId11"/>
    <p:sldId id="307" r:id="rId12"/>
    <p:sldId id="311" r:id="rId13"/>
    <p:sldId id="278" r:id="rId14"/>
    <p:sldId id="310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DCC7EB-716E-43F0-81EF-4E30FF337794}">
          <p14:sldIdLst>
            <p14:sldId id="275"/>
            <p14:sldId id="257"/>
            <p14:sldId id="301"/>
            <p14:sldId id="312"/>
            <p14:sldId id="302"/>
            <p14:sldId id="303"/>
            <p14:sldId id="304"/>
            <p14:sldId id="305"/>
            <p14:sldId id="308"/>
            <p14:sldId id="309"/>
            <p14:sldId id="307"/>
            <p14:sldId id="311"/>
            <p14:sldId id="278"/>
            <p14:sldId id="310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0ACE4-CB89-4D31-9F52-83BD3D7C42BF}" type="datetimeFigureOut">
              <a:rPr lang="en-GB" smtClean="0"/>
              <a:t>07/05/2024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830C4-EEED-4FE1-A8A0-552F8F434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4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0856-C2E6-9EF4-14AA-703F7C217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F62BD-15AC-A170-AB97-B3B77A13E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A363D-855F-71FE-6FD6-94874687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2024/05/07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3EB6-979E-4CAC-F758-25969D01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9ABB1-6304-1ECD-CECE-470B62A7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01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2E23-99DB-5996-2868-FD4DD4DC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5D920-2330-DBE8-1774-A143E5C04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11580-6C02-8324-A713-B767763E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2024/05/07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725BA-5C66-1040-8A9D-5DD1EEC3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5B32-3E98-2B2C-8832-987CB52A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5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E5CA05-9058-12B6-C8F3-BFAB74955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C7245-9911-D4D7-1A5F-37075F4CC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FF712-923D-7DAD-E943-1509C627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2024/05/07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0C123-2E22-1604-F62B-F8D222E8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447ED-E133-1A9C-77B5-725CD378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04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8532-0A5E-D322-22FC-CA8F87C7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92902-A58F-360D-9609-F44B4B6E1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8E838-A587-9C2A-3D86-78E39404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2024/05/07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BB5E4-4D43-C93D-AE0D-D55667D6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177F4-E769-9BFF-C70A-F902ACF5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33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7A28-78AB-04B1-74C3-536D1CA7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EFAAC-A37C-2169-A697-DA9047240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634AA-2CB6-4671-0604-F3C9D08E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2024/05/07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4741-87ED-50C1-F1E1-C9FA6232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7696C-0B67-8D14-A0F9-A2718879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8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E11A-780B-4963-E214-E29FE2EC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FEE8-748F-3C78-3909-FB0919E99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E9918-93E8-B64F-BAA7-7EF4A7E16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6023D-6FA5-1617-6626-7520271E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2024/05/07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CC275-3F1B-F34E-432A-16197F8E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12440-E64D-EF29-9190-C45EF484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98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29EE-6ADC-BDDD-9964-FE3B7D0D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9A56-C6ED-B358-8E1F-ED7231623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73DBD-F184-821A-21F7-2492369E4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B326A-F60F-A00D-A3A7-AA701B08B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1F3B0-1A12-D6FD-9C7D-5C42B7044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3CC20-6F11-8E1C-0320-28AA2A5F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2024/05/07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824E9-DA6C-C4FF-D123-513C1E67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82DEC-3FF8-D7B4-A6DD-52A40951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89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6F68-C700-BD9B-D64B-23C996CF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263FD-0BC2-7B20-C339-624B094F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2024/05/07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92DE-07FD-03DD-3101-52DD8A72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7FF71-51D9-DA7E-6FA1-D966FB90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72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A8759-BB8D-1E21-DAC5-D2714720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2024/05/07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8C308-5000-FA01-C3E8-D3964113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3C0DB-42A7-5148-4091-2033BD46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17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2771-C7B2-FC66-8455-B755B0BF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18EE9-9A43-F0F1-82A7-A49FE98F0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D1724-350F-C9E4-3FE5-9FC997CA7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1A8F1-8C37-0CBE-5E5D-4C1C74CB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2024/05/07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E0CD3-7022-45E2-2DB1-55E8438E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04DD7-7AB7-0D95-7DBC-EE805C3B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8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FDC5-E842-F48A-2DB2-02202D73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62755-5099-DD10-7648-E732CE002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6187B-56DC-E3C2-9876-2E3102410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236CE-52F2-9D97-88C6-F8AB9E58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2024/05/07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5141-3243-71D1-3909-5BC97EA5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672C5-3C69-2F48-3820-C588E191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27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1F0A0-A557-CA04-C840-4AB927D9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C36F2-3114-2BAA-1290-F21114232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F9C71-0F52-B768-7AD2-4981BD9EE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/>
              <a:t>2024/05/07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9763-7B6F-70B2-F185-94D990C1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/>
              <a:t>Research progress report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715DE-4873-C9E6-0837-FD7506C21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4D4C7DDA-0AF4-4357-B84A-31C679DCE7E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34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lann.com/blog/what-are-waveguide-polarizer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1FB8-303B-0AA7-7902-412685DD2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Dual circularly polarized waveguide antenna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E35F9-9A9D-7398-3306-6EC88DF87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Thesis project presentation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74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4880-108D-F388-133F-F4FB2C01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Finishing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AC3E6-FD5D-EABB-A7C9-76B33D78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Coaxial cable feed design</a:t>
            </a:r>
          </a:p>
          <a:p>
            <a:pPr lvl="1"/>
            <a:r>
              <a:rPr lang="en-US" dirty="0"/>
              <a:t>Preferably with the ability to excite both RHCP and LHCP</a:t>
            </a:r>
          </a:p>
          <a:p>
            <a:pPr lvl="1"/>
            <a:r>
              <a:rPr lang="en-US" dirty="0"/>
              <a:t>Isolation problem solution</a:t>
            </a:r>
          </a:p>
          <a:p>
            <a:r>
              <a:rPr lang="en-US" dirty="0"/>
              <a:t>Small horn antenna (say 15 dBi) design</a:t>
            </a:r>
          </a:p>
          <a:p>
            <a:pPr lvl="1"/>
            <a:r>
              <a:rPr lang="en-US" dirty="0"/>
              <a:t>Whole structure optimization</a:t>
            </a:r>
          </a:p>
          <a:p>
            <a:r>
              <a:rPr lang="en-US" dirty="0"/>
              <a:t>Realization and measurement</a:t>
            </a:r>
          </a:p>
          <a:p>
            <a:r>
              <a:rPr lang="en-US" dirty="0"/>
              <a:t>Comparison with simulation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5EF1A-A82A-BB3F-308D-CFE64135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2024/05/07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62783-2CC0-1D8A-1410-F16FF391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344DE-57E5-960D-44DC-A1B33D801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20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69C5-F455-B8A5-741F-F952FBA8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1F18-85F7-6B62-89D3-D9793E8C5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5898" cy="4213295"/>
          </a:xfrm>
        </p:spPr>
        <p:txBody>
          <a:bodyPr/>
          <a:lstStyle/>
          <a:p>
            <a:r>
              <a:rPr lang="en-US"/>
              <a:t>Simulation software</a:t>
            </a:r>
            <a:br>
              <a:rPr lang="en-US"/>
            </a:br>
            <a:r>
              <a:rPr lang="en-US" b="1"/>
              <a:t>CST Studio Suite</a:t>
            </a:r>
          </a:p>
          <a:p>
            <a:r>
              <a:rPr lang="en-US"/>
              <a:t>Frequency </a:t>
            </a:r>
            <a:r>
              <a:rPr lang="en-US" dirty="0"/>
              <a:t>band (tentative)</a:t>
            </a:r>
            <a:br>
              <a:rPr lang="en-US" dirty="0"/>
            </a:br>
            <a:r>
              <a:rPr lang="en-US" b="1" dirty="0"/>
              <a:t>5 to 10 GHz</a:t>
            </a:r>
          </a:p>
          <a:p>
            <a:r>
              <a:rPr lang="en-US" dirty="0"/>
              <a:t>Square waveguide structure (tentative)</a:t>
            </a:r>
            <a:br>
              <a:rPr lang="en-US" dirty="0"/>
            </a:br>
            <a:r>
              <a:rPr lang="en-US" b="1" dirty="0"/>
              <a:t>Sections with ridges</a:t>
            </a:r>
          </a:p>
          <a:p>
            <a:pPr lvl="1"/>
            <a:r>
              <a:rPr lang="en-GB" dirty="0"/>
              <a:t>A structure Babinet-complementary to a patch antenna with chamfered corners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A039F-8C73-705D-EA69-5C3328C0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2024/05/07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AE5BB-191C-4CB5-771C-A3A7E3E6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8C181-6362-3B9D-110C-4154FBA3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11</a:t>
            </a:fld>
            <a:endParaRPr lang="en-GB"/>
          </a:p>
        </p:txBody>
      </p:sp>
      <p:pic>
        <p:nvPicPr>
          <p:cNvPr id="8" name="Picture 7" descr="A yellow box with a brown label&#10;&#10;Description automatically generated">
            <a:extLst>
              <a:ext uri="{FF2B5EF4-FFF2-40B4-BE49-F238E27FC236}">
                <a16:creationId xmlns:a16="http://schemas.microsoft.com/office/drawing/2014/main" id="{FA0068BE-5AAF-1844-87FE-A54015963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270963"/>
            <a:ext cx="4114800" cy="363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7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0291-7481-733F-CA3C-1C9A45F0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Involved work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E517D-A11A-E073-0E22-00904910F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Polarizer modelling and simulation</a:t>
            </a:r>
          </a:p>
          <a:p>
            <a:r>
              <a:rPr lang="en-US" dirty="0"/>
              <a:t>Mode analysis (transversal resonances)</a:t>
            </a:r>
          </a:p>
          <a:p>
            <a:r>
              <a:rPr lang="en-US" dirty="0"/>
              <a:t>Other analytical work</a:t>
            </a:r>
          </a:p>
          <a:p>
            <a:pPr lvl="1"/>
            <a:r>
              <a:rPr lang="en-US" dirty="0"/>
              <a:t>Polarizer length determination</a:t>
            </a:r>
          </a:p>
          <a:p>
            <a:r>
              <a:rPr lang="en-US" dirty="0"/>
              <a:t>Feed design</a:t>
            </a:r>
          </a:p>
          <a:p>
            <a:r>
              <a:rPr lang="en-US" dirty="0"/>
              <a:t>Antenna design</a:t>
            </a:r>
          </a:p>
          <a:p>
            <a:r>
              <a:rPr lang="en-US" dirty="0"/>
              <a:t>Structure optimization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BD105-59E4-D22C-4748-7CEE18BB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2024/05/07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43DDE-32BF-A7C1-4FA9-FE09495F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4A137-3B79-A47A-3790-EAF56A7AB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18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08B5-30A8-F8BA-9047-19C4B3BF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9394A-79C1-7A5C-55B5-1640A682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[1] L. A. Rud and K. S. </a:t>
            </a:r>
            <a:r>
              <a:rPr lang="en-US" sz="2000" dirty="0" err="1"/>
              <a:t>Shpachenko</a:t>
            </a:r>
            <a:r>
              <a:rPr lang="en-US" sz="2000" dirty="0"/>
              <a:t>, "Polarizers on sections of square waveguides with inner corner ridges," </a:t>
            </a:r>
            <a:r>
              <a:rPr lang="en-US" sz="2000" i="1" dirty="0"/>
              <a:t>2011 VIII International Conference on Antenna Theory and Techniques</a:t>
            </a:r>
            <a:r>
              <a:rPr lang="en-US" sz="2000" dirty="0"/>
              <a:t>, Kyiv, Ukraine, 2011, pp. 338-340, doi: 10.1109/ICATT.2011.6170775.</a:t>
            </a:r>
          </a:p>
          <a:p>
            <a:pPr marL="0" indent="0">
              <a:buNone/>
            </a:pPr>
            <a:r>
              <a:rPr lang="en-US" sz="2000" dirty="0"/>
              <a:t>[2] J. A. Ruiz-Cruz, M. M. Fahmi, M. </a:t>
            </a:r>
            <a:r>
              <a:rPr lang="en-US" sz="2000" dirty="0" err="1"/>
              <a:t>Daneshmand</a:t>
            </a:r>
            <a:r>
              <a:rPr lang="en-US" sz="2000" dirty="0"/>
              <a:t> and R. R. Mansour, "Compact reconfigurable waveguide circular polarizer," </a:t>
            </a:r>
            <a:r>
              <a:rPr lang="en-US" sz="2000" i="1" dirty="0"/>
              <a:t>2011 IEEE MTT-S International Microwave Symposium</a:t>
            </a:r>
            <a:r>
              <a:rPr lang="en-US" sz="2000" dirty="0"/>
              <a:t>, Baltimore, MD, USA, 2011, pp. 1-4, doi: 10.1109/MWSYM.2011.5972872.</a:t>
            </a:r>
          </a:p>
          <a:p>
            <a:pPr marL="0" indent="0">
              <a:buNone/>
            </a:pPr>
            <a:r>
              <a:rPr lang="en-US" sz="2000" dirty="0"/>
              <a:t>[3] H. Song, L. Jia, J. Tan, Y. Zhang and S. Liu, "Design of Wideband Quad-Ridge Waveguide Polarizer," </a:t>
            </a:r>
            <a:r>
              <a:rPr lang="en-US" sz="2000" i="1" dirty="0"/>
              <a:t>2023 4th China International SAR Symposium (CISS)</a:t>
            </a:r>
            <a:r>
              <a:rPr lang="en-US" sz="2000" dirty="0"/>
              <a:t>, Xian, China, 2023, pp. 1-6, doi: 10.1109/CISS60136.2023.10379971.</a:t>
            </a:r>
          </a:p>
          <a:p>
            <a:pPr marL="0" indent="0">
              <a:buNone/>
            </a:pPr>
            <a:r>
              <a:rPr lang="en-US" sz="2000" dirty="0"/>
              <a:t>[4] G. </a:t>
            </a:r>
            <a:r>
              <a:rPr lang="en-US" sz="2000" dirty="0" err="1"/>
              <a:t>Virone</a:t>
            </a:r>
            <a:r>
              <a:rPr lang="en-US" sz="2000" dirty="0"/>
              <a:t>, R. </a:t>
            </a:r>
            <a:r>
              <a:rPr lang="en-US" sz="2000" dirty="0" err="1"/>
              <a:t>Tascone</a:t>
            </a:r>
            <a:r>
              <a:rPr lang="en-US" sz="2000" dirty="0"/>
              <a:t>, O. A. </a:t>
            </a:r>
            <a:r>
              <a:rPr lang="en-US" sz="2000" dirty="0" err="1"/>
              <a:t>Peverini</a:t>
            </a:r>
            <a:r>
              <a:rPr lang="en-US" sz="2000" dirty="0"/>
              <a:t> and R. </a:t>
            </a:r>
            <a:r>
              <a:rPr lang="en-US" sz="2000" dirty="0" err="1"/>
              <a:t>Orta</a:t>
            </a:r>
            <a:r>
              <a:rPr lang="en-US" sz="2000" dirty="0"/>
              <a:t>, "Optimum-Iris-Set Concept for Waveguide Polarizers," in </a:t>
            </a:r>
            <a:r>
              <a:rPr lang="en-US" sz="2000" i="1" dirty="0"/>
              <a:t>IEEE Microwave and Wireless Components Letters</a:t>
            </a:r>
            <a:r>
              <a:rPr lang="en-US" sz="2000" dirty="0"/>
              <a:t>, vol. 17, no. 3, pp. 202-204, March 2007, doi: 10.1109/LMWC.2006.890474.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5DB3F-E927-BAE6-3AB2-DE358A44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2024/05/07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DBE4E-2A95-275B-BCDB-4992784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AAC61-F00D-E095-B7F0-7F0D70B3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79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55B9-038F-EF8E-FE13-747F5516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AD9B-681F-B3CB-FC94-9CC5438F9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[5] X. Wang, X. Huang and X. Jin, "Novel square/rectangle waveguide septum polarizer," </a:t>
            </a:r>
            <a:r>
              <a:rPr lang="en-US" sz="2000" i="1" dirty="0"/>
              <a:t>2016 IEEE International Conference on Ubiquitous Wireless Broadband (ICUWB)</a:t>
            </a:r>
            <a:r>
              <a:rPr lang="en-US" sz="2000" dirty="0"/>
              <a:t>, Nanjing, China, 2016, pp. 1-4, doi: 10.1109/ICUWB.2016.7790510.</a:t>
            </a:r>
          </a:p>
          <a:p>
            <a:pPr marL="0" indent="0">
              <a:buNone/>
            </a:pPr>
            <a:r>
              <a:rPr lang="en-US" sz="2000" dirty="0"/>
              <a:t>[6] B. </a:t>
            </a:r>
            <a:r>
              <a:rPr lang="en-US" sz="2000" dirty="0" err="1"/>
              <a:t>Deutschmann</a:t>
            </a:r>
            <a:r>
              <a:rPr lang="en-US" sz="2000" dirty="0"/>
              <a:t> and A. F. Jacob, "Broadband Septum Polarizer With Triangular Common Port," in </a:t>
            </a:r>
            <a:r>
              <a:rPr lang="en-US" sz="2000" i="1" dirty="0"/>
              <a:t>IEEE Transactions on Microwave Theory and Techniques</a:t>
            </a:r>
            <a:r>
              <a:rPr lang="en-US" sz="2000" dirty="0"/>
              <a:t>, vol. 68, no. 2, pp. 693-700, Feb. 2020, doi: 10.1109/TMTT.2019.2951138.</a:t>
            </a:r>
            <a:endParaRPr lang="en-GB" sz="2000" dirty="0"/>
          </a:p>
          <a:p>
            <a:pPr marL="0" indent="0">
              <a:buNone/>
            </a:pPr>
            <a:r>
              <a:rPr lang="en-US" sz="2000" dirty="0"/>
              <a:t>[7] S. </a:t>
            </a:r>
            <a:r>
              <a:rPr lang="en-US" sz="2000" dirty="0" err="1"/>
              <a:t>Piltyay</a:t>
            </a:r>
            <a:r>
              <a:rPr lang="en-US" sz="2000" dirty="0"/>
              <a:t>, A. </a:t>
            </a:r>
            <a:r>
              <a:rPr lang="en-US" sz="2000" dirty="0" err="1"/>
              <a:t>Bulashenko</a:t>
            </a:r>
            <a:r>
              <a:rPr lang="en-US" sz="2000" dirty="0"/>
              <a:t>, H. </a:t>
            </a:r>
            <a:r>
              <a:rPr lang="en-US" sz="2000" dirty="0" err="1"/>
              <a:t>Kushnir</a:t>
            </a:r>
            <a:r>
              <a:rPr lang="en-US" sz="2000" dirty="0"/>
              <a:t> and O. </a:t>
            </a:r>
            <a:r>
              <a:rPr lang="en-US" sz="2000" dirty="0" err="1"/>
              <a:t>Bulashenko</a:t>
            </a:r>
            <a:r>
              <a:rPr lang="en-US" sz="2000" dirty="0"/>
              <a:t>, "New Tunable Iris-Post Square Waveguide Polarizers for Satellite Information Systems," </a:t>
            </a:r>
            <a:r>
              <a:rPr lang="en-US" sz="2000" i="1" dirty="0"/>
              <a:t>2020 IEEE 2nd International Conference on Advanced Trends in Information Theory (ATIT)</a:t>
            </a:r>
            <a:r>
              <a:rPr lang="en-US" sz="2000" dirty="0"/>
              <a:t>, Kyiv, Ukraine, 2020, pp. 342-348, doi: 10.1109/ATIT50783.2020.9349357.</a:t>
            </a:r>
            <a:endParaRPr lang="en-GB" sz="2000" dirty="0"/>
          </a:p>
          <a:p>
            <a:endParaRPr lang="en-GB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65BB2-1584-FF63-6C26-26665D2A4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2024/05/07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5FDFB-20B6-6411-293B-981D875C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B31AA-326A-F3EE-2870-203F41C6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245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8576-175E-7B0C-9444-AA2DD2F1A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6B438-35E8-A5B7-DDC7-DB945593E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your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81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EA95-4ACB-86D4-5A46-AF839EB1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2F08-D46D-594E-E099-867CCF75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Working principle</a:t>
            </a:r>
          </a:p>
          <a:p>
            <a:r>
              <a:rPr lang="en-US" dirty="0"/>
              <a:t>Common types of waveguide polarizers</a:t>
            </a:r>
          </a:p>
          <a:p>
            <a:pPr lvl="1"/>
            <a:r>
              <a:rPr lang="en-US" dirty="0"/>
              <a:t>Dielectric vane polarizer</a:t>
            </a:r>
          </a:p>
          <a:p>
            <a:pPr lvl="1"/>
            <a:r>
              <a:rPr lang="en-US" dirty="0"/>
              <a:t>Septum polarizer</a:t>
            </a:r>
          </a:p>
          <a:p>
            <a:pPr lvl="1"/>
            <a:r>
              <a:rPr lang="en-US" dirty="0"/>
              <a:t>Corrugated or Iris polarizer</a:t>
            </a:r>
          </a:p>
          <a:p>
            <a:r>
              <a:rPr lang="en-US" dirty="0"/>
              <a:t>Primary objectives</a:t>
            </a:r>
          </a:p>
          <a:p>
            <a:pPr lvl="1"/>
            <a:r>
              <a:rPr lang="en-US" dirty="0"/>
              <a:t>Finishing objectives</a:t>
            </a:r>
          </a:p>
          <a:p>
            <a:pPr lvl="1"/>
            <a:r>
              <a:rPr lang="en-US" dirty="0"/>
              <a:t>Project specifications</a:t>
            </a:r>
          </a:p>
          <a:p>
            <a:pPr lvl="1"/>
            <a:r>
              <a:rPr lang="en-US" dirty="0"/>
              <a:t>Involved work</a:t>
            </a:r>
          </a:p>
          <a:p>
            <a:r>
              <a:rPr lang="en-US" dirty="0"/>
              <a:t>References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96DF4-27B3-B349-5547-E017EF78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DBE53-71D2-1A29-2147-40E6BA1F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2024/05/07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5250F-DD87-FF7E-95B6-AEC81B42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2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4B33-ACCE-8100-49FA-4290EF794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8E44-855D-46AB-1E28-9DAC5A4AA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Polarization diversity</a:t>
            </a:r>
          </a:p>
          <a:p>
            <a:pPr lvl="1"/>
            <a:r>
              <a:rPr lang="en-US" dirty="0"/>
              <a:t>More efficient utilization of the electromagnetic spectrum</a:t>
            </a:r>
          </a:p>
          <a:p>
            <a:pPr lvl="1"/>
            <a:r>
              <a:rPr lang="en-US" dirty="0"/>
              <a:t>Multipath environments mitigation to avoid fading losses</a:t>
            </a:r>
          </a:p>
          <a:p>
            <a:r>
              <a:rPr lang="en-US" dirty="0"/>
              <a:t>Low-power applications</a:t>
            </a:r>
          </a:p>
          <a:p>
            <a:pPr lvl="1"/>
            <a:r>
              <a:rPr lang="en-US" dirty="0"/>
              <a:t>WLAN, RFID, tagging</a:t>
            </a:r>
          </a:p>
          <a:p>
            <a:pPr lvl="1"/>
            <a:r>
              <a:rPr lang="en-US" dirty="0"/>
              <a:t>Planar technology</a:t>
            </a:r>
          </a:p>
          <a:p>
            <a:r>
              <a:rPr lang="en-US" dirty="0"/>
              <a:t>High-power applications</a:t>
            </a:r>
          </a:p>
          <a:p>
            <a:pPr lvl="1"/>
            <a:r>
              <a:rPr lang="en-US" dirty="0"/>
              <a:t>P2P LoS links, spacecraft communication</a:t>
            </a:r>
          </a:p>
          <a:p>
            <a:pPr lvl="1"/>
            <a:r>
              <a:rPr lang="en-US" dirty="0"/>
              <a:t>Waveguide technology [2]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94579-E57C-2F69-609A-8E52CD43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2024/05/07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292EC-B68C-B0A4-B9BB-7AD43AE1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B55F8-4776-0DD0-3623-10EA20A4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3</a:t>
            </a:fld>
            <a:endParaRPr lang="en-GB"/>
          </a:p>
        </p:txBody>
      </p:sp>
      <p:pic>
        <p:nvPicPr>
          <p:cNvPr id="10" name="Picture 9" descr="A diagram of a satellite&#10;&#10;Description automatically generated">
            <a:extLst>
              <a:ext uri="{FF2B5EF4-FFF2-40B4-BE49-F238E27FC236}">
                <a16:creationId xmlns:a16="http://schemas.microsoft.com/office/drawing/2014/main" id="{5B674F55-18B3-2504-C5C0-13AB67F8F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23484"/>
            <a:ext cx="5257800" cy="285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7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F07B6-BBA0-47D7-ECF8-B2595F13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principle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83D72-9303-16D3-A983-36C58C87F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Conditions on circular polarization</a:t>
            </a:r>
          </a:p>
          <a:p>
            <a:pPr lvl="1"/>
            <a:r>
              <a:rPr lang="en-US" dirty="0"/>
              <a:t>Two orthogonal polarization planes</a:t>
            </a:r>
          </a:p>
          <a:p>
            <a:pPr lvl="1"/>
            <a:r>
              <a:rPr lang="en-US" dirty="0"/>
              <a:t>Equal amplitudes</a:t>
            </a:r>
          </a:p>
          <a:p>
            <a:pPr lvl="1"/>
            <a:r>
              <a:rPr lang="en-US" dirty="0"/>
              <a:t>Phase shift of 90°</a:t>
            </a:r>
          </a:p>
          <a:p>
            <a:r>
              <a:rPr lang="en-US" dirty="0"/>
              <a:t>Polarizers principle</a:t>
            </a:r>
          </a:p>
          <a:p>
            <a:pPr lvl="1"/>
            <a:r>
              <a:rPr lang="en-US" dirty="0"/>
              <a:t>Decomposition of the input excitation into two orthogonal modes</a:t>
            </a:r>
          </a:p>
          <a:p>
            <a:pPr lvl="1"/>
            <a:r>
              <a:rPr lang="en-US" dirty="0"/>
              <a:t>Precise delay of one of the modes by structural tuning</a:t>
            </a:r>
          </a:p>
          <a:p>
            <a:pPr lvl="2"/>
            <a:r>
              <a:rPr lang="en-US" dirty="0"/>
              <a:t>Determines LHCP/RHCP direction</a:t>
            </a:r>
          </a:p>
          <a:p>
            <a:r>
              <a:rPr lang="en-US" dirty="0"/>
              <a:t>Polarizer figures of merit</a:t>
            </a:r>
          </a:p>
          <a:p>
            <a:pPr lvl="1"/>
            <a:r>
              <a:rPr lang="en-US" dirty="0"/>
              <a:t>Return loss (port isolation, coupling, …)</a:t>
            </a:r>
          </a:p>
          <a:p>
            <a:pPr lvl="1"/>
            <a:r>
              <a:rPr lang="en-US" dirty="0"/>
              <a:t>Axial ratio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4D51-5A28-D159-AC96-6F64B329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2024/05/07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18461-772A-D830-E1E1-6221CE4E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25912-82CB-AB14-5B59-4678E667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666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F4FA8-F845-9E06-AA09-D858ECDA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types of waveguide polarizers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363EC-90E9-4E81-2F7C-5174CFD6E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Dielectric vane polarizer</a:t>
            </a:r>
          </a:p>
          <a:p>
            <a:r>
              <a:rPr lang="pt-BR" dirty="0"/>
              <a:t>Septum polarizer</a:t>
            </a:r>
          </a:p>
          <a:p>
            <a:r>
              <a:rPr lang="pt-BR" dirty="0"/>
              <a:t>Corrugated or Iris polarizer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sz="1600" dirty="0"/>
              <a:t>Pictures source: </a:t>
            </a:r>
            <a:r>
              <a:rPr lang="pt-BR" sz="1600" dirty="0">
                <a:hlinkClick r:id="rId2"/>
              </a:rPr>
              <a:t>https://flann.com/blog/what-are-waveguide-polarizers/</a:t>
            </a:r>
            <a:endParaRPr lang="pt-BR" sz="1600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79AC4-6030-8293-2982-EB45A656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2024/05/07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CD781-0A3E-4A88-F1A1-39B762B97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2CB87-802A-1659-41BC-1D46E434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490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8BC07B0-EB56-8771-78C3-71793C1AA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62" y="4203700"/>
            <a:ext cx="5705475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0405E9-06DA-8D46-7FE9-2A4DFF8D2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Dielectric vane polarizer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98C14-794F-4DD6-66B3-BF01AEF9F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378076"/>
          </a:xfrm>
        </p:spPr>
        <p:txBody>
          <a:bodyPr/>
          <a:lstStyle/>
          <a:p>
            <a:r>
              <a:rPr lang="en-US" dirty="0"/>
              <a:t>Simple structure</a:t>
            </a:r>
          </a:p>
          <a:p>
            <a:r>
              <a:rPr lang="en-US" dirty="0"/>
              <a:t>Usually full-band</a:t>
            </a:r>
            <a:endParaRPr lang="en-GB" dirty="0"/>
          </a:p>
          <a:p>
            <a:r>
              <a:rPr lang="en-US" dirty="0"/>
              <a:t>High dielectric loss</a:t>
            </a:r>
          </a:p>
          <a:p>
            <a:pPr lvl="1"/>
            <a:r>
              <a:rPr lang="en-US" dirty="0"/>
              <a:t>Only decent axial ratio and return loss performance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37979-8AFF-9434-D5AE-0BF1DA71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2024/05/07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EE3F3-D9C2-551D-C58F-22C197DD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F92C7-5AB8-A76C-DEE1-D8F35A98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64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B1A69-B59E-FD7F-4C69-6BBAD1FB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Septum polarizer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18D2F-4921-B020-3FF6-34EBF838B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Simple and compact structure</a:t>
            </a:r>
          </a:p>
          <a:p>
            <a:r>
              <a:rPr lang="en-US" dirty="0"/>
              <a:t>Ability to switch RHCP and LHCP polarization without needing an ORT</a:t>
            </a:r>
          </a:p>
          <a:p>
            <a:r>
              <a:rPr lang="en-US" dirty="0"/>
              <a:t>Superior return loss and axial ratio performance</a:t>
            </a:r>
          </a:p>
          <a:p>
            <a:r>
              <a:rPr lang="en-US" dirty="0"/>
              <a:t>Generally lower bandwidth</a:t>
            </a:r>
          </a:p>
          <a:p>
            <a:pPr lvl="1"/>
            <a:r>
              <a:rPr lang="en-US" dirty="0"/>
              <a:t>Unique realization utilizing a triangular waveguide for broadband operation [6]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D3A33-C885-CC71-CDD9-B881717ED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2024/05/07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3E810-A872-9429-0993-ABFD2149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5D7AB-BFEC-FE25-50C6-37F47257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7</a:t>
            </a:fld>
            <a:endParaRPr lang="en-GB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25FEFE-4A0D-DCBA-B181-F947096E1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768745"/>
            <a:ext cx="4114800" cy="340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81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685119BF-52C9-F869-952C-70E9D560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3794125"/>
            <a:ext cx="64389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269F79-617D-2AC7-F29D-4CC63772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Corrugated or Iris polarizer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6529C-F470-2EAD-ADBE-746032EE2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231568"/>
          </a:xfrm>
        </p:spPr>
        <p:txBody>
          <a:bodyPr/>
          <a:lstStyle/>
          <a:p>
            <a:r>
              <a:rPr lang="en-US" dirty="0"/>
              <a:t>Superior return loss and axial ratio performance</a:t>
            </a:r>
          </a:p>
          <a:p>
            <a:r>
              <a:rPr lang="en-US" dirty="0"/>
              <a:t>Bandwidth up to 40 %</a:t>
            </a:r>
          </a:p>
          <a:p>
            <a:r>
              <a:rPr lang="pt-BR" dirty="0"/>
              <a:t>Polarizer on sections of square waveguides with inner corner ridges [1]</a:t>
            </a:r>
            <a:endParaRPr lang="en-GB" dirty="0"/>
          </a:p>
          <a:p>
            <a:pPr lvl="1"/>
            <a:r>
              <a:rPr lang="en-US" dirty="0"/>
              <a:t>Quad-ridged polarizers offer improved broadband performance [3]</a:t>
            </a:r>
          </a:p>
          <a:p>
            <a:pPr lvl="1"/>
            <a:r>
              <a:rPr lang="en-GB" dirty="0"/>
              <a:t>Study of optimal iris sets [4]</a:t>
            </a:r>
          </a:p>
          <a:p>
            <a:pPr lvl="1"/>
            <a:r>
              <a:rPr lang="en-GB" dirty="0"/>
              <a:t>Good matching possibilities, can be made tuneable [7]</a:t>
            </a:r>
          </a:p>
          <a:p>
            <a:r>
              <a:rPr lang="en-US" dirty="0"/>
              <a:t>High machining accuracy required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70148-1A26-B808-7D2E-1B3F56F9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2024/05/07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AFFC2-16B5-694A-BBC7-20312B6B7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82785-5EA4-5D95-D0E1-56425D16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358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502D-DDF5-DC4A-236B-E0D0553F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DE0F1-0F02-B55B-5EC1-BDB653D20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Waveguide polarizers, literature survey</a:t>
            </a:r>
          </a:p>
          <a:p>
            <a:r>
              <a:rPr lang="en-US" dirty="0"/>
              <a:t>Frequency band selection for easy realization</a:t>
            </a:r>
          </a:p>
          <a:p>
            <a:r>
              <a:rPr lang="en-US" dirty="0"/>
              <a:t>Comparison of circular and square waveguides in terms of dominant mode bandwidths and radiation properties.</a:t>
            </a:r>
          </a:p>
          <a:p>
            <a:pPr lvl="1"/>
            <a:r>
              <a:rPr lang="en-US" dirty="0"/>
              <a:t>Excite the waveguide with two orthogonal modes with proper phase shift for analysis</a:t>
            </a:r>
          </a:p>
          <a:p>
            <a:r>
              <a:rPr lang="en-US" dirty="0"/>
              <a:t>2D eigenmode analysis of transversal resonances on the polarizing structure</a:t>
            </a:r>
          </a:p>
          <a:p>
            <a:pPr lvl="1"/>
            <a:r>
              <a:rPr lang="en-US" dirty="0"/>
              <a:t>Comparison of results with theory of patch antennas with chamfered edges</a:t>
            </a:r>
          </a:p>
          <a:p>
            <a:r>
              <a:rPr lang="en-US" dirty="0"/>
              <a:t>Optimization for best bandwidth and radiation properties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1F651-CC45-CF73-B668-A99B3FA6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2024/05/07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13847-5A3A-315D-18F9-960194BF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2E39A-96DB-419D-8A39-5CE6FDC7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5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rogress_report-Cambria">
      <a:majorFont>
        <a:latin typeface="Cambria"/>
        <a:ea typeface=""/>
        <a:cs typeface=""/>
      </a:majorFont>
      <a:minorFont>
        <a:latin typeface="Cambria Mat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917</Words>
  <Application>Microsoft Office PowerPoint</Application>
  <PresentationFormat>Widescreen</PresentationFormat>
  <Paragraphs>144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Cambria</vt:lpstr>
      <vt:lpstr>Cambria Math</vt:lpstr>
      <vt:lpstr>Office Theme</vt:lpstr>
      <vt:lpstr>Dual circularly polarized waveguide antenna</vt:lpstr>
      <vt:lpstr>Outline</vt:lpstr>
      <vt:lpstr>Motivation</vt:lpstr>
      <vt:lpstr>Working principle</vt:lpstr>
      <vt:lpstr>Common types of waveguide polarizers</vt:lpstr>
      <vt:lpstr>Dielectric vane polarizer</vt:lpstr>
      <vt:lpstr>Septum polarizer</vt:lpstr>
      <vt:lpstr>Corrugated or Iris polarizer</vt:lpstr>
      <vt:lpstr>Primary objectives</vt:lpstr>
      <vt:lpstr>Finishing objectives</vt:lpstr>
      <vt:lpstr>Project specifications</vt:lpstr>
      <vt:lpstr>Involved work</vt:lpstr>
      <vt:lpstr>References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Inductive wireless power transfer</dc:title>
  <dc:creator>Martin Šimák</dc:creator>
  <cp:lastModifiedBy>Martin Šimák</cp:lastModifiedBy>
  <cp:revision>195</cp:revision>
  <dcterms:created xsi:type="dcterms:W3CDTF">2024-03-02T04:18:21Z</dcterms:created>
  <dcterms:modified xsi:type="dcterms:W3CDTF">2024-05-07T05:31:38Z</dcterms:modified>
</cp:coreProperties>
</file>