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75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90" r:id="rId13"/>
    <p:sldId id="288" r:id="rId14"/>
    <p:sldId id="289" r:id="rId15"/>
    <p:sldId id="291" r:id="rId16"/>
    <p:sldId id="274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DCC7EB-716E-43F0-81EF-4E30FF337794}">
          <p14:sldIdLst>
            <p14:sldId id="275"/>
            <p14:sldId id="257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90"/>
            <p14:sldId id="288"/>
            <p14:sldId id="289"/>
            <p14:sldId id="291"/>
            <p14:sldId id="27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0ACE4-CB89-4D31-9F52-83BD3D7C42BF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830C4-EEED-4FE1-A8A0-552F8F434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4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0856-C2E6-9EF4-14AA-703F7C217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F62BD-15AC-A170-AB97-B3B77A13E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A363D-855F-71FE-6FD6-94874687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2024/06/11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3EB6-979E-4CAC-F758-25969D0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ABB1-6304-1ECD-CECE-470B62A7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01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2E23-99DB-5996-2868-FD4DD4DC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5D920-2330-DBE8-1774-A143E5C04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11580-6C02-8324-A713-B767763E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2024/06/11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725BA-5C66-1040-8A9D-5DD1EEC3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5B32-3E98-2B2C-8832-987CB52A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5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5CA05-9058-12B6-C8F3-BFAB74955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C7245-9911-D4D7-1A5F-37075F4CC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FF712-923D-7DAD-E943-1509C627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2024/06/11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C123-2E22-1604-F62B-F8D222E8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447ED-E133-1A9C-77B5-725CD378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04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8532-0A5E-D322-22FC-CA8F87C7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92902-A58F-360D-9609-F44B4B6E1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8E838-A587-9C2A-3D86-78E39404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2024/06/11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BB5E4-4D43-C93D-AE0D-D55667D6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177F4-E769-9BFF-C70A-F902ACF5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33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7A28-78AB-04B1-74C3-536D1CA7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EFAAC-A37C-2169-A697-DA9047240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634AA-2CB6-4671-0604-F3C9D08E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2024/06/11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4741-87ED-50C1-F1E1-C9FA6232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7696C-0B67-8D14-A0F9-A2718879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8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E11A-780B-4963-E214-E29FE2EC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FEE8-748F-3C78-3909-FB0919E99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E9918-93E8-B64F-BAA7-7EF4A7E16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6023D-6FA5-1617-6626-7520271E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2024/06/11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CC275-3F1B-F34E-432A-16197F8E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12440-E64D-EF29-9190-C45EF484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98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29EE-6ADC-BDDD-9964-FE3B7D0D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9A56-C6ED-B358-8E1F-ED7231623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73DBD-F184-821A-21F7-2492369E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B326A-F60F-A00D-A3A7-AA701B08B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1F3B0-1A12-D6FD-9C7D-5C42B7044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3CC20-6F11-8E1C-0320-28AA2A5F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2024/06/11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824E9-DA6C-C4FF-D123-513C1E67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82DEC-3FF8-D7B4-A6DD-52A40951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6F68-C700-BD9B-D64B-23C996CF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263FD-0BC2-7B20-C339-624B094F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2024/06/11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92DE-07FD-03DD-3101-52DD8A7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7FF71-51D9-DA7E-6FA1-D966FB90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72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A8759-BB8D-1E21-DAC5-D2714720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2024/06/11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8C308-5000-FA01-C3E8-D3964113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3C0DB-42A7-5148-4091-2033BD46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17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2771-C7B2-FC66-8455-B755B0BF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8EE9-9A43-F0F1-82A7-A49FE98F0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D1724-350F-C9E4-3FE5-9FC997CA7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1A8F1-8C37-0CBE-5E5D-4C1C74CB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2024/06/11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E0CD3-7022-45E2-2DB1-55E8438E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04DD7-7AB7-0D95-7DBC-EE805C3B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8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FDC5-E842-F48A-2DB2-02202D73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62755-5099-DD10-7648-E732CE002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6187B-56DC-E3C2-9876-2E3102410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236CE-52F2-9D97-88C6-F8AB9E58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2024/06/11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5141-3243-71D1-3909-5BC97EA5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672C5-3C69-2F48-3820-C588E191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27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1F0A0-A557-CA04-C840-4AB927D9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36F2-3114-2BAA-1290-F21114232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F9C71-0F52-B768-7AD2-4981BD9EE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/>
              <a:t>2024/06/11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9763-7B6F-70B2-F185-94D990C1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/>
              <a:t>Research progress report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15DE-4873-C9E6-0837-FD7506C21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4D4C7DDA-0AF4-4357-B84A-31C679DCE7E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34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1FB8-303B-0AA7-7902-412685DD2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Waveguide polarizer design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E35F9-9A9D-7398-3306-6EC88DF87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Dual circularly polarized waveguide antenna – eigenmode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74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ED4E-31A1-36D1-95F8-7AFA0372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waveguide – structure </a:t>
            </a:r>
            <a:endParaRPr lang="en-GB" dirty="0"/>
          </a:p>
        </p:txBody>
      </p:sp>
      <p:pic>
        <p:nvPicPr>
          <p:cNvPr id="8" name="Content Placeholder 7" descr="A yellow circular object with a hole&#10;&#10;Description automatically generated">
            <a:extLst>
              <a:ext uri="{FF2B5EF4-FFF2-40B4-BE49-F238E27FC236}">
                <a16:creationId xmlns:a16="http://schemas.microsoft.com/office/drawing/2014/main" id="{9435A777-5F13-DCE8-6D12-E831880B9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2133"/>
            <a:ext cx="10515600" cy="409832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39279-C461-EBB3-A76C-757D6F87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2024/06/11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65EB1-F156-62EA-D8DD-83C3C7A5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6A91F-A7CF-1ACE-A6F0-4A0C7FD4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75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A8B1-593F-A1C8-931B-066D01A6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waveguide – 1</a:t>
            </a:r>
            <a:r>
              <a:rPr lang="en-US" baseline="30000" dirty="0"/>
              <a:t>st</a:t>
            </a:r>
            <a:r>
              <a:rPr lang="en-US" dirty="0"/>
              <a:t> mode excitation</a:t>
            </a:r>
            <a:endParaRPr lang="en-GB" dirty="0"/>
          </a:p>
        </p:txBody>
      </p:sp>
      <p:pic>
        <p:nvPicPr>
          <p:cNvPr id="8" name="Content Placeholder 7" descr="A yellow circle with a red and blue circle&#10;&#10;Description automatically generated">
            <a:extLst>
              <a:ext uri="{FF2B5EF4-FFF2-40B4-BE49-F238E27FC236}">
                <a16:creationId xmlns:a16="http://schemas.microsoft.com/office/drawing/2014/main" id="{24386381-AFA1-C001-189D-F46A60B64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8921"/>
            <a:ext cx="10515600" cy="410474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D31C-11AE-7CBF-40E3-86F2C7C2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2024/06/11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2D52F-0837-5BB5-D29B-EAE3E56C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E68D0-BC12-3F1D-5776-0595FE3D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65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800E-FE35-5B89-344F-07BC5BAF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waveguide – 2</a:t>
            </a:r>
            <a:r>
              <a:rPr lang="en-US" baseline="30000" dirty="0"/>
              <a:t>nd</a:t>
            </a:r>
            <a:r>
              <a:rPr lang="en-US" dirty="0"/>
              <a:t> mode excitation</a:t>
            </a:r>
            <a:endParaRPr lang="en-GB" dirty="0"/>
          </a:p>
        </p:txBody>
      </p:sp>
      <p:pic>
        <p:nvPicPr>
          <p:cNvPr id="8" name="Content Placeholder 7" descr="A yellow circle with a red and white stripe&#10;&#10;Description automatically generated">
            <a:extLst>
              <a:ext uri="{FF2B5EF4-FFF2-40B4-BE49-F238E27FC236}">
                <a16:creationId xmlns:a16="http://schemas.microsoft.com/office/drawing/2014/main" id="{35BE7A1C-5425-9942-1BE4-AD72E6723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8921"/>
            <a:ext cx="10515600" cy="410474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26E4-BEF3-AE5A-564D-EF3D81F0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2024/06/11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6C89-2FEF-D149-DE5E-03D1BC3D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E69AB-9DDA-4AFF-3630-3D652A7C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899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800E-FE35-5B89-344F-07BC5BAF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waveguide – mode phase lag</a:t>
            </a:r>
            <a:endParaRPr lang="en-GB" dirty="0"/>
          </a:p>
        </p:txBody>
      </p:sp>
      <p:pic>
        <p:nvPicPr>
          <p:cNvPr id="8" name="Content Placeholder 7" descr="A screen shot of a graph&#10;&#10;Description automatically generated">
            <a:extLst>
              <a:ext uri="{FF2B5EF4-FFF2-40B4-BE49-F238E27FC236}">
                <a16:creationId xmlns:a16="http://schemas.microsoft.com/office/drawing/2014/main" id="{6865B99B-5DAB-2D58-52C2-060CB0155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8371"/>
            <a:ext cx="10515600" cy="396584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26E4-BEF3-AE5A-564D-EF3D81F0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2024/06/11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6C89-2FEF-D149-DE5E-03D1BC3D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E69AB-9DDA-4AFF-3630-3D652A7C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130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800E-FE35-5B89-344F-07BC5BAF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waveguide – mode amplitude ratio</a:t>
            </a:r>
            <a:endParaRPr lang="en-GB" dirty="0"/>
          </a:p>
        </p:txBody>
      </p:sp>
      <p:pic>
        <p:nvPicPr>
          <p:cNvPr id="8" name="Content Placeholder 7" descr="A grid of lines with different colored dots&#10;&#10;Description automatically generated">
            <a:extLst>
              <a:ext uri="{FF2B5EF4-FFF2-40B4-BE49-F238E27FC236}">
                <a16:creationId xmlns:a16="http://schemas.microsoft.com/office/drawing/2014/main" id="{B388CFB4-DB00-8447-2B19-D97C65860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8371"/>
            <a:ext cx="10515600" cy="396584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26E4-BEF3-AE5A-564D-EF3D81F0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2024/06/11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6C89-2FEF-D149-DE5E-03D1BC3D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E69AB-9DDA-4AFF-3630-3D652A7C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57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1DDA-611A-9102-FDFC-716FC060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 alternative: bow-tie cavity [3]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7A99-A62B-C1C5-06FC-B09B7F0B3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1910" cy="4351338"/>
          </a:xfrm>
        </p:spPr>
        <p:txBody>
          <a:bodyPr/>
          <a:lstStyle/>
          <a:p>
            <a:r>
              <a:rPr lang="en-US" dirty="0"/>
              <a:t>Structures capable of both single and dual circular polarizations</a:t>
            </a:r>
          </a:p>
          <a:p>
            <a:r>
              <a:rPr lang="en-US" dirty="0"/>
              <a:t>Improved attenuation and polarization-purity parameters</a:t>
            </a:r>
          </a:p>
          <a:p>
            <a:r>
              <a:rPr lang="en-GB" dirty="0"/>
              <a:t>Complex machining required</a:t>
            </a:r>
          </a:p>
          <a:p>
            <a:r>
              <a:rPr lang="en-GB" dirty="0"/>
              <a:t>Requirement on port isolation for dual polarization makes it even more complex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1E5EB-18E5-3796-03C3-A3D03D2CC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2024/06/11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FF0C5-46AF-83B8-8DFC-3D29BDED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6DABB-E87A-263B-283F-F9D6DCB6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15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671DF1-6089-6A2B-F5D9-52802AFC6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110" y="1946475"/>
            <a:ext cx="4013690" cy="423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48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8576-175E-7B0C-9444-AA2DD2F1A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6B438-35E8-A5B7-DDC7-DB945593E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your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812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08B5-30A8-F8BA-9047-19C4B3BF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394A-79C1-7A5C-55B5-1640A682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[1] S. Bhardwaj and J. Volakis, "Hexagonal waveguides: New class of waveguides for mm-wave circularly polarized horns," </a:t>
            </a:r>
            <a:r>
              <a:rPr lang="en-US" sz="2000" i="1" dirty="0"/>
              <a:t>2018 International Applied Computational Electromagnetics Society Symposium (ACES)</a:t>
            </a:r>
            <a:r>
              <a:rPr lang="en-US" sz="2000" dirty="0"/>
              <a:t>,</a:t>
            </a:r>
            <a:r>
              <a:rPr lang="en-US" sz="2000" i="1" dirty="0"/>
              <a:t> </a:t>
            </a:r>
            <a:r>
              <a:rPr lang="en-US" sz="2000" dirty="0"/>
              <a:t>Denver, CO, USA, 2018, pp. 1-2, doi: 10.23919/ROPACES.2018.8364165.</a:t>
            </a:r>
          </a:p>
          <a:p>
            <a:pPr marL="0" indent="0">
              <a:buNone/>
            </a:pPr>
            <a:r>
              <a:rPr lang="en-US" sz="2000" dirty="0"/>
              <a:t>[2] S. Bhardwaj and J. L. Volakis, "Hexagonal Waveguide Based Circularly Polarized Horn Antennas for Sub-mm-Wave/Terahertz Band," in </a:t>
            </a:r>
            <a:r>
              <a:rPr lang="en-US" sz="2000" i="1" dirty="0"/>
              <a:t>IEEE Transactions on Antennas and Propagation</a:t>
            </a:r>
            <a:r>
              <a:rPr lang="en-US" sz="2000" dirty="0"/>
              <a:t>, vol. 66, no. 7, pp. 3366-3374, July 2018, doi: 10.1109/TAP.2018.2829842.</a:t>
            </a:r>
          </a:p>
          <a:p>
            <a:pPr marL="0" indent="0">
              <a:buNone/>
            </a:pPr>
            <a:r>
              <a:rPr lang="en-US" sz="2000" dirty="0"/>
              <a:t>[3] E. Garcia-Marin, J. L. Masa-Campos, P. Sanchez-Olivares and J. A. Ruiz-Cruz, "Bow-Tie-Shaped Radiating Element for Single and Dual Circular Polarization," in </a:t>
            </a:r>
            <a:r>
              <a:rPr lang="en-US" sz="2000" i="1" dirty="0"/>
              <a:t>IEEE Transactions on Antennas and Propagation</a:t>
            </a:r>
            <a:r>
              <a:rPr lang="en-US" sz="2000" dirty="0"/>
              <a:t>, vol. 68, no. 2, pp. 754-764, Feb. 2020, doi: 10.1109/TAP.2019.2943357.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5DB3F-E927-BAE6-3AB2-DE358A44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2024/06/11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BE4E-2A95-275B-BCDB-4992784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AAC61-F00D-E095-B7F0-7F0D70B3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79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EA95-4ACB-86D4-5A46-AF839EB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2F08-D46D-594E-E099-867CCF75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Principle of operation</a:t>
            </a:r>
          </a:p>
          <a:p>
            <a:r>
              <a:rPr lang="en-US" dirty="0"/>
              <a:t>Square waveguide</a:t>
            </a:r>
          </a:p>
          <a:p>
            <a:r>
              <a:rPr lang="en-US" dirty="0"/>
              <a:t>Circular waveguide</a:t>
            </a:r>
          </a:p>
          <a:p>
            <a:r>
              <a:rPr lang="en-US" dirty="0"/>
              <a:t>Novel alternative</a:t>
            </a:r>
          </a:p>
          <a:p>
            <a:r>
              <a:rPr lang="en-US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96DF4-27B3-B349-5547-E017EF78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DBE53-71D2-1A29-2147-40E6BA1F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2024/06/11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5250F-DD87-FF7E-95B6-AEC81B42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2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0834-DA06-B4CC-92ED-9B720CD9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operation – overview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89980-1DA1-3A0D-00B0-833DD073C9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× circular × elliptical polarization</a:t>
                </a:r>
              </a:p>
              <a:p>
                <a:r>
                  <a:rPr lang="en-US" dirty="0"/>
                  <a:t>Elliptical: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/>
                          <m:t>major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minor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Circular: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b="1" i="1"/>
                              <m:t>𝑬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/>
                              <m:t>major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b="1" i="1"/>
                              <m:t>𝑬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/>
                              <m:t>minor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Polarizer: transition from linear to circular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F89980-1DA1-3A0D-00B0-833DD073C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94830-A0ED-033D-BD55-20B32188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2024/06/11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F8B6-EA7B-0C51-14D8-3F0A18FF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A2651-BFEA-666B-407E-B4D24505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3</a:t>
            </a:fld>
            <a:endParaRPr lang="en-GB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DCD5B86-E01C-F5ED-D842-FAB67043A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" t="11007" r="1544" b="25273"/>
          <a:stretch/>
        </p:blipFill>
        <p:spPr bwMode="auto">
          <a:xfrm>
            <a:off x="4813539" y="3761567"/>
            <a:ext cx="6540261" cy="241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31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66CC-69A0-34DC-638B-4E1632FD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operation – figures of merit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B973D7-5614-FD68-D33C-B9C2FAF7EC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Polarization purity</a:t>
                </a:r>
              </a:p>
              <a:p>
                <a:r>
                  <a:rPr lang="en-GB" dirty="0"/>
                  <a:t>Orthogonal mode excitation</a:t>
                </a:r>
              </a:p>
              <a:p>
                <a:pPr lvl="1"/>
                <a:r>
                  <a:rPr lang="en-GB" dirty="0"/>
                  <a:t>Phase difference</a:t>
                </a:r>
              </a:p>
              <a:p>
                <a:pPr lvl="1"/>
                <a:r>
                  <a:rPr lang="en-GB" dirty="0"/>
                  <a:t>Amplitude ratio</a:t>
                </a:r>
              </a:p>
              <a:p>
                <a:r>
                  <a:rPr lang="en-GB" dirty="0"/>
                  <a:t>Axial ratio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major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minor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GB" dirty="0"/>
                  <a:t>Attenuation</a:t>
                </a:r>
              </a:p>
              <a:p>
                <a:pPr lvl="1"/>
                <a:r>
                  <a:rPr lang="en-GB" dirty="0"/>
                  <a:t>S-parameters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B973D7-5614-FD68-D33C-B9C2FAF7E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1624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4A559-B697-8565-E160-FA45A3B07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2024/06/11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6FA9C-8DF9-483B-B6C8-E8BAB70E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9F129-1405-A44A-77E8-AE336BC3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4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9EE10-75C1-C5F5-6B8F-477F731A2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272" y="3429000"/>
            <a:ext cx="5125528" cy="275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4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54EF-7B96-B6B4-A9D5-911F6B97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waveguide – structure [1-2]</a:t>
            </a:r>
            <a:endParaRPr lang="en-GB" dirty="0"/>
          </a:p>
        </p:txBody>
      </p:sp>
      <p:pic>
        <p:nvPicPr>
          <p:cNvPr id="8" name="Content Placeholder 7" descr="A yellow cube with a hole&#10;&#10;Description automatically generated">
            <a:extLst>
              <a:ext uri="{FF2B5EF4-FFF2-40B4-BE49-F238E27FC236}">
                <a16:creationId xmlns:a16="http://schemas.microsoft.com/office/drawing/2014/main" id="{46057B4C-C78B-5629-8FE7-3DBF54948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2133"/>
            <a:ext cx="10515600" cy="409832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27ADC-5A78-927A-6A24-4727A2C5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2024/06/11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D4AD7-5F45-26AB-0E7E-2D2AC6BD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96348-E9E6-7E88-F531-C8CB5E1F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44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6157-9880-B94A-C85C-A7C8CA6D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waveguide – 1</a:t>
            </a:r>
            <a:r>
              <a:rPr lang="en-US" baseline="30000" dirty="0"/>
              <a:t>st</a:t>
            </a:r>
            <a:r>
              <a:rPr lang="en-US" dirty="0"/>
              <a:t> mode excitation</a:t>
            </a:r>
            <a:endParaRPr lang="en-GB" dirty="0"/>
          </a:p>
        </p:txBody>
      </p:sp>
      <p:pic>
        <p:nvPicPr>
          <p:cNvPr id="8" name="Content Placeholder 7" descr="A yellow square with a yellow corner&#10;&#10;Description automatically generated">
            <a:extLst>
              <a:ext uri="{FF2B5EF4-FFF2-40B4-BE49-F238E27FC236}">
                <a16:creationId xmlns:a16="http://schemas.microsoft.com/office/drawing/2014/main" id="{9F595BD4-B482-7F6D-86AD-FB7E8455D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8921"/>
            <a:ext cx="10515600" cy="410474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7A7AA-43B2-62F1-F888-E2C97232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2024/06/11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73990-1D25-C194-A84D-51CE1874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605AC-1B65-2328-B9DA-319E28B5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33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5846E-1C4D-8576-0C53-3682D15F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waveguide – 2</a:t>
            </a:r>
            <a:r>
              <a:rPr lang="en-US" baseline="30000" dirty="0"/>
              <a:t>nd</a:t>
            </a:r>
            <a:r>
              <a:rPr lang="en-US" dirty="0"/>
              <a:t> mode excitation</a:t>
            </a:r>
            <a:endParaRPr lang="en-GB" dirty="0"/>
          </a:p>
        </p:txBody>
      </p:sp>
      <p:pic>
        <p:nvPicPr>
          <p:cNvPr id="8" name="Content Placeholder 7" descr="A yellow square with a square pattern&#10;&#10;Description automatically generated with medium confidence">
            <a:extLst>
              <a:ext uri="{FF2B5EF4-FFF2-40B4-BE49-F238E27FC236}">
                <a16:creationId xmlns:a16="http://schemas.microsoft.com/office/drawing/2014/main" id="{AE1B7DD2-B474-3566-6EEC-18A54BBAC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8921"/>
            <a:ext cx="10515600" cy="410474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6CF74-D4C6-FCC5-1637-9E80DB99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2024/06/11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2E831-98F3-CD35-0DAF-442DFAFF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30802-F2DE-BAFD-561B-082C935F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89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3CCE-EB3B-3134-AEAB-3A38FF11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waveguide – mode phase lag</a:t>
            </a:r>
            <a:endParaRPr lang="en-GB" dirty="0"/>
          </a:p>
        </p:txBody>
      </p:sp>
      <p:pic>
        <p:nvPicPr>
          <p:cNvPr id="8" name="Content Placeholder 7" descr="A white sheet with black lines&#10;&#10;Description automatically generated">
            <a:extLst>
              <a:ext uri="{FF2B5EF4-FFF2-40B4-BE49-F238E27FC236}">
                <a16:creationId xmlns:a16="http://schemas.microsoft.com/office/drawing/2014/main" id="{25A43F5D-138E-BB57-24F6-AEF089A9A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6949"/>
            <a:ext cx="10515600" cy="406868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4BFB-92B6-3933-CDC8-26009653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2024/06/11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049C6-6A77-A083-60AD-4123B630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853E8-CE77-666E-FFF6-1C945B5E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25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BDC7-1C3F-0DBD-AF1F-91CBD3CB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waveguide – mode amplitude ratio</a:t>
            </a:r>
            <a:endParaRPr lang="en-GB" dirty="0"/>
          </a:p>
        </p:txBody>
      </p:sp>
      <p:pic>
        <p:nvPicPr>
          <p:cNvPr id="8" name="Content Placeholder 7" descr="A graph with lines and dots&#10;&#10;Description automatically generated">
            <a:extLst>
              <a:ext uri="{FF2B5EF4-FFF2-40B4-BE49-F238E27FC236}">
                <a16:creationId xmlns:a16="http://schemas.microsoft.com/office/drawing/2014/main" id="{4188BD1F-8F85-05C2-1D54-04463A8BF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8371"/>
            <a:ext cx="10515600" cy="396584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9843F-10BB-2E89-C4BB-438F11C9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2024/06/11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262C-71F8-55A8-3DDD-BEB033E0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3C0D1-4E6A-0D24-1449-4EA7526A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22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ogress_report-Cambria">
      <a:majorFont>
        <a:latin typeface="Cambria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433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Cambria</vt:lpstr>
      <vt:lpstr>Cambria Math</vt:lpstr>
      <vt:lpstr>Office Theme</vt:lpstr>
      <vt:lpstr>Waveguide polarizer design</vt:lpstr>
      <vt:lpstr>Outline</vt:lpstr>
      <vt:lpstr>Principle of operation – overview</vt:lpstr>
      <vt:lpstr>Principle of operation – figures of merit</vt:lpstr>
      <vt:lpstr>Square waveguide – structure [1-2]</vt:lpstr>
      <vt:lpstr>Square waveguide – 1st mode excitation</vt:lpstr>
      <vt:lpstr>Square waveguide – 2nd mode excitation</vt:lpstr>
      <vt:lpstr>Square waveguide – mode phase lag</vt:lpstr>
      <vt:lpstr>Square waveguide – mode amplitude ratio</vt:lpstr>
      <vt:lpstr>Circular waveguide – structure </vt:lpstr>
      <vt:lpstr>Circular waveguide – 1st mode excitation</vt:lpstr>
      <vt:lpstr>Circular waveguide – 2nd mode excitation</vt:lpstr>
      <vt:lpstr>Circular waveguide – mode phase lag</vt:lpstr>
      <vt:lpstr>Circular waveguide – mode amplitude ratio</vt:lpstr>
      <vt:lpstr>Novel alternative: bow-tie cavity [3]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Inductive wireless power transfer</dc:title>
  <dc:creator>Martin Šimák</dc:creator>
  <cp:lastModifiedBy>Martin Šimák</cp:lastModifiedBy>
  <cp:revision>208</cp:revision>
  <dcterms:created xsi:type="dcterms:W3CDTF">2024-03-02T04:18:21Z</dcterms:created>
  <dcterms:modified xsi:type="dcterms:W3CDTF">2024-06-11T05:21:13Z</dcterms:modified>
</cp:coreProperties>
</file>