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5" r:id="rId2"/>
    <p:sldId id="257" r:id="rId3"/>
    <p:sldId id="292" r:id="rId4"/>
    <p:sldId id="294" r:id="rId5"/>
    <p:sldId id="293" r:id="rId6"/>
    <p:sldId id="296" r:id="rId7"/>
    <p:sldId id="295" r:id="rId8"/>
    <p:sldId id="299" r:id="rId9"/>
    <p:sldId id="300" r:id="rId10"/>
    <p:sldId id="297" r:id="rId11"/>
    <p:sldId id="301" r:id="rId12"/>
    <p:sldId id="298" r:id="rId13"/>
    <p:sldId id="303" r:id="rId14"/>
    <p:sldId id="304" r:id="rId15"/>
    <p:sldId id="305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CC7EB-716E-43F0-81EF-4E30FF337794}">
          <p14:sldIdLst>
            <p14:sldId id="275"/>
            <p14:sldId id="257"/>
            <p14:sldId id="292"/>
            <p14:sldId id="294"/>
            <p14:sldId id="293"/>
            <p14:sldId id="296"/>
            <p14:sldId id="295"/>
            <p14:sldId id="299"/>
            <p14:sldId id="300"/>
            <p14:sldId id="297"/>
            <p14:sldId id="301"/>
            <p14:sldId id="298"/>
            <p14:sldId id="303"/>
            <p14:sldId id="304"/>
            <p14:sldId id="305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28/07/2024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2024/07/31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Dual circularly polarized waveguide antenna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Waveguide polarizer design – broadband performance evaluation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2183-AEF3-DDED-FE23-DB091139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– S-parameters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4D601-27A8-F67A-8C74-D2BEB12E1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 phase difference</a:t>
                </a:r>
              </a:p>
              <a:p>
                <a:pPr lvl="1"/>
                <a:r>
                  <a:rPr lang="en-US" dirty="0"/>
                  <a:t>Guided wave description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Transmission S-parameter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/>
                          <m:t>𝑬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𝑦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1" i="1"/>
                          <m:t>𝑬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𝑦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0" i="1"/>
                              <m:t>𝐸</m:t>
                            </m:r>
                          </m:e>
                          <m:sub>
                            <m:r>
                              <a:rPr lang="en-US" i="1"/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/>
                          <m:t>exp</m:t>
                        </m:r>
                        <m:r>
                          <a:rPr lang="en-US" i="1"/>
                          <m:t>⁡(−</m:t>
                        </m:r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 i="1"/>
                              <m:t>𝜔</m:t>
                            </m:r>
                            <m:r>
                              <a:rPr lang="en-US" i="1"/>
                              <m:t>𝑡</m:t>
                            </m:r>
                          </m:e>
                        </m:d>
                        <m:r>
                          <a:rPr lang="en-US" i="1"/>
                          <m:t>)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i="1"/>
                              <m:t>𝐸</m:t>
                            </m:r>
                          </m:e>
                          <m:sub>
                            <m:r>
                              <a:rPr lang="en-US" i="1"/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i="1"/>
                            </m:ctrlPr>
                          </m:dPr>
                          <m:e>
                            <m:r>
                              <a:rPr lang="en-US" i="1"/>
                              <m:t>𝑥</m:t>
                            </m:r>
                            <m:r>
                              <a:rPr lang="en-US" i="1"/>
                              <m:t>,</m:t>
                            </m:r>
                            <m:r>
                              <a:rPr lang="en-US" i="1"/>
                              <m:t>𝑦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/>
                          <m:t>exp</m:t>
                        </m:r>
                        <m:r>
                          <a:rPr lang="en-US" i="1"/>
                          <m:t>⁡(</m:t>
                        </m:r>
                        <m:r>
                          <m:rPr>
                            <m:sty m:val="p"/>
                          </m:rPr>
                          <a:rPr lang="en-US"/>
                          <m:t>i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/>
                          <m:t>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Assuming low loss, attenuation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propagation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/>
                      <m:t>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21</m:t>
                        </m:r>
                      </m:sub>
                    </m:sSub>
                    <m:r>
                      <a:rPr lang="en-US" i="1"/>
                      <m:t>=</m:t>
                    </m:r>
                    <m:r>
                      <a:rPr lang="en-US" i="1"/>
                      <m:t>𝛽</m:t>
                    </m:r>
                    <m:r>
                      <a:rPr lang="en-US" i="1"/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21,2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/>
                      <m:t>∠</m:t>
                    </m:r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i="1"/>
                          <m:t>𝑆</m:t>
                        </m:r>
                      </m:e>
                      <m:sub>
                        <m:r>
                          <a:rPr lang="en-US" i="1"/>
                          <m:t>21,1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Mode amplitude ratio</a:t>
                </a:r>
                <a:endParaRPr lang="en-GB" dirty="0"/>
              </a:p>
              <a:p>
                <a:pPr lvl="1"/>
                <a:r>
                  <a:rPr lang="en-GB" dirty="0"/>
                  <a:t>Undefined</a:t>
                </a:r>
              </a:p>
              <a:p>
                <a:r>
                  <a:rPr lang="en-GB" dirty="0"/>
                  <a:t>Advantages: analytically straightforward phase extraction</a:t>
                </a:r>
              </a:p>
              <a:p>
                <a:r>
                  <a:rPr lang="en-GB" dirty="0"/>
                  <a:t>Disadvantages: impossibility of amplitude extraction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4D601-27A8-F67A-8C74-D2BEB12E1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DE20-D785-5F24-C28E-63F16710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5FA82-AA2B-E5A6-2B93-462A4CA3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A987-EF14-807D-EC8E-8BE659C1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63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B983-1BA6-1CF3-D3A0-457041F4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– S-parameters (phase)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DF0D-F15C-8650-2155-BB0F5B5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B07-D339-B469-1107-D7E1D56F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D9D6-0971-0629-0A56-1DDB1D6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  <p:pic>
        <p:nvPicPr>
          <p:cNvPr id="10" name="Content Placeholder 9" descr="A graph with lines and text&#10;&#10;Description automatically generated">
            <a:extLst>
              <a:ext uri="{FF2B5EF4-FFF2-40B4-BE49-F238E27FC236}">
                <a16:creationId xmlns:a16="http://schemas.microsoft.com/office/drawing/2014/main" id="{F9BAA963-0902-70C1-46B0-D26BD5A3FD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109"/>
            <a:ext cx="10515600" cy="4054370"/>
          </a:xfrm>
        </p:spPr>
      </p:pic>
    </p:spTree>
    <p:extLst>
      <p:ext uri="{BB962C8B-B14F-4D97-AF65-F5344CB8AC3E}">
        <p14:creationId xmlns:p14="http://schemas.microsoft.com/office/powerpoint/2010/main" val="330156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57DE-D31A-1E18-3CC4-98D4852E1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– E-field probe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F704E-0F9A-A20D-3AB7-9CC699AAA4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CST supports defining E-field probes on a given plane</a:t>
                </a:r>
              </a:p>
              <a:p>
                <a:pPr lvl="1"/>
                <a:r>
                  <a:rPr lang="en-GB" dirty="0"/>
                  <a:t>Probes yield transient field values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components and magnitude)</a:t>
                </a:r>
              </a:p>
              <a:p>
                <a:pPr lvl="1"/>
                <a:r>
                  <a:rPr lang="en-US" dirty="0"/>
                  <a:t>Specifying plane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i.e., the polarizer output, gives the necessary results</a:t>
                </a:r>
              </a:p>
              <a:p>
                <a:r>
                  <a:rPr lang="en-US" dirty="0"/>
                  <a:t>Mode phase difference</a:t>
                </a:r>
              </a:p>
              <a:p>
                <a:pPr lvl="1"/>
                <a:r>
                  <a:rPr lang="en-US" dirty="0"/>
                  <a:t>Combination of direct results</a:t>
                </a:r>
              </a:p>
              <a:p>
                <a:r>
                  <a:rPr lang="en-US" dirty="0"/>
                  <a:t>Mode amplitude ratio</a:t>
                </a:r>
              </a:p>
              <a:p>
                <a:pPr lvl="1"/>
                <a:r>
                  <a:rPr lang="en-US" dirty="0"/>
                  <a:t>Combination of direct results</a:t>
                </a:r>
                <a:endParaRPr lang="en-GB" dirty="0"/>
              </a:p>
              <a:p>
                <a:r>
                  <a:rPr lang="en-GB" dirty="0"/>
                  <a:t>Advantages: close to direct extraction</a:t>
                </a:r>
              </a:p>
              <a:p>
                <a:r>
                  <a:rPr lang="en-GB" dirty="0"/>
                  <a:t>Disadvantages: none so far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9F704E-0F9A-A20D-3AB7-9CC699AAA4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9B1D3-735C-38B3-FAC8-9428CA4F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FA1C-5D94-7460-274E-5D6C71865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AABB1-DFEF-859F-8234-E53BA698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29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B983-1BA6-1CF3-D3A0-457041F4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– E-field probe (phase)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DF0D-F15C-8650-2155-BB0F5B5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B07-D339-B469-1107-D7E1D56F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D9D6-0971-0629-0A56-1DDB1D6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  <p:pic>
        <p:nvPicPr>
          <p:cNvPr id="10" name="Content Placeholder 9" descr="A graph with lines and text&#10;&#10;Description automatically generated">
            <a:extLst>
              <a:ext uri="{FF2B5EF4-FFF2-40B4-BE49-F238E27FC236}">
                <a16:creationId xmlns:a16="http://schemas.microsoft.com/office/drawing/2014/main" id="{34753245-32A4-3E11-3B1D-A60F3368F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109"/>
            <a:ext cx="10515600" cy="4054370"/>
          </a:xfrm>
        </p:spPr>
      </p:pic>
    </p:spTree>
    <p:extLst>
      <p:ext uri="{BB962C8B-B14F-4D97-AF65-F5344CB8AC3E}">
        <p14:creationId xmlns:p14="http://schemas.microsoft.com/office/powerpoint/2010/main" val="3850110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B983-1BA6-1CF3-D3A0-457041F4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– E-field probe (amplitude)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DF0D-F15C-8650-2155-BB0F5B5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B07-D339-B469-1107-D7E1D56F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D9D6-0971-0629-0A56-1DDB1D6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  <p:pic>
        <p:nvPicPr>
          <p:cNvPr id="9" name="Content Placeholder 8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132D8D1C-3408-3335-9387-1D9649A5B4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109"/>
            <a:ext cx="10515600" cy="4054370"/>
          </a:xfrm>
        </p:spPr>
      </p:pic>
    </p:spTree>
    <p:extLst>
      <p:ext uri="{BB962C8B-B14F-4D97-AF65-F5344CB8AC3E}">
        <p14:creationId xmlns:p14="http://schemas.microsoft.com/office/powerpoint/2010/main" val="41782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6834-5B21-FF5F-1FCE-0E9320F0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89494-50BE-73A2-9CFC-A306B5E90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Extraction of intrinsic properties is possible using post-processing</a:t>
            </a:r>
          </a:p>
          <a:p>
            <a:r>
              <a:rPr lang="en-US" dirty="0"/>
              <a:t>Port information provide reference results for a single frequency point</a:t>
            </a:r>
          </a:p>
          <a:p>
            <a:r>
              <a:rPr lang="en-US" dirty="0"/>
              <a:t>S-parameters serves as a broadband verification of phase extraction</a:t>
            </a:r>
          </a:p>
          <a:p>
            <a:r>
              <a:rPr lang="en-US" dirty="0"/>
              <a:t>E-field probe is the candidate for main extraction method</a:t>
            </a:r>
          </a:p>
          <a:p>
            <a:r>
              <a:rPr lang="en-US" dirty="0"/>
              <a:t>Axial ratio will be easily evaluated in later stages of the design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03D2-0160-957E-F7FA-D7D3F618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B927-BEBB-9994-1E5E-51554BB5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3588-9C35-B9AC-D2BE-24BB7619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1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polarization purity</a:t>
            </a:r>
          </a:p>
          <a:p>
            <a:pPr lvl="1"/>
            <a:r>
              <a:rPr lang="en-US" dirty="0"/>
              <a:t>Far field</a:t>
            </a:r>
          </a:p>
          <a:p>
            <a:pPr lvl="1"/>
            <a:r>
              <a:rPr lang="en-US" dirty="0"/>
              <a:t>Intrinsic</a:t>
            </a:r>
          </a:p>
          <a:p>
            <a:r>
              <a:rPr lang="en-US" dirty="0"/>
              <a:t>CST Studio Suite results</a:t>
            </a:r>
          </a:p>
          <a:p>
            <a:r>
              <a:rPr lang="en-US" dirty="0"/>
              <a:t>Post-processing</a:t>
            </a:r>
          </a:p>
          <a:p>
            <a:pPr lvl="1"/>
            <a:r>
              <a:rPr lang="en-US" dirty="0"/>
              <a:t>Port information</a:t>
            </a:r>
          </a:p>
          <a:p>
            <a:pPr lvl="1"/>
            <a:r>
              <a:rPr lang="en-US" dirty="0"/>
              <a:t>S-parameters</a:t>
            </a:r>
          </a:p>
          <a:p>
            <a:pPr lvl="1"/>
            <a:r>
              <a:rPr lang="en-US" dirty="0"/>
              <a:t>E-field probe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C7AD-CF85-B154-0B34-7C780BB4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polarization purity – far field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7CE29-7160-CCF2-CB4C-7EEBC8ED9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09913" cy="4351338"/>
              </a:xfrm>
            </p:spPr>
            <p:txBody>
              <a:bodyPr/>
              <a:lstStyle/>
              <a:p>
                <a:r>
                  <a:rPr lang="en-GB" dirty="0"/>
                  <a:t>Assumes elliptical polarization</a:t>
                </a:r>
              </a:p>
              <a:p>
                <a:r>
                  <a:rPr lang="en-GB" dirty="0"/>
                  <a:t>Uses polarization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major</m:t>
                        </m:r>
                      </m:sub>
                    </m:sSub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minor</m:t>
                        </m:r>
                      </m:sub>
                    </m:sSub>
                  </m:oMath>
                </a14:m>
                <a:r>
                  <a:rPr lang="en-GB" dirty="0"/>
                  <a:t> of the radiated waves</a:t>
                </a:r>
              </a:p>
              <a:p>
                <a:r>
                  <a:rPr lang="en-GB" dirty="0"/>
                  <a:t>Axial ratio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major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minor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[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dB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Ideal circular polarization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major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minor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AR</m:t>
                    </m:r>
                    <m:r>
                      <m:rPr>
                        <m:nor/>
                      </m:rPr>
                      <a:rPr lang="en-US" dirty="0"/>
                      <m:t> = 0 </m:t>
                    </m:r>
                    <m:r>
                      <m:rPr>
                        <m:nor/>
                      </m:rPr>
                      <a:rPr lang="en-US" dirty="0"/>
                      <m:t>dB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27CE29-7160-CCF2-CB4C-7EEBC8ED9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09913" cy="4351338"/>
              </a:xfrm>
              <a:blipFill>
                <a:blip r:embed="rId2"/>
                <a:stretch>
                  <a:fillRect l="-1273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EA452-48DE-5428-173A-74C64A5F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9FC91-1A63-02CE-E76C-3127963C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3D0FE-C16E-F629-F2D9-E28ABF5D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539E18B-490F-C143-B483-285537142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01094"/>
            <a:ext cx="32004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39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F3A30-FC34-2773-86CE-9F5DA9B7E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polarization purity – intrinsic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A072-7C3C-D88E-0AD2-16C16750B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70983"/>
          </a:xfrm>
        </p:spPr>
        <p:txBody>
          <a:bodyPr/>
          <a:lstStyle/>
          <a:p>
            <a:r>
              <a:rPr lang="en-GB" dirty="0"/>
              <a:t>No assumptions</a:t>
            </a:r>
          </a:p>
          <a:p>
            <a:r>
              <a:rPr lang="en-GB" dirty="0"/>
              <a:t>Uses properties intrinsic to the waveguide polarizer</a:t>
            </a:r>
          </a:p>
          <a:p>
            <a:r>
              <a:rPr lang="en-GB" dirty="0"/>
              <a:t>Orthogonal modes TE</a:t>
            </a:r>
            <a:r>
              <a:rPr lang="en-GB" baseline="-25000" dirty="0"/>
              <a:t>01</a:t>
            </a:r>
            <a:r>
              <a:rPr lang="en-GB" dirty="0"/>
              <a:t> and TE</a:t>
            </a:r>
            <a:r>
              <a:rPr lang="en-GB" baseline="-25000" dirty="0"/>
              <a:t>10</a:t>
            </a:r>
            <a:r>
              <a:rPr lang="en-GB" dirty="0"/>
              <a:t> excited in the waveguide cavity</a:t>
            </a:r>
          </a:p>
          <a:p>
            <a:r>
              <a:rPr lang="en-GB" dirty="0"/>
              <a:t>Given by the polarizer physical dimensions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A2650-4D0F-A614-4AE1-9A76A1C6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20E0-96F1-FE25-6238-A9A191B88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721E-592D-0DC1-7A6F-763B127AF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4</a:t>
            </a:fld>
            <a:endParaRPr lang="en-GB"/>
          </a:p>
        </p:txBody>
      </p:sp>
      <p:pic>
        <p:nvPicPr>
          <p:cNvPr id="7" name="Content Placeholder 7" descr="A yellow square with a yellow corner&#10;&#10;Description automatically generated">
            <a:extLst>
              <a:ext uri="{FF2B5EF4-FFF2-40B4-BE49-F238E27FC236}">
                <a16:creationId xmlns:a16="http://schemas.microsoft.com/office/drawing/2014/main" id="{8DC1025F-D6D7-59D3-B6BA-3FA3D4BCF9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3292" t="11574" r="36519" b="13190"/>
          <a:stretch/>
        </p:blipFill>
        <p:spPr>
          <a:xfrm>
            <a:off x="6006033" y="3732864"/>
            <a:ext cx="2604568" cy="2533792"/>
          </a:xfrm>
          <a:prstGeom prst="rect">
            <a:avLst/>
          </a:prstGeom>
        </p:spPr>
      </p:pic>
      <p:pic>
        <p:nvPicPr>
          <p:cNvPr id="8" name="Content Placeholder 7" descr="A yellow square with a square pattern&#10;&#10;Description automatically generated with medium confidence">
            <a:extLst>
              <a:ext uri="{FF2B5EF4-FFF2-40B4-BE49-F238E27FC236}">
                <a16:creationId xmlns:a16="http://schemas.microsoft.com/office/drawing/2014/main" id="{17B5BBEC-87F4-AA74-32EA-45862CEEE8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964" t="10734" r="36273" b="12558"/>
          <a:stretch/>
        </p:blipFill>
        <p:spPr>
          <a:xfrm>
            <a:off x="8749232" y="3731544"/>
            <a:ext cx="2604569" cy="25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1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A3B2-0636-1F11-3056-F7A01669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polarization purity – intrinsic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DF588-2F80-3F6A-4F8D-DC781CD76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Condition of polarization ellipticity (orthogonality)</a:t>
                </a:r>
              </a:p>
              <a:p>
                <a:pPr lvl="1"/>
                <a:r>
                  <a:rPr lang="en-GB" dirty="0"/>
                  <a:t>Mode phase difference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/>
                        </m:ctrlPr>
                      </m:dPr>
                      <m:e>
                        <m:r>
                          <a:rPr lang="en-US" i="1"/>
                          <m:t>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1" i="1"/>
                              <m:t>𝑬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r>
                          <a:rPr lang="en-US" i="1"/>
                          <m:t>−∠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1" i="1"/>
                              <m:t>𝑬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  <m:r>
                      <a:rPr lang="en-US" i="1"/>
                      <m:t>=</m:t>
                    </m:r>
                    <m:r>
                      <m:rPr>
                        <m:nor/>
                      </m:rPr>
                      <a:rPr lang="en-US"/>
                      <m:t>90</m:t>
                    </m:r>
                    <m:r>
                      <m:rPr>
                        <m:nor/>
                      </m:rPr>
                      <a:rPr lang="en-GB" dirty="0"/>
                      <m:t>°</m:t>
                    </m:r>
                  </m:oMath>
                </a14:m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Condition of polarization circularity (symmetry)</a:t>
                </a:r>
              </a:p>
              <a:p>
                <a:pPr lvl="1"/>
                <a:r>
                  <a:rPr lang="en-GB" dirty="0"/>
                  <a:t>Mode amplitude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b="1" i="1"/>
                                  <m:t>𝑬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b="1" i="1"/>
                                  <m:t>𝑬</m:t>
                                </m:r>
                              </m:e>
                              <m:sub>
                                <m:r>
                                  <a:rPr lang="en-US" i="1"/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/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/>
                        </m:ctrlPr>
                      </m:sSubPr>
                      <m:e>
                        <m:r>
                          <a:rPr lang="en-US" b="1" i="1"/>
                          <m:t>𝑬</m:t>
                        </m:r>
                      </m:e>
                      <m:sub>
                        <m:r>
                          <a:rPr lang="en-US" i="1"/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represent the E-field of modes 1 and 2, respectively.</a:t>
                </a:r>
              </a:p>
              <a:p>
                <a:r>
                  <a:rPr lang="en-US" dirty="0"/>
                  <a:t>Axial ratio is an aggregate figure of intrinsic field properties</a:t>
                </a:r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DF588-2F80-3F6A-4F8D-DC781CD76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0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D5588-39D9-3C8F-058C-A1043040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9589-1E75-43FC-21BE-AC78BE5D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8882A-E19D-6664-2CEC-254E55A1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83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DD9F7-E566-6FD7-84C0-7A8A9AABE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CST Studio Suite 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7C2C-5A8B-25A6-49D9-765B013DA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/>
          <a:lstStyle/>
          <a:p>
            <a:r>
              <a:rPr lang="en-US" dirty="0"/>
              <a:t>No direct means of evaluating intrinsic properties</a:t>
            </a:r>
          </a:p>
          <a:p>
            <a:r>
              <a:rPr lang="en-GB" dirty="0"/>
              <a:t>Extracting the properties from existing results:</a:t>
            </a:r>
          </a:p>
          <a:p>
            <a:pPr lvl="1"/>
            <a:r>
              <a:rPr lang="en-GB" dirty="0"/>
              <a:t>Port information/Gamma</a:t>
            </a:r>
          </a:p>
          <a:p>
            <a:pPr lvl="1"/>
            <a:r>
              <a:rPr lang="en-GB" dirty="0"/>
              <a:t>Port modes</a:t>
            </a:r>
          </a:p>
          <a:p>
            <a:pPr lvl="1"/>
            <a:r>
              <a:rPr lang="en-GB" dirty="0"/>
              <a:t>S-parameters</a:t>
            </a:r>
          </a:p>
          <a:p>
            <a:pPr lvl="1"/>
            <a:r>
              <a:rPr lang="en-GB" dirty="0"/>
              <a:t>E-field probe</a:t>
            </a:r>
          </a:p>
          <a:p>
            <a:r>
              <a:rPr lang="en-GB" dirty="0"/>
              <a:t>Axial ratio evaluated using a predefined macro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BE09D-D542-43D2-B933-A33AFEB2D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B19A8-91DB-5DE6-08C4-340423D8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EBE6-876C-E6E6-8775-5B6276934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8B7E2F-FEED-0B4F-5319-6D286655C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272" y="1687111"/>
            <a:ext cx="2839528" cy="448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228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E20A-72B7-BDF6-34C4-13C1C69F9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– port information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614E1-4E2F-8B1C-EF59-E38B885ED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 phase difference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1" i="1"/>
                              <m:t>𝑬</m:t>
                            </m:r>
                          </m:e>
                          <m:sub>
                            <m:r>
                              <a:rPr lang="en-US" i="1"/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−∠</m:t>
                        </m:r>
                        <m:sSub>
                          <m:sSubPr>
                            <m:ctrlPr>
                              <a:rPr lang="en-US" i="1"/>
                            </m:ctrlPr>
                          </m:sSubPr>
                          <m:e>
                            <m:r>
                              <a:rPr lang="en-US" b="1" i="1"/>
                              <m:t>𝑬</m:t>
                            </m:r>
                          </m:e>
                          <m:sub>
                            <m:r>
                              <a:rPr lang="en-US" i="1"/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/>
                          <m:t>Im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𝛾</m:t>
                                </m:r>
                              </m:e>
                              <m:sub>
                                <m:r>
                                  <a:rPr lang="en-US" i="1"/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/>
                          <m:t>Im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/>
                                </m:ctrlPr>
                              </m:sSubPr>
                              <m:e>
                                <m:r>
                                  <a:rPr lang="en-US" i="1"/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the waveguide length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from Port Information/Gamma</a:t>
                </a:r>
              </a:p>
              <a:p>
                <a:r>
                  <a:rPr lang="en-US" dirty="0"/>
                  <a:t>Mode amplitude ratio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Port Modes</a:t>
                </a:r>
              </a:p>
              <a:p>
                <a:r>
                  <a:rPr lang="en-GB" dirty="0"/>
                  <a:t>Advantages: very accurate, direct results by CST</a:t>
                </a:r>
              </a:p>
              <a:p>
                <a:r>
                  <a:rPr lang="en-GB" dirty="0"/>
                  <a:t>Disadvantages: single-frequency results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614E1-4E2F-8B1C-EF59-E38B885ED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8476C-361D-5035-5445-DC5F6335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6F02A-8D4D-1C41-3001-02811EE6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3046A-2C94-4F92-619F-4ADFF9DF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52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B983-1BA6-1CF3-D3A0-457041F4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– port information (phase)</a:t>
            </a:r>
            <a:endParaRPr lang="en-GB" dirty="0"/>
          </a:p>
        </p:txBody>
      </p:sp>
      <p:pic>
        <p:nvPicPr>
          <p:cNvPr id="8" name="Content Placeholder 7" descr="A screenshot of a graph&#10;&#10;Description automatically generated">
            <a:extLst>
              <a:ext uri="{FF2B5EF4-FFF2-40B4-BE49-F238E27FC236}">
                <a16:creationId xmlns:a16="http://schemas.microsoft.com/office/drawing/2014/main" id="{16E1E4C0-CF12-2B8B-DD8C-DBBA84C283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109"/>
            <a:ext cx="10515600" cy="405437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DF0D-F15C-8650-2155-BB0F5B5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B07-D339-B469-1107-D7E1D56F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D9D6-0971-0629-0A56-1DDB1D6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02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AB983-1BA6-1CF3-D3A0-457041F4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Post-processing – port information (amplitude)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EDF0D-F15C-8650-2155-BB0F5B58A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2024/07/31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2DB07-D339-B469-1107-D7E1D56F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3D9D6-0971-0629-0A56-1DDB1D65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34B2ED6-E5BE-B8ED-17D3-C50A38F31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4109"/>
            <a:ext cx="10515600" cy="4054370"/>
          </a:xfrm>
        </p:spPr>
      </p:pic>
    </p:spTree>
    <p:extLst>
      <p:ext uri="{BB962C8B-B14F-4D97-AF65-F5344CB8AC3E}">
        <p14:creationId xmlns:p14="http://schemas.microsoft.com/office/powerpoint/2010/main" val="1245188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2513</TotalTime>
  <Words>569</Words>
  <Application>Microsoft Office PowerPoint</Application>
  <PresentationFormat>Widescreen</PresentationFormat>
  <Paragraphs>123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Cambria</vt:lpstr>
      <vt:lpstr>Cambria Math</vt:lpstr>
      <vt:lpstr>Office Theme</vt:lpstr>
      <vt:lpstr>Dual circularly polarized waveguide antenna</vt:lpstr>
      <vt:lpstr>Outline</vt:lpstr>
      <vt:lpstr>Evaluation of polarization purity – far field</vt:lpstr>
      <vt:lpstr>Evaluation of polarization purity – intrinsic</vt:lpstr>
      <vt:lpstr>Evaluation of polarization purity – intrinsic</vt:lpstr>
      <vt:lpstr>CST Studio Suite results</vt:lpstr>
      <vt:lpstr>Post-processing – port information</vt:lpstr>
      <vt:lpstr>Post-processing – port information (phase)</vt:lpstr>
      <vt:lpstr>Post-processing – port information (amplitude)</vt:lpstr>
      <vt:lpstr>Post-processing – S-parameters</vt:lpstr>
      <vt:lpstr>Post-processing – S-parameters (phase)</vt:lpstr>
      <vt:lpstr>Post-processing – E-field probe</vt:lpstr>
      <vt:lpstr>Post-processing – E-field probe (phase)</vt:lpstr>
      <vt:lpstr>Post-processing – E-field probe (amplitude)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259</cp:revision>
  <dcterms:created xsi:type="dcterms:W3CDTF">2024-03-02T04:18:21Z</dcterms:created>
  <dcterms:modified xsi:type="dcterms:W3CDTF">2024-07-28T16:14:17Z</dcterms:modified>
</cp:coreProperties>
</file>