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sldIdLst>
    <p:sldId id="275" r:id="rId2"/>
    <p:sldId id="257" r:id="rId3"/>
    <p:sldId id="318" r:id="rId4"/>
    <p:sldId id="331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32" r:id="rId13"/>
    <p:sldId id="311" r:id="rId14"/>
    <p:sldId id="329" r:id="rId15"/>
    <p:sldId id="316" r:id="rId16"/>
    <p:sldId id="314" r:id="rId17"/>
    <p:sldId id="315" r:id="rId18"/>
    <p:sldId id="312" r:id="rId19"/>
    <p:sldId id="330" r:id="rId20"/>
    <p:sldId id="320" r:id="rId21"/>
    <p:sldId id="321" r:id="rId22"/>
    <p:sldId id="323" r:id="rId23"/>
    <p:sldId id="322" r:id="rId24"/>
    <p:sldId id="324" r:id="rId25"/>
    <p:sldId id="328" r:id="rId26"/>
    <p:sldId id="326" r:id="rId27"/>
    <p:sldId id="305" r:id="rId28"/>
    <p:sldId id="274" r:id="rId29"/>
    <p:sldId id="30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CC7EB-716E-43F0-81EF-4E30FF337794}">
          <p14:sldIdLst>
            <p14:sldId id="275"/>
            <p14:sldId id="257"/>
            <p14:sldId id="318"/>
            <p14:sldId id="331"/>
            <p14:sldId id="333"/>
            <p14:sldId id="334"/>
            <p14:sldId id="335"/>
            <p14:sldId id="336"/>
            <p14:sldId id="337"/>
            <p14:sldId id="338"/>
            <p14:sldId id="339"/>
            <p14:sldId id="332"/>
            <p14:sldId id="311"/>
            <p14:sldId id="329"/>
            <p14:sldId id="316"/>
            <p14:sldId id="314"/>
            <p14:sldId id="315"/>
            <p14:sldId id="312"/>
            <p14:sldId id="330"/>
            <p14:sldId id="320"/>
            <p14:sldId id="321"/>
            <p14:sldId id="323"/>
            <p14:sldId id="322"/>
            <p14:sldId id="324"/>
            <p14:sldId id="328"/>
            <p14:sldId id="326"/>
            <p14:sldId id="305"/>
            <p14:sldId id="274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ACE4-CB89-4D31-9F52-83BD3D7C42BF}" type="datetimeFigureOut">
              <a:rPr lang="en-GB" smtClean="0"/>
              <a:t>02/10/2024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830C4-EEED-4FE1-A8A0-552F8F434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856-C2E6-9EF4-14AA-703F7C217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F62BD-15AC-A170-AB97-B3B77A13E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363D-855F-71FE-6FD6-94874687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3EB6-979E-4CAC-F758-25969D0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ABB1-6304-1ECD-CECE-470B62A7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2E23-99DB-5996-2868-FD4DD4DC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5D920-2330-DBE8-1774-A143E5C0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1580-6C02-8324-A713-B767763E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25BA-5C66-1040-8A9D-5DD1EEC3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5B32-3E98-2B2C-8832-987CB52A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5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5CA05-9058-12B6-C8F3-BFAB7495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C7245-9911-D4D7-1A5F-37075F4C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F712-923D-7DAD-E943-1509C62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C123-2E22-1604-F62B-F8D222E8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47ED-E133-1A9C-77B5-725CD37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8532-0A5E-D322-22FC-CA8F87C7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2902-A58F-360D-9609-F44B4B6E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E838-A587-9C2A-3D86-78E3940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B5E4-4D43-C93D-AE0D-D55667D6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77F4-E769-9BFF-C70A-F902ACF5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3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A28-78AB-04B1-74C3-536D1CA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FAAC-A37C-2169-A697-DA904724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34AA-2CB6-4671-0604-F3C9D08E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4741-87ED-50C1-F1E1-C9FA623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696C-0B67-8D14-A0F9-A2718879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E11A-780B-4963-E214-E29FE2EC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FEE8-748F-3C78-3909-FB0919E99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9918-93E8-B64F-BAA7-7EF4A7E1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6023D-6FA5-1617-6626-7520271E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C275-3F1B-F34E-432A-16197F8E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12440-E64D-EF29-9190-C45EF484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29EE-6ADC-BDDD-9964-FE3B7D0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9A56-C6ED-B358-8E1F-ED723162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3DBD-F184-821A-21F7-2492369E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B326A-F60F-A00D-A3A7-AA701B08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1F3B0-1A12-D6FD-9C7D-5C42B7044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3CC20-6F11-8E1C-0320-28AA2A5F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824E9-DA6C-C4FF-D123-513C1E6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82DEC-3FF8-D7B4-A6DD-52A4095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6F68-C700-BD9B-D64B-23C996CF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63FD-0BC2-7B20-C339-624B094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92DE-07FD-03DD-3101-52DD8A7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7FF71-51D9-DA7E-6FA1-D966FB90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A8759-BB8D-1E21-DAC5-D271472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C308-5000-FA01-C3E8-D3964113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3C0DB-42A7-5148-4091-2033BD4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1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2771-C7B2-FC66-8455-B755B0B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8EE9-9A43-F0F1-82A7-A49FE98F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D1724-350F-C9E4-3FE5-9FC997CA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A8F1-8C37-0CBE-5E5D-4C1C74CB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0CD3-7022-45E2-2DB1-55E8438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4DD7-7AB7-0D95-7DBC-EE805C3B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FDC5-E842-F48A-2DB2-02202D73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62755-5099-DD10-7648-E732CE002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187B-56DC-E3C2-9876-2E310241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36CE-52F2-9D97-88C6-F8AB9E5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5141-3243-71D1-3909-5BC97EA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72C5-3C69-2F48-3820-C588E191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7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1F0A0-A557-CA04-C840-4AB927D9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36F2-3114-2BAA-1290-F2111423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9C71-0F52-B768-7AD2-4981BD9EE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2024/10/02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9763-7B6F-70B2-F185-94D990C1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Research progress report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15DE-4873-C9E6-0837-FD7506C2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4D4C7DDA-0AF4-4357-B84A-31C679DCE7E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parts.com/c137cnsg.html" TargetMode="External"/><Relationship Id="rId2" Type="http://schemas.openxmlformats.org/officeDocument/2006/relationships/hyperlink" Target="https://www.microwaves101.com/encyclopedias/waveguide-to-coax-transitions?jtpl=1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1FB8-303B-0AA7-7902-412685DD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Dual circularly polarized waveguide antenna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35F9-9A9D-7398-3306-6EC88DF87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Radiation part &amp; Coaxial feeding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74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668D-39E5-2222-68C6-51B8921B0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2 cross-polarization (RHCP) pattern</a:t>
            </a:r>
            <a:endParaRPr lang="en-GB" dirty="0"/>
          </a:p>
        </p:txBody>
      </p:sp>
      <p:pic>
        <p:nvPicPr>
          <p:cNvPr id="8" name="Content Placeholder 7" descr="A diagram of a skull&#10;&#10;Description automatically generated">
            <a:extLst>
              <a:ext uri="{FF2B5EF4-FFF2-40B4-BE49-F238E27FC236}">
                <a16:creationId xmlns:a16="http://schemas.microsoft.com/office/drawing/2014/main" id="{8F20073D-3225-875C-AD13-8A0B8CD125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686"/>
            <a:ext cx="10515600" cy="42752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D4959-6C32-45B7-9125-A56F1ACA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42CF8-4D7F-3747-BF21-7DC70C1D4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DCFC3-D754-F5CD-7CB1-EC1F7557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2791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536C3-E6E1-AE3A-BF81-AA4B5F5B6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2 axial ratio</a:t>
            </a:r>
            <a:endParaRPr lang="en-GB" dirty="0"/>
          </a:p>
        </p:txBody>
      </p:sp>
      <p:pic>
        <p:nvPicPr>
          <p:cNvPr id="8" name="Content Placeholder 7" descr="A graph of a function&#10;&#10;Description automatically generated">
            <a:extLst>
              <a:ext uri="{FF2B5EF4-FFF2-40B4-BE49-F238E27FC236}">
                <a16:creationId xmlns:a16="http://schemas.microsoft.com/office/drawing/2014/main" id="{32989316-F928-AC99-0E6E-C1B3B52EEB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686"/>
            <a:ext cx="10515600" cy="42752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C38B-3B09-55A4-9E64-448B7C2FB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C4984-174C-6B22-27B8-02EA5B371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FEE6-4788-35FB-ABF4-66F0F740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80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A827-577F-B98D-4A32-CEBF124B5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55095-C6FA-CCF5-B25E-D26B617FDE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Coaxial feeding structure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5508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4BE4-FA68-46B7-4863-1AC5EE085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feed: right-angle transition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051ED-8500-B338-5CE7-D642E313FA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Coax inner conductor reaches into the cavity serving as an antenna</a:t>
            </a:r>
          </a:p>
          <a:p>
            <a:r>
              <a:rPr lang="en-GB" dirty="0"/>
              <a:t>Antenna probe excites TE01 mode</a:t>
            </a:r>
          </a:p>
          <a:p>
            <a:r>
              <a:rPr lang="en-GB" dirty="0"/>
              <a:t>Back-short reflects energy</a:t>
            </a:r>
          </a:p>
          <a:p>
            <a:r>
              <a:rPr lang="en-GB" dirty="0"/>
              <a:t>In-phase wave combination at probe</a:t>
            </a:r>
          </a:p>
          <a:p>
            <a:r>
              <a:rPr lang="en-GB" dirty="0"/>
              <a:t>Electric field propagates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FF848-104B-0339-A612-489427B8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F4632-3B02-BCC7-259D-D546E5A0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B8DD-478E-9CB6-04BB-A4ED033A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13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50E1F1-C596-3780-CDA4-9405C6E9B6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81690"/>
            <a:ext cx="5181600" cy="30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57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ED65A-9D46-E8D4-73B0-D00859A1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feed: variables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5B18D-A4D6-CE86-060B-774F2F1CC67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Length of the antenna probe</a:t>
                </a:r>
              </a:p>
              <a:p>
                <a:pPr lvl="1"/>
                <a:r>
                  <a:rPr lang="en-US" b="0" dirty="0"/>
                  <a:t>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≈3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/16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Distance from the back-short</a:t>
                </a:r>
              </a:p>
              <a:p>
                <a:pPr lvl="1"/>
                <a:r>
                  <a:rPr lang="en-US" b="0" dirty="0"/>
                  <a:t>Usually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Guide wavelength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i="0">
                                                  <a:latin typeface="Cambria Math" panose="02040503050406030204" pitchFamily="18" charset="0"/>
                                                </a:rPr>
                                                <m:t>cutoff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≈54.51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@ 5.5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GHz</m:t>
                      </m:r>
                    </m:oMath>
                  </m:oMathPara>
                </a14:m>
                <a:endParaRPr lang="en-GB" dirty="0"/>
              </a:p>
              <a:p>
                <a:endParaRPr lang="en-US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55B18D-A4D6-CE86-060B-774F2F1CC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882" t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5F983-E308-89CE-42EC-91BF6177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68A56-EB9C-332D-BD81-BACDEEC3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EDB32-DE7F-AE63-669D-25C5CD08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CBF543A-D712-0FB6-E4B6-453D8F819E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481690"/>
            <a:ext cx="5181600" cy="3039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397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02C1-01C1-D403-4D96-7CE968DA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feed: implementation</a:t>
            </a:r>
            <a:endParaRPr lang="en-GB" dirty="0"/>
          </a:p>
        </p:txBody>
      </p:sp>
      <p:pic>
        <p:nvPicPr>
          <p:cNvPr id="8" name="Content Placeholder 7" descr="A drawing of a rectangular object&#10;&#10;Description automatically generated">
            <a:extLst>
              <a:ext uri="{FF2B5EF4-FFF2-40B4-BE49-F238E27FC236}">
                <a16:creationId xmlns:a16="http://schemas.microsoft.com/office/drawing/2014/main" id="{3D000435-9822-65A5-84D7-826DDE33F0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3291"/>
            <a:ext cx="10515600" cy="413600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967A3-CE8D-4C84-AB87-53EC0727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96202-3060-4F6F-7002-090401486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BEEF7-3FE4-18DE-F1EB-295879A2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572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63E4C-580C-164B-8CBA-A4491B634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FA9DD-7136-D2E3-15F5-397A5AE05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F4A45-24C1-6A04-0F71-67916959C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F4E8-66CD-B99E-99C0-77E645728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16</a:t>
            </a:fld>
            <a:endParaRPr lang="en-GB"/>
          </a:p>
        </p:txBody>
      </p:sp>
      <p:pic>
        <p:nvPicPr>
          <p:cNvPr id="10" name="Content Placeholder 9" descr="A graph with a red line&#10;&#10;Description automatically generated">
            <a:extLst>
              <a:ext uri="{FF2B5EF4-FFF2-40B4-BE49-F238E27FC236}">
                <a16:creationId xmlns:a16="http://schemas.microsoft.com/office/drawing/2014/main" id="{DE749372-0238-BD1A-0F64-826D809C97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5026"/>
            <a:ext cx="10515600" cy="4112536"/>
          </a:xfrm>
        </p:spPr>
      </p:pic>
    </p:spTree>
    <p:extLst>
      <p:ext uri="{BB962C8B-B14F-4D97-AF65-F5344CB8AC3E}">
        <p14:creationId xmlns:p14="http://schemas.microsoft.com/office/powerpoint/2010/main" val="153357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6A866-6D02-5C69-59E9-BC6E1807C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Radiation pattern</a:t>
            </a:r>
            <a:endParaRPr lang="en-GB" dirty="0"/>
          </a:p>
        </p:txBody>
      </p:sp>
      <p:pic>
        <p:nvPicPr>
          <p:cNvPr id="8" name="Content Placeholder 7" descr="A diagram of a circle&#10;&#10;Description automatically generated">
            <a:extLst>
              <a:ext uri="{FF2B5EF4-FFF2-40B4-BE49-F238E27FC236}">
                <a16:creationId xmlns:a16="http://schemas.microsoft.com/office/drawing/2014/main" id="{2ED52E2C-8B49-6606-D640-8CCF2D5C1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09236"/>
            <a:ext cx="10515600" cy="41841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85A9D-8E35-5D37-A8F3-3B2780D69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DA283-AE97-9AAD-2F00-EC14FB66B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265BB-BB3F-2221-A42C-643945383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21209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FF8A2-73AC-3E44-C9C2-7605A3552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feed: idea [1]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BAF54-1AC2-75BB-E544-5A7DC09C3C0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Same principal as the single feed</a:t>
            </a:r>
          </a:p>
          <a:p>
            <a:r>
              <a:rPr lang="en-US" dirty="0"/>
              <a:t>Two orthogonal probes separated by distance</a:t>
            </a:r>
          </a:p>
          <a:p>
            <a:r>
              <a:rPr lang="en-US" dirty="0"/>
              <a:t>Port 2 back-short replaced by a grating parallel to the probe</a:t>
            </a:r>
          </a:p>
          <a:p>
            <a:pPr lvl="1"/>
            <a:r>
              <a:rPr lang="en-US" dirty="0"/>
              <a:t>Grating ideally transparent to port 1 while shorting port 2</a:t>
            </a:r>
          </a:p>
          <a:p>
            <a:pPr lvl="1"/>
            <a:r>
              <a:rPr lang="en-US" dirty="0"/>
              <a:t>Helps minimize crosstalk</a:t>
            </a:r>
            <a:endParaRPr lang="en-GB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50F356B-99DD-15D6-790A-FD5C6AF6E6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4628" y="1825625"/>
            <a:ext cx="4256743" cy="435133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CCAC6-9ED9-483E-3EC2-4F6202C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FCAA9-CA5E-9B35-EFFD-D1818F99A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129C3-8EAD-A560-76B9-18ACC27A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948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0AF42-9FDA-E2A7-3F62-9CC2F0B92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feed: variables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6EB1F-4639-092E-B75E-02DDAEBF1F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Length of both antenna probes</a:t>
            </a:r>
          </a:p>
          <a:p>
            <a:r>
              <a:rPr lang="en-US" dirty="0"/>
              <a:t>Distance of port 1 from the back-short</a:t>
            </a:r>
          </a:p>
          <a:p>
            <a:r>
              <a:rPr lang="en-US" dirty="0"/>
              <a:t>Distance of the grating from port 1</a:t>
            </a:r>
          </a:p>
          <a:p>
            <a:r>
              <a:rPr lang="en-US" dirty="0"/>
              <a:t>Distance of port 2 from the grating</a:t>
            </a:r>
          </a:p>
          <a:p>
            <a:r>
              <a:rPr lang="en-US" dirty="0"/>
              <a:t>Diameter of the grating wires</a:t>
            </a:r>
          </a:p>
          <a:p>
            <a:r>
              <a:rPr lang="en-US" dirty="0"/>
              <a:t>Gap (distance) between the grating wires</a:t>
            </a:r>
          </a:p>
          <a:p>
            <a:r>
              <a:rPr lang="en-US" dirty="0"/>
              <a:t>Number of grating wires</a:t>
            </a:r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12C11-727A-5BB0-0ABE-4C8ECA28E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BCE8D-7022-7F72-9DB5-BC59F1503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7F480-A62F-B3BF-71C7-0E70F6C3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19</a:t>
            </a:fld>
            <a:endParaRPr lang="en-GB"/>
          </a:p>
        </p:txBody>
      </p:sp>
      <p:pic>
        <p:nvPicPr>
          <p:cNvPr id="8" name="Content Placeholder 10">
            <a:extLst>
              <a:ext uri="{FF2B5EF4-FFF2-40B4-BE49-F238E27FC236}">
                <a16:creationId xmlns:a16="http://schemas.microsoft.com/office/drawing/2014/main" id="{214F6693-D00B-A8BA-1BF0-EFF02CFE48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4628" y="1825625"/>
            <a:ext cx="4256743" cy="4351338"/>
          </a:xfrm>
        </p:spPr>
      </p:pic>
    </p:spTree>
    <p:extLst>
      <p:ext uri="{BB962C8B-B14F-4D97-AF65-F5344CB8AC3E}">
        <p14:creationId xmlns:p14="http://schemas.microsoft.com/office/powerpoint/2010/main" val="2727724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EA95-4ACB-86D4-5A46-AF839EB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2F08-D46D-594E-E099-867CCF7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Part 1: Radiation part</a:t>
            </a:r>
          </a:p>
          <a:p>
            <a:r>
              <a:rPr lang="en-US" dirty="0"/>
              <a:t>Part 2: Coaxial feeding structure</a:t>
            </a:r>
          </a:p>
          <a:p>
            <a:pPr lvl="1"/>
            <a:r>
              <a:rPr lang="en-US" dirty="0"/>
              <a:t>Single feed</a:t>
            </a:r>
          </a:p>
          <a:p>
            <a:pPr lvl="1"/>
            <a:r>
              <a:rPr lang="en-US" dirty="0"/>
              <a:t>Dual feed</a:t>
            </a:r>
          </a:p>
          <a:p>
            <a:r>
              <a:rPr lang="en-US" dirty="0"/>
              <a:t>Prototype fabrication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96DF4-27B3-B349-5547-E017EF7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BE53-71D2-1A29-2147-40E6BA1F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250F-DD87-FF7E-95B6-AEC81B4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2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EAE7D-E961-5BCE-4E20-3B4DE0341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feed: implementation</a:t>
            </a:r>
            <a:endParaRPr lang="en-GB" dirty="0"/>
          </a:p>
        </p:txBody>
      </p:sp>
      <p:pic>
        <p:nvPicPr>
          <p:cNvPr id="8" name="Content Placeholder 7" descr="A drawing of a grey rectangular object&#10;&#10;Description automatically generated">
            <a:extLst>
              <a:ext uri="{FF2B5EF4-FFF2-40B4-BE49-F238E27FC236}">
                <a16:creationId xmlns:a16="http://schemas.microsoft.com/office/drawing/2014/main" id="{44BB66F5-F48F-3747-0B36-241270F82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3291"/>
            <a:ext cx="10515600" cy="413600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E1A68-554B-EAE8-2978-796C9B9B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5984-2DDF-BA2A-7F3D-682517641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69F1D-DBED-2A0C-606E-6180C78E3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782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B5B1-910C-C94D-6600-C0149674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1 reflection</a:t>
            </a:r>
            <a:endParaRPr lang="en-GB" dirty="0"/>
          </a:p>
        </p:txBody>
      </p:sp>
      <p:pic>
        <p:nvPicPr>
          <p:cNvPr id="10" name="Content Placeholder 9" descr="A red line graph with white text&#10;&#10;Description automatically generated">
            <a:extLst>
              <a:ext uri="{FF2B5EF4-FFF2-40B4-BE49-F238E27FC236}">
                <a16:creationId xmlns:a16="http://schemas.microsoft.com/office/drawing/2014/main" id="{93DC1979-CA57-41E2-3DCD-636E8EBD50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2011"/>
            <a:ext cx="10515600" cy="41385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A8AF0-5D3F-7A88-B269-8D5902658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92A84-7D7C-209C-2108-68055C9F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5F4CB-9305-54BD-B1D1-4438DF06E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50796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0074-41D4-6872-0DE5-5B523341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1 radiation pattern</a:t>
            </a:r>
            <a:endParaRPr lang="en-GB" dirty="0"/>
          </a:p>
        </p:txBody>
      </p:sp>
      <p:pic>
        <p:nvPicPr>
          <p:cNvPr id="10" name="Content Placeholder 9" descr="A diagram of a graph&#10;&#10;Description automatically generated">
            <a:extLst>
              <a:ext uri="{FF2B5EF4-FFF2-40B4-BE49-F238E27FC236}">
                <a16:creationId xmlns:a16="http://schemas.microsoft.com/office/drawing/2014/main" id="{0768C5B1-3A3A-5ACF-A990-2A7121DB31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2011"/>
            <a:ext cx="10515600" cy="41385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859FE-99DA-0206-8515-BA028B20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0868-91EE-9FCF-B64B-3900A35DA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959D6-7326-D2BA-B00D-71002107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54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A6E26-505B-5BC3-F8C3-9459DC3C7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2 reflection</a:t>
            </a:r>
            <a:endParaRPr lang="en-GB" dirty="0"/>
          </a:p>
        </p:txBody>
      </p:sp>
      <p:pic>
        <p:nvPicPr>
          <p:cNvPr id="8" name="Content Placeholder 7" descr="A graph with red lines&#10;&#10;Description automatically generated">
            <a:extLst>
              <a:ext uri="{FF2B5EF4-FFF2-40B4-BE49-F238E27FC236}">
                <a16:creationId xmlns:a16="http://schemas.microsoft.com/office/drawing/2014/main" id="{6A3A1643-9F19-F081-1E3C-06B866C7D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2011"/>
            <a:ext cx="10515600" cy="41385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E89C4-0831-B520-6B50-ECC5035A2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AABDB-EBF7-1D95-668C-BAD1CD584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6325D-ED42-09F1-3F3B-467762025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5341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FC28-6A4A-8FE2-8037-85A0534A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2 radiation pattern</a:t>
            </a:r>
            <a:endParaRPr lang="en-GB" dirty="0"/>
          </a:p>
        </p:txBody>
      </p:sp>
      <p:pic>
        <p:nvPicPr>
          <p:cNvPr id="8" name="Content Placeholder 7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54F48723-5985-DEF6-1A95-03384D8A0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2011"/>
            <a:ext cx="10515600" cy="41385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ED88-BA80-B038-2339-D7036F75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E43EA-F5AF-7259-0994-6F449F89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17EDF-041B-0951-B25D-42EA238B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2956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05B9-4249-2AD5-658E-DA0FC944A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 crosstalk</a:t>
            </a:r>
            <a:endParaRPr lang="en-GB" dirty="0"/>
          </a:p>
        </p:txBody>
      </p:sp>
      <p:pic>
        <p:nvPicPr>
          <p:cNvPr id="10" name="Content Placeholder 9" descr="A graph of a line&#10;&#10;Description automatically generated">
            <a:extLst>
              <a:ext uri="{FF2B5EF4-FFF2-40B4-BE49-F238E27FC236}">
                <a16:creationId xmlns:a16="http://schemas.microsoft.com/office/drawing/2014/main" id="{AE682AD2-B2E9-30C4-4EDB-6CC04BE13E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32011"/>
            <a:ext cx="10515600" cy="413856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CDAED-6EB5-4806-C585-FE97DC26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F079C-60FA-D18D-13D8-3D5A0FC0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AFD4C-5074-0B9B-3BF0-678321C0B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410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438BA-A7AE-7F40-1752-9A0E153F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fabrication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6ECE-CCAA-CB91-5368-634956ECDC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400800" cy="4351338"/>
          </a:xfrm>
        </p:spPr>
        <p:txBody>
          <a:bodyPr/>
          <a:lstStyle/>
          <a:p>
            <a:r>
              <a:rPr lang="en-US" dirty="0"/>
              <a:t>Prototyping</a:t>
            </a:r>
          </a:p>
          <a:p>
            <a:pPr lvl="1"/>
            <a:r>
              <a:rPr lang="en-US" dirty="0"/>
              <a:t>Polarizer and radiation part are almost done</a:t>
            </a:r>
          </a:p>
          <a:p>
            <a:pPr lvl="1"/>
            <a:r>
              <a:rPr lang="en-US" dirty="0"/>
              <a:t>Feeding issues due the use of a non-standard waveguide</a:t>
            </a:r>
          </a:p>
          <a:p>
            <a:pPr lvl="1"/>
            <a:r>
              <a:rPr lang="en-US" dirty="0"/>
              <a:t>Optimizing the dual feed is the tricky</a:t>
            </a:r>
          </a:p>
          <a:p>
            <a:r>
              <a:rPr lang="en-US" dirty="0"/>
              <a:t>Idea: fabrication by parts with flanges</a:t>
            </a:r>
          </a:p>
          <a:p>
            <a:pPr lvl="1"/>
            <a:r>
              <a:rPr lang="en-US" dirty="0"/>
              <a:t>Conical horn, polarizer, and adapter</a:t>
            </a:r>
          </a:p>
          <a:p>
            <a:pPr lvl="1"/>
            <a:r>
              <a:rPr lang="en-US" dirty="0"/>
              <a:t>Single feed for the prototype measurement</a:t>
            </a:r>
          </a:p>
          <a:p>
            <a:pPr lvl="1"/>
            <a:r>
              <a:rPr lang="en-US" dirty="0"/>
              <a:t>Possibility to test both polarizations by rotating the adapter</a:t>
            </a:r>
          </a:p>
          <a:p>
            <a:pPr lvl="1"/>
            <a:r>
              <a:rPr lang="en-US" dirty="0"/>
              <a:t>Dual feed can be fabricated later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A4640-F0E5-5E3C-6D95-25AD47D33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A0720-4ECF-1AD0-9F17-B8F849710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90563-EF78-4F4E-D358-8BE8B81E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26</a:t>
            </a:fld>
            <a:endParaRPr lang="en-GB"/>
          </a:p>
        </p:txBody>
      </p:sp>
      <p:pic>
        <p:nvPicPr>
          <p:cNvPr id="3074" name="Picture 2" descr="C137CNSG Waveguide Flange 5.85-8.2 GHz CPR137G to N-Female Transistion,  MFR: Commscope">
            <a:extLst>
              <a:ext uri="{FF2B5EF4-FFF2-40B4-BE49-F238E27FC236}">
                <a16:creationId xmlns:a16="http://schemas.microsoft.com/office/drawing/2014/main" id="{F78626BB-B139-1C1D-903A-2C0676B2DD2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315877"/>
            <a:ext cx="4114800" cy="341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5717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6834-5B21-FF5F-1FCE-0E9320F08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603D2-0160-957E-F7FA-D7D3F6184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B927-BEBB-9994-1E5E-51554BB5C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13588-9C35-B9AC-D2BE-24BB7619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27</a:t>
            </a:fld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44DC00-04B4-A949-320B-4166F4FC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Radiation part</a:t>
            </a:r>
          </a:p>
          <a:p>
            <a:r>
              <a:rPr lang="en-US" dirty="0"/>
              <a:t>Open-ended waveguide radiation looks good</a:t>
            </a:r>
          </a:p>
          <a:p>
            <a:r>
              <a:rPr lang="en-US" dirty="0"/>
              <a:t>Now only to add a conical horn</a:t>
            </a:r>
          </a:p>
          <a:p>
            <a:r>
              <a:rPr lang="en-US" dirty="0"/>
              <a:t>Almost done</a:t>
            </a:r>
          </a:p>
          <a:p>
            <a:endParaRPr lang="en-US" b="1" dirty="0"/>
          </a:p>
          <a:p>
            <a:pPr marL="0" indent="0">
              <a:buNone/>
            </a:pPr>
            <a:r>
              <a:rPr lang="en-US" b="1" dirty="0"/>
              <a:t>Dual feed</a:t>
            </a:r>
          </a:p>
          <a:p>
            <a:r>
              <a:rPr lang="en-US" dirty="0"/>
              <a:t>First simulations done</a:t>
            </a:r>
          </a:p>
          <a:p>
            <a:r>
              <a:rPr lang="en-US" dirty="0"/>
              <a:t>Very tricky</a:t>
            </a:r>
          </a:p>
          <a:p>
            <a:r>
              <a:rPr lang="en-US" dirty="0"/>
              <a:t>Needs a lot of optimization work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017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8576-175E-7B0C-9444-AA2DD2F1A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6B438-35E8-A5B7-DDC7-DB945593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812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1659C-809F-71C2-E6A6-CEA5165A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E4D8-91ED-1A1B-EDD2-F78C1CCC6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S. K. Karki, J. Ala-</a:t>
            </a:r>
            <a:r>
              <a:rPr lang="en-US" dirty="0" err="1"/>
              <a:t>Laurinaho</a:t>
            </a:r>
            <a:r>
              <a:rPr lang="en-US" dirty="0"/>
              <a:t> and V. </a:t>
            </a:r>
            <a:r>
              <a:rPr lang="en-US" dirty="0" err="1"/>
              <a:t>Viikari</a:t>
            </a:r>
            <a:r>
              <a:rPr lang="en-US" dirty="0"/>
              <a:t>, "Dual-Polarized Probe for Planar Near-Field Measurement," in </a:t>
            </a:r>
            <a:r>
              <a:rPr lang="en-US" i="1" dirty="0"/>
              <a:t>IEEE Antennas and Wireless Propagation Letters</a:t>
            </a:r>
            <a:r>
              <a:rPr lang="en-US" dirty="0"/>
              <a:t>, vol. 22, no. 3, pp. 576-580, March 2023, doi: 10.1109/LAWP.2022.3218731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Pictures</a:t>
            </a:r>
          </a:p>
          <a:p>
            <a:r>
              <a:rPr lang="en-GB" dirty="0">
                <a:hlinkClick r:id="rId2"/>
              </a:rPr>
              <a:t>Microwaves101 | Waveguide to coax transitions</a:t>
            </a:r>
            <a:endParaRPr lang="en-GB" dirty="0"/>
          </a:p>
          <a:p>
            <a:r>
              <a:rPr lang="en-GB" dirty="0">
                <a:hlinkClick r:id="rId3"/>
              </a:rPr>
              <a:t>C137CNSG Waveguide Flange 5.85-8.2 GHz CPR137G to N-Female </a:t>
            </a:r>
            <a:r>
              <a:rPr lang="en-GB" dirty="0" err="1">
                <a:hlinkClick r:id="rId3"/>
              </a:rPr>
              <a:t>Transistion</a:t>
            </a:r>
            <a:r>
              <a:rPr lang="en-GB" dirty="0">
                <a:hlinkClick r:id="rId3"/>
              </a:rPr>
              <a:t>, MFR: </a:t>
            </a:r>
            <a:r>
              <a:rPr lang="en-GB" dirty="0" err="1">
                <a:hlinkClick r:id="rId3"/>
              </a:rPr>
              <a:t>Commscope</a:t>
            </a:r>
            <a:r>
              <a:rPr lang="en-GB" dirty="0">
                <a:hlinkClick r:id="rId3"/>
              </a:rPr>
              <a:t> (rfparts.com)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7C205-CCC9-F458-73E1-E47213F2D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F073F-D832-8107-69B1-D5A7B359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BADD-A9D5-719C-869A-89AD2663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124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3E2D-F216-C199-A5BB-E3B26D24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D572-3C32-DBF9-85C0-7AFAB547B1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Polarizer finished</a:t>
            </a:r>
          </a:p>
          <a:p>
            <a:pPr>
              <a:buFont typeface="Cambria Math" panose="02040503050406030204" pitchFamily="18" charset="0"/>
              <a:buChar char="?"/>
            </a:pPr>
            <a:r>
              <a:rPr lang="en-US" dirty="0"/>
              <a:t>Radiation part almost finished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Open-ended waveguide radiation</a:t>
            </a:r>
          </a:p>
          <a:p>
            <a:pPr lvl="1">
              <a:buFont typeface="Cambria Math" panose="02040503050406030204" pitchFamily="18" charset="0"/>
              <a:buChar char="×"/>
            </a:pPr>
            <a:r>
              <a:rPr lang="en-US" dirty="0"/>
              <a:t>Conical horn to be done</a:t>
            </a:r>
          </a:p>
          <a:p>
            <a:pPr>
              <a:buFont typeface="Cambria Math" panose="02040503050406030204" pitchFamily="18" charset="0"/>
              <a:buChar char="×"/>
            </a:pPr>
            <a:r>
              <a:rPr lang="en-US" dirty="0"/>
              <a:t>Dual polarization feed in progress</a:t>
            </a:r>
          </a:p>
          <a:p>
            <a:pPr lvl="1">
              <a:buFont typeface="Cambria Math" panose="02040503050406030204" pitchFamily="18" charset="0"/>
              <a:buChar char="×"/>
            </a:pPr>
            <a:endParaRPr lang="en-US" dirty="0"/>
          </a:p>
        </p:txBody>
      </p:sp>
      <p:pic>
        <p:nvPicPr>
          <p:cNvPr id="9" name="Content Placeholder 8" descr="A drawing of a rectangular object&#10;&#10;Description automatically generated">
            <a:extLst>
              <a:ext uri="{FF2B5EF4-FFF2-40B4-BE49-F238E27FC236}">
                <a16:creationId xmlns:a16="http://schemas.microsoft.com/office/drawing/2014/main" id="{EAB4CAB9-6F6E-A8E2-80E0-4A1D9242D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6" b="91667" l="9957" r="89981">
                        <a14:foregroundMark x1="20594" y1="32390" x2="60111" y2="9119"/>
                        <a14:foregroundMark x1="60111" y1="9119" x2="69821" y2="9591"/>
                        <a14:foregroundMark x1="69821" y1="9591" x2="76747" y2="24843"/>
                        <a14:foregroundMark x1="76747" y1="24843" x2="76438" y2="53931"/>
                        <a14:foregroundMark x1="76438" y1="53931" x2="70254" y2="77516"/>
                        <a14:foregroundMark x1="70254" y1="77516" x2="35498" y2="94340"/>
                        <a14:foregroundMark x1="35498" y1="94340" x2="23933" y2="91667"/>
                        <a14:foregroundMark x1="23933" y1="91667" x2="18058" y2="76101"/>
                        <a14:foregroundMark x1="18058" y1="76101" x2="18244" y2="40252"/>
                        <a14:foregroundMark x1="18244" y1="40252" x2="20594" y2="31289"/>
                        <a14:foregroundMark x1="58874" y1="18553" x2="69388" y2="14308"/>
                        <a14:foregroundMark x1="69388" y1="14308" x2="75015" y2="36006"/>
                        <a14:foregroundMark x1="75015" y1="36006" x2="73098" y2="62736"/>
                        <a14:foregroundMark x1="73098" y1="62736" x2="62523" y2="63208"/>
                        <a14:foregroundMark x1="62523" y1="63208" x2="56277" y2="33333"/>
                        <a14:foregroundMark x1="56277" y1="33333" x2="59617" y2="16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119915"/>
            <a:ext cx="7772401" cy="305704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6AA7F-7120-FEF8-B684-A7E8A1A3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2926A-7F91-0F48-2BDC-7098CA33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F6A78-9207-64B9-3865-B0DA82A6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20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6183D-FBBE-DFEA-EF46-6D307A41B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Part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17115-ED23-506A-BE64-EAA2FC611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Radiation part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380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D3E2D-F216-C199-A5BB-E3B26D24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Open-ended waveguide radiation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6D572-3C32-DBF9-85C0-7AFAB547B12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Polarizer design in done for now</a:t>
            </a:r>
          </a:p>
          <a:p>
            <a:pPr lvl="1"/>
            <a:r>
              <a:rPr lang="en-US" dirty="0"/>
              <a:t>Good performance in terms of intrinsic figures of merit (eigenmode analysis)</a:t>
            </a:r>
          </a:p>
          <a:p>
            <a:r>
              <a:rPr lang="en-US" dirty="0"/>
              <a:t>Section of a square waveguide added at the output to improve the radiation properties</a:t>
            </a:r>
          </a:p>
          <a:p>
            <a:pPr lvl="1"/>
            <a:r>
              <a:rPr lang="en-US" dirty="0"/>
              <a:t>Now evaluated using far-field properties (co-/cross-polarizations)</a:t>
            </a:r>
          </a:p>
        </p:txBody>
      </p:sp>
      <p:pic>
        <p:nvPicPr>
          <p:cNvPr id="9" name="Content Placeholder 8" descr="A drawing of a rectangular object&#10;&#10;Description automatically generated">
            <a:extLst>
              <a:ext uri="{FF2B5EF4-FFF2-40B4-BE49-F238E27FC236}">
                <a16:creationId xmlns:a16="http://schemas.microsoft.com/office/drawing/2014/main" id="{EAB4CAB9-6F6E-A8E2-80E0-4A1D9242D2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6" b="91667" l="9957" r="89981">
                        <a14:foregroundMark x1="20594" y1="32390" x2="60111" y2="9119"/>
                        <a14:foregroundMark x1="60111" y1="9119" x2="69821" y2="9591"/>
                        <a14:foregroundMark x1="69821" y1="9591" x2="76747" y2="24843"/>
                        <a14:foregroundMark x1="76747" y1="24843" x2="76438" y2="53931"/>
                        <a14:foregroundMark x1="76438" y1="53931" x2="70254" y2="77516"/>
                        <a14:foregroundMark x1="70254" y1="77516" x2="35498" y2="94340"/>
                        <a14:foregroundMark x1="35498" y1="94340" x2="23933" y2="91667"/>
                        <a14:foregroundMark x1="23933" y1="91667" x2="18058" y2="76101"/>
                        <a14:foregroundMark x1="18058" y1="76101" x2="18244" y2="40252"/>
                        <a14:foregroundMark x1="18244" y1="40252" x2="20594" y2="31289"/>
                        <a14:foregroundMark x1="58874" y1="18553" x2="69388" y2="14308"/>
                        <a14:foregroundMark x1="69388" y1="14308" x2="75015" y2="36006"/>
                        <a14:foregroundMark x1="75015" y1="36006" x2="73098" y2="62736"/>
                        <a14:foregroundMark x1="73098" y1="62736" x2="62523" y2="63208"/>
                        <a14:foregroundMark x1="62523" y1="63208" x2="56277" y2="33333"/>
                        <a14:foregroundMark x1="56277" y1="33333" x2="59617" y2="169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399" y="3119915"/>
            <a:ext cx="7772401" cy="3057048"/>
          </a:xfr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D6AA7F-7120-FEF8-B684-A7E8A1A37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2926A-7F91-0F48-2BDC-7098CA33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F6A78-9207-64B9-3865-B0DA82A64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833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6704-3A19-FA96-0E07-10AB67D7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1 co-polarization (RHCP)  pattern</a:t>
            </a:r>
            <a:endParaRPr lang="en-GB" dirty="0"/>
          </a:p>
        </p:txBody>
      </p:sp>
      <p:pic>
        <p:nvPicPr>
          <p:cNvPr id="8" name="Content Placeholder 7" descr="A circular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F27A9933-CBAD-E2AC-981F-E4916AB3E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686"/>
            <a:ext cx="10515600" cy="42752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68E1-BB1B-7F42-590B-61E681F52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88DCA-C373-2E03-1400-8E46D755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626C7-4D24-8224-FA95-642198C3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196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6C9E-F123-E072-AE94-F50F5283D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1 cross-polarization (LHCP) pattern</a:t>
            </a:r>
            <a:endParaRPr lang="en-GB" dirty="0"/>
          </a:p>
        </p:txBody>
      </p:sp>
      <p:pic>
        <p:nvPicPr>
          <p:cNvPr id="8" name="Content Placeholder 7" descr="A diagram of a skull&#10;&#10;Description automatically generated">
            <a:extLst>
              <a:ext uri="{FF2B5EF4-FFF2-40B4-BE49-F238E27FC236}">
                <a16:creationId xmlns:a16="http://schemas.microsoft.com/office/drawing/2014/main" id="{234C902E-8CF0-F914-708B-328B74FBE9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686"/>
            <a:ext cx="10515600" cy="42752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33E5-33F9-D15E-073E-929F8343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3CBED-8AFF-6A2B-0D09-ECF0BF33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F2804-9A65-41CE-859B-00FD1D33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768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CCC3C-A12D-CBF7-D382-291E8EE6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1 axial ratio</a:t>
            </a:r>
            <a:endParaRPr lang="en-GB" dirty="0"/>
          </a:p>
        </p:txBody>
      </p:sp>
      <p:pic>
        <p:nvPicPr>
          <p:cNvPr id="8" name="Content Placeholder 7" descr="A graph of a function&#10;&#10;Description automatically generated">
            <a:extLst>
              <a:ext uri="{FF2B5EF4-FFF2-40B4-BE49-F238E27FC236}">
                <a16:creationId xmlns:a16="http://schemas.microsoft.com/office/drawing/2014/main" id="{6C8E90B4-0395-48C5-5A45-D8152B573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686"/>
            <a:ext cx="10515600" cy="42752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E8495-DE78-B2FE-82C8-71813E79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86C0A-53DA-6171-62D5-088A08B93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E2B04-F773-18E7-B89D-83C644CBD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66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42D42-F41D-6C04-CF62-AADEEDB7C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2 co-polarization (LHCP) pattern</a:t>
            </a:r>
            <a:endParaRPr lang="en-GB" dirty="0"/>
          </a:p>
        </p:txBody>
      </p:sp>
      <p:pic>
        <p:nvPicPr>
          <p:cNvPr id="8" name="Content Placeholder 7" descr="A circular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342CF73-3387-47ED-1B5B-11DC8345D9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63686"/>
            <a:ext cx="10515600" cy="427521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0F62E-3AD3-AC69-035D-A6435BE8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2024/10/02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2F58-0972-7414-D3D1-79FB189F4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9C67A-9378-162D-EF33-8E663853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5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ogress_report-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3261</TotalTime>
  <Words>626</Words>
  <Application>Microsoft Office PowerPoint</Application>
  <PresentationFormat>Widescreen</PresentationFormat>
  <Paragraphs>172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Aptos</vt:lpstr>
      <vt:lpstr>Arial</vt:lpstr>
      <vt:lpstr>Cambria</vt:lpstr>
      <vt:lpstr>Cambria Math</vt:lpstr>
      <vt:lpstr>Wingdings</vt:lpstr>
      <vt:lpstr>Office Theme</vt:lpstr>
      <vt:lpstr>Dual circularly polarized waveguide antenna</vt:lpstr>
      <vt:lpstr>Outline</vt:lpstr>
      <vt:lpstr>Introduction</vt:lpstr>
      <vt:lpstr>Part 1</vt:lpstr>
      <vt:lpstr>Open-ended waveguide radiation</vt:lpstr>
      <vt:lpstr>Mode 1 co-polarization (RHCP)  pattern</vt:lpstr>
      <vt:lpstr>Mode 1 cross-polarization (LHCP) pattern</vt:lpstr>
      <vt:lpstr>Mode 1 axial ratio</vt:lpstr>
      <vt:lpstr>Mode 2 co-polarization (LHCP) pattern</vt:lpstr>
      <vt:lpstr>Mode 2 cross-polarization (RHCP) pattern</vt:lpstr>
      <vt:lpstr>Mode 2 axial ratio</vt:lpstr>
      <vt:lpstr>Part 2</vt:lpstr>
      <vt:lpstr>Single feed: right-angle transition</vt:lpstr>
      <vt:lpstr>Single feed: variables</vt:lpstr>
      <vt:lpstr>Single feed: implementation</vt:lpstr>
      <vt:lpstr>Reflection</vt:lpstr>
      <vt:lpstr>Radiation pattern</vt:lpstr>
      <vt:lpstr>Dual feed: idea [1]</vt:lpstr>
      <vt:lpstr>Dual feed: variables</vt:lpstr>
      <vt:lpstr>Dual feed: implementation</vt:lpstr>
      <vt:lpstr>Port 1 reflection</vt:lpstr>
      <vt:lpstr>Port 1 radiation pattern</vt:lpstr>
      <vt:lpstr>Port 2 reflection</vt:lpstr>
      <vt:lpstr>Port 2 radiation pattern</vt:lpstr>
      <vt:lpstr>Port crosstalk</vt:lpstr>
      <vt:lpstr>Prototype fabrication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wireless power transfer</dc:title>
  <dc:creator>Martin Šimák</dc:creator>
  <cp:lastModifiedBy>Martin Šimák</cp:lastModifiedBy>
  <cp:revision>339</cp:revision>
  <dcterms:created xsi:type="dcterms:W3CDTF">2024-03-02T04:18:21Z</dcterms:created>
  <dcterms:modified xsi:type="dcterms:W3CDTF">2024-10-02T00:59:34Z</dcterms:modified>
</cp:coreProperties>
</file>