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275" r:id="rId2"/>
    <p:sldId id="257" r:id="rId3"/>
    <p:sldId id="332" r:id="rId4"/>
    <p:sldId id="331" r:id="rId5"/>
    <p:sldId id="333" r:id="rId6"/>
    <p:sldId id="334" r:id="rId7"/>
    <p:sldId id="311" r:id="rId8"/>
    <p:sldId id="329" r:id="rId9"/>
    <p:sldId id="316" r:id="rId10"/>
    <p:sldId id="314" r:id="rId11"/>
    <p:sldId id="312" r:id="rId12"/>
    <p:sldId id="330" r:id="rId13"/>
    <p:sldId id="320" r:id="rId14"/>
    <p:sldId id="335" r:id="rId15"/>
    <p:sldId id="321" r:id="rId16"/>
    <p:sldId id="322" r:id="rId17"/>
    <p:sldId id="328" r:id="rId18"/>
    <p:sldId id="336" r:id="rId19"/>
    <p:sldId id="274" r:id="rId20"/>
    <p:sldId id="30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3DCC7EB-716E-43F0-81EF-4E30FF337794}">
          <p14:sldIdLst>
            <p14:sldId id="275"/>
            <p14:sldId id="257"/>
            <p14:sldId id="332"/>
            <p14:sldId id="331"/>
            <p14:sldId id="333"/>
            <p14:sldId id="334"/>
            <p14:sldId id="311"/>
            <p14:sldId id="329"/>
            <p14:sldId id="316"/>
            <p14:sldId id="314"/>
            <p14:sldId id="312"/>
            <p14:sldId id="330"/>
            <p14:sldId id="320"/>
            <p14:sldId id="335"/>
            <p14:sldId id="321"/>
            <p14:sldId id="322"/>
            <p14:sldId id="328"/>
            <p14:sldId id="336"/>
            <p14:sldId id="274"/>
            <p14:sldId id="30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80ACE4-CB89-4D31-9F52-83BD3D7C42BF}" type="datetimeFigureOut">
              <a:rPr lang="en-GB" smtClean="0"/>
              <a:t>08/11/2024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C830C4-EEED-4FE1-A8A0-552F8F4348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4347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50856-C2E6-9EF4-14AA-703F7C217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8F62BD-15AC-A170-AB97-B3B77A13E3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4A363D-855F-71FE-6FD6-94874687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2024/11/08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EA3EB6-979E-4CAC-F758-25969D01D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progress report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F9ABB1-6304-1ECD-CECE-470B62A75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7DDA-0AF4-4357-B84A-31C679DCE7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1012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02E23-99DB-5996-2868-FD4DD4DCE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F5D920-2330-DBE8-1774-A143E5C04E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11580-6C02-8324-A713-B767763EA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2024/11/08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725BA-5C66-1040-8A9D-5DD1EEC3A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progress report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E5B32-3E98-2B2C-8832-987CB52A4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7DDA-0AF4-4357-B84A-31C679DCE7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8656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E5CA05-9058-12B6-C8F3-BFAB749550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3C7245-9911-D4D7-1A5F-37075F4CC0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5FF712-923D-7DAD-E943-1509C627D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2024/11/08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40C123-2E22-1604-F62B-F8D222E89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progress report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6447ED-E133-1A9C-77B5-725CD3785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7DDA-0AF4-4357-B84A-31C679DCE7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4049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18532-0A5E-D322-22FC-CA8F87C7C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92902-A58F-360D-9609-F44B4B6E1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8E838-A587-9C2A-3D86-78E39404F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2024/11/08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BB5E4-4D43-C93D-AE0D-D55667D65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progress report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177F4-E769-9BFF-C70A-F902ACF58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7DDA-0AF4-4357-B84A-31C679DCE7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7334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47A28-78AB-04B1-74C3-536D1CA79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3EFAAC-A37C-2169-A697-DA90472406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634AA-2CB6-4671-0604-F3C9D08E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2024/11/08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564741-87ED-50C1-F1E1-C9FA6232F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progress report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7696C-0B67-8D14-A0F9-A27188797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7DDA-0AF4-4357-B84A-31C679DCE7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284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4E11A-780B-4963-E214-E29FE2EC8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8FEE8-748F-3C78-3909-FB0919E99C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2E9918-93E8-B64F-BAA7-7EF4A7E160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A6023D-6FA5-1617-6626-7520271E2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2024/11/08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CC275-3F1B-F34E-432A-16197F8E6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progress report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312440-E64D-EF29-9190-C45EF4845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7DDA-0AF4-4357-B84A-31C679DCE7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6981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929EE-6ADC-BDDD-9964-FE3B7D0D7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099A56-C6ED-B358-8E1F-ED7231623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373DBD-F184-821A-21F7-2492369E42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8B326A-F60F-A00D-A3A7-AA701B08BB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61F3B0-1A12-D6FD-9C7D-5C42B7044F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D3CC20-6F11-8E1C-0320-28AA2A5F4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2024/11/08</a:t>
            </a:r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B824E9-DA6C-C4FF-D123-513C1E67B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progress report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382DEC-3FF8-D7B4-A6DD-52A409511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7DDA-0AF4-4357-B84A-31C679DCE7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6891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46F68-C700-BD9B-D64B-23C996CFC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4263FD-0BC2-7B20-C339-624B094F6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2024/11/08</a:t>
            </a:r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A392DE-07FD-03DD-3101-52DD8A72A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progress report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C7FF71-51D9-DA7E-6FA1-D966FB909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7DDA-0AF4-4357-B84A-31C679DCE7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1728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3A8759-BB8D-1E21-DAC5-D27147204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2024/11/08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08C308-5000-FA01-C3E8-D39641139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progress report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03C0DB-42A7-5148-4091-2033BD466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7DDA-0AF4-4357-B84A-31C679DCE7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1174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32771-C7B2-FC66-8455-B755B0BF7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18EE9-9A43-F0F1-82A7-A49FE98F0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CD1724-350F-C9E4-3FE5-9FC997CA72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C1A8F1-8C37-0CBE-5E5D-4C1C74CB0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2024/11/08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E0CD3-7022-45E2-2DB1-55E8438E7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progress report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E04DD7-7AB7-0D95-7DBC-EE805C3B7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7DDA-0AF4-4357-B84A-31C679DCE7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6857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6FDC5-E842-F48A-2DB2-02202D732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362755-5099-DD10-7648-E732CE0023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56187B-56DC-E3C2-9876-2E31024104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A236CE-52F2-9D97-88C6-F8AB9E580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2024/11/08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2E5141-3243-71D1-3909-5BC97EA5E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progress report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B672C5-3C69-2F48-3820-C588E1916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7DDA-0AF4-4357-B84A-31C679DCE7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6272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A1F0A0-A557-CA04-C840-4AB927D9C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DC36F2-3114-2BAA-1290-F21114232E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F9C71-0F52-B768-7AD2-4981BD9EE3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/>
              <a:t>2024/11/08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B9763-7B6F-70B2-F185-94D990C1FD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/>
              <a:t>Research progress report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B715DE-4873-C9E6-0837-FD7506C212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fld id="{4D4C7DDA-0AF4-4357-B84A-31C679DCE7E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4349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mbria Math" panose="02040503050406030204" pitchFamily="18" charset="0"/>
          <a:ea typeface="Cambria Math" panose="02040503050406030204" pitchFamily="18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mbria Math" panose="02040503050406030204" pitchFamily="18" charset="0"/>
          <a:ea typeface="Cambria Math" panose="02040503050406030204" pitchFamily="18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mbria Math" panose="02040503050406030204" pitchFamily="18" charset="0"/>
          <a:ea typeface="Cambria Math" panose="02040503050406030204" pitchFamily="18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Cambria Math" panose="02040503050406030204" pitchFamily="18" charset="0"/>
          <a:ea typeface="Cambria Math" panose="02040503050406030204" pitchFamily="18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Cambria Math" panose="02040503050406030204" pitchFamily="18" charset="0"/>
          <a:ea typeface="Cambria Math" panose="02040503050406030204" pitchFamily="18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waves101.com/encyclopedias/waveguide-to-coax-transitions?jtpl=12" TargetMode="External"/><Relationship Id="rId2" Type="http://schemas.openxmlformats.org/officeDocument/2006/relationships/hyperlink" Target="https://www.feynmanlectures.caltech.edu/II_24.html#Ch24-F4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esearchgate.net/figure/Coordinate-system-of-rectangular-waveguide_fig1_322877129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B1FB8-303B-0AA7-7902-412685DD27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Dual circularly polarized waveguide antenna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CE35F9-9A9D-7398-3306-6EC88DF87C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Dual feeding structure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8746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63E4C-580C-164B-8CBA-A4491B634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2FA9DD-7136-D2E3-15F5-397A5AE05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2024/11/08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F4A45-24C1-6A04-0F71-67916959C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progress report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8AF4E8-66CD-B99E-99C0-77E645728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7DDA-0AF4-4357-B84A-31C679DCE7E9}" type="slidenum">
              <a:rPr lang="en-GB" smtClean="0"/>
              <a:t>10</a:t>
            </a:fld>
            <a:endParaRPr lang="en-GB"/>
          </a:p>
        </p:txBody>
      </p:sp>
      <p:pic>
        <p:nvPicPr>
          <p:cNvPr id="12" name="Content Placeholder 11" descr="A graph of a function&#10;&#10;Description automatically generated">
            <a:extLst>
              <a:ext uri="{FF2B5EF4-FFF2-40B4-BE49-F238E27FC236}">
                <a16:creationId xmlns:a16="http://schemas.microsoft.com/office/drawing/2014/main" id="{BC5D6AC8-37B5-0660-7581-B4CE3010D4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35265"/>
            <a:ext cx="10515600" cy="4132058"/>
          </a:xfrm>
        </p:spPr>
      </p:pic>
    </p:spTree>
    <p:extLst>
      <p:ext uri="{BB962C8B-B14F-4D97-AF65-F5344CB8AC3E}">
        <p14:creationId xmlns:p14="http://schemas.microsoft.com/office/powerpoint/2010/main" val="1533577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FF8A2-73AC-3E44-C9C2-7605A3552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Dual feed: idea [1]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BAF54-1AC2-75BB-E544-5A7DC09C3C0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Same principal as the single feed</a:t>
            </a:r>
          </a:p>
          <a:p>
            <a:r>
              <a:rPr lang="en-US" dirty="0"/>
              <a:t>Two orthogonal probes separated by distance</a:t>
            </a:r>
          </a:p>
          <a:p>
            <a:r>
              <a:rPr lang="en-US" dirty="0"/>
              <a:t>Port 2 back-short replaced by a grating parallel to the probe</a:t>
            </a:r>
          </a:p>
          <a:p>
            <a:pPr lvl="1"/>
            <a:r>
              <a:rPr lang="en-US" dirty="0"/>
              <a:t>Grating ideally transparent to port 1 while a back-short for port 2</a:t>
            </a:r>
          </a:p>
          <a:p>
            <a:pPr lvl="1"/>
            <a:r>
              <a:rPr lang="en-US" dirty="0"/>
              <a:t>Helps minimize crosstalk</a:t>
            </a:r>
            <a:endParaRPr lang="en-GB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E50F356B-99DD-15D6-790A-FD5C6AF6E66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34628" y="1825625"/>
            <a:ext cx="4256743" cy="4351338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4CCAC6-9ED9-483E-3EC2-4F6202CEE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2024/11/08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4FCAA9-CA5E-9B35-EFFD-D1818F99A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progress report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B129C3-8EAD-A560-76B9-18ACC27AF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7DDA-0AF4-4357-B84A-31C679DCE7E9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5948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0AF42-9FDA-E2A7-3F62-9CC2F0B92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Dual feed: variables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6EB1F-4639-092E-B75E-02DDAEBF1F4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Length of both antenna probes</a:t>
            </a:r>
          </a:p>
          <a:p>
            <a:r>
              <a:rPr lang="en-US" dirty="0"/>
              <a:t>Distance of port 1 from the back-short</a:t>
            </a:r>
          </a:p>
          <a:p>
            <a:r>
              <a:rPr lang="en-US" dirty="0"/>
              <a:t>Distance of the grating from port 1</a:t>
            </a:r>
          </a:p>
          <a:p>
            <a:r>
              <a:rPr lang="en-US" dirty="0"/>
              <a:t>Distance of port 2 from the grating</a:t>
            </a:r>
          </a:p>
          <a:p>
            <a:r>
              <a:rPr lang="en-US" dirty="0"/>
              <a:t>Diameter of the grating wires</a:t>
            </a:r>
          </a:p>
          <a:p>
            <a:r>
              <a:rPr lang="en-US" dirty="0"/>
              <a:t>Gap (distance) between the grating wires</a:t>
            </a:r>
          </a:p>
          <a:p>
            <a:r>
              <a:rPr lang="en-US" dirty="0"/>
              <a:t>Number of grating wires</a:t>
            </a:r>
          </a:p>
          <a:p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D12C11-727A-5BB0-0ABE-4C8ECA28E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2024/11/08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ABCE8D-7022-7F72-9DB5-BC59F1503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progress report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67F480-A62F-B3BF-71C7-0E70F6C35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7DDA-0AF4-4357-B84A-31C679DCE7E9}" type="slidenum">
              <a:rPr lang="en-GB" smtClean="0"/>
              <a:t>12</a:t>
            </a:fld>
            <a:endParaRPr lang="en-GB"/>
          </a:p>
        </p:txBody>
      </p:sp>
      <p:pic>
        <p:nvPicPr>
          <p:cNvPr id="8" name="Content Placeholder 10">
            <a:extLst>
              <a:ext uri="{FF2B5EF4-FFF2-40B4-BE49-F238E27FC236}">
                <a16:creationId xmlns:a16="http://schemas.microsoft.com/office/drawing/2014/main" id="{214F6693-D00B-A8BA-1BF0-EFF02CFE489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34628" y="1825625"/>
            <a:ext cx="4256743" cy="4351338"/>
          </a:xfrm>
        </p:spPr>
      </p:pic>
    </p:spTree>
    <p:extLst>
      <p:ext uri="{BB962C8B-B14F-4D97-AF65-F5344CB8AC3E}">
        <p14:creationId xmlns:p14="http://schemas.microsoft.com/office/powerpoint/2010/main" val="2727724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EAE7D-E961-5BCE-4E20-3B4DE0341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Dual feed: implementation</a:t>
            </a:r>
            <a:endParaRPr lang="en-GB" dirty="0"/>
          </a:p>
        </p:txBody>
      </p:sp>
      <p:pic>
        <p:nvPicPr>
          <p:cNvPr id="8" name="Content Placeholder 7" descr="A drawing of a grey rectangular object&#10;&#10;Description automatically generated">
            <a:extLst>
              <a:ext uri="{FF2B5EF4-FFF2-40B4-BE49-F238E27FC236}">
                <a16:creationId xmlns:a16="http://schemas.microsoft.com/office/drawing/2014/main" id="{44BB66F5-F48F-3747-0B36-241270F820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33291"/>
            <a:ext cx="10515600" cy="4136006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5E1A68-554B-EAE8-2978-796C9B9B9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2024/11/08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25984-2DDF-BA2A-7F3D-682517641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progress report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F69F1D-DBED-2A0C-606E-6180C78E3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7DDA-0AF4-4357-B84A-31C679DCE7E9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67823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A2F22-7A98-4102-200A-E5E2BFEBB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process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94E57-88A0-1A74-D797-FCECE76D6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Start with just a single feed (Port 1)</a:t>
            </a:r>
          </a:p>
          <a:p>
            <a:pPr lvl="1"/>
            <a:r>
              <a:rPr lang="en-US" dirty="0"/>
              <a:t>Helps get an idea of optimal probe geometry</a:t>
            </a:r>
          </a:p>
          <a:p>
            <a:pPr lvl="1"/>
            <a:r>
              <a:rPr lang="en-US" dirty="0"/>
              <a:t>Optimize probe length and distance from back-short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Draw the grating with single feed</a:t>
            </a:r>
          </a:p>
          <a:p>
            <a:pPr lvl="1"/>
            <a:r>
              <a:rPr lang="en-GB" dirty="0"/>
              <a:t>Grating distance from Port 1 shouldn’t affect Port 2 radiation</a:t>
            </a:r>
          </a:p>
          <a:p>
            <a:pPr lvl="1"/>
            <a:r>
              <a:rPr lang="en-GB" dirty="0"/>
              <a:t>Optimize grating distance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Add the second feed (Port 2)</a:t>
            </a:r>
          </a:p>
          <a:p>
            <a:pPr lvl="1"/>
            <a:r>
              <a:rPr lang="en-GB" dirty="0"/>
              <a:t>Optimize grating gap and wire count which affect both ports</a:t>
            </a:r>
          </a:p>
          <a:p>
            <a:pPr lvl="1"/>
            <a:r>
              <a:rPr lang="en-GB" dirty="0"/>
              <a:t>Trade-off between port reflection and crosstalk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279FA2-74A9-E09F-3C7A-093078FB9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2024/11/08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84A8F0-435A-E47E-99AA-FE501EB9F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progress report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E9F2C-05E2-2A01-D377-9E42B6076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7DDA-0AF4-4357-B84A-31C679DCE7E9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51600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3B5B1-910C-C94D-6600-C0149674B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(WIP): Port 1 reflection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9A8AF0-5D3F-7A88-B269-8D5902658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2024/11/08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92A84-7D7C-209C-2108-68055C9FB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progress report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5F4CB-9305-54BD-B1D1-4438DF06E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7DDA-0AF4-4357-B84A-31C679DCE7E9}" type="slidenum">
              <a:rPr lang="en-GB" smtClean="0"/>
              <a:t>15</a:t>
            </a:fld>
            <a:endParaRPr lang="en-GB"/>
          </a:p>
        </p:txBody>
      </p:sp>
      <p:pic>
        <p:nvPicPr>
          <p:cNvPr id="12" name="Content Placeholder 11" descr="A graph with a red line&#10;&#10;Description automatically generated">
            <a:extLst>
              <a:ext uri="{FF2B5EF4-FFF2-40B4-BE49-F238E27FC236}">
                <a16:creationId xmlns:a16="http://schemas.microsoft.com/office/drawing/2014/main" id="{6A90A909-947E-3261-CD04-D07B20D661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316" y="1825625"/>
            <a:ext cx="9367368" cy="4351338"/>
          </a:xfrm>
        </p:spPr>
      </p:pic>
    </p:spTree>
    <p:extLst>
      <p:ext uri="{BB962C8B-B14F-4D97-AF65-F5344CB8AC3E}">
        <p14:creationId xmlns:p14="http://schemas.microsoft.com/office/powerpoint/2010/main" val="40850796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A6E26-505B-5BC3-F8C3-9459DC3C7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(WIP): Port 2 reflection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E89C4-0831-B520-6B50-ECC5035A2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2024/11/08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DAABDB-EBF7-1D95-668C-BAD1CD584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progress report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6325D-ED42-09F1-3F3B-467762025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7DDA-0AF4-4357-B84A-31C679DCE7E9}" type="slidenum">
              <a:rPr lang="en-GB" smtClean="0"/>
              <a:t>16</a:t>
            </a:fld>
            <a:endParaRPr lang="en-GB"/>
          </a:p>
        </p:txBody>
      </p:sp>
      <p:pic>
        <p:nvPicPr>
          <p:cNvPr id="10" name="Content Placeholder 9" descr="A graph with red lines&#10;&#10;Description automatically generated">
            <a:extLst>
              <a:ext uri="{FF2B5EF4-FFF2-40B4-BE49-F238E27FC236}">
                <a16:creationId xmlns:a16="http://schemas.microsoft.com/office/drawing/2014/main" id="{A96167BA-EE0E-0472-E456-B3AF5B7EA0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873" y="1825625"/>
            <a:ext cx="9326253" cy="4351338"/>
          </a:xfrm>
        </p:spPr>
      </p:pic>
    </p:spTree>
    <p:extLst>
      <p:ext uri="{BB962C8B-B14F-4D97-AF65-F5344CB8AC3E}">
        <p14:creationId xmlns:p14="http://schemas.microsoft.com/office/powerpoint/2010/main" val="4753410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C05B9-4249-2AD5-658E-DA0FC944A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(WIP): Port crosstalk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FCDAED-6EB5-4806-C585-FE97DC269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2024/11/08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F079C-60FA-D18D-13D8-3D5A0FC08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progress report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AFD4C-5074-0B9B-3BF0-678321C0B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7DDA-0AF4-4357-B84A-31C679DCE7E9}" type="slidenum">
              <a:rPr lang="en-GB" smtClean="0"/>
              <a:t>17</a:t>
            </a:fld>
            <a:endParaRPr lang="en-GB"/>
          </a:p>
        </p:txBody>
      </p:sp>
      <p:pic>
        <p:nvPicPr>
          <p:cNvPr id="9" name="Content Placeholder 8" descr="A graph with red lines&#10;&#10;Description automatically generated">
            <a:extLst>
              <a:ext uri="{FF2B5EF4-FFF2-40B4-BE49-F238E27FC236}">
                <a16:creationId xmlns:a16="http://schemas.microsoft.com/office/drawing/2014/main" id="{7EC483E9-51EF-778B-FAE6-5F49845375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447" y="1825625"/>
            <a:ext cx="9333106" cy="4351338"/>
          </a:xfrm>
        </p:spPr>
      </p:pic>
    </p:spTree>
    <p:extLst>
      <p:ext uri="{BB962C8B-B14F-4D97-AF65-F5344CB8AC3E}">
        <p14:creationId xmlns:p14="http://schemas.microsoft.com/office/powerpoint/2010/main" val="17824108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5A82C-4B81-07FD-DF3A-1D8B1E498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57423-FED5-0807-73ED-185269B42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Solid theoretical foundation built</a:t>
            </a:r>
          </a:p>
          <a:p>
            <a:r>
              <a:rPr lang="en-US" dirty="0"/>
              <a:t>Early results indicate a solution exists</a:t>
            </a:r>
          </a:p>
          <a:p>
            <a:r>
              <a:rPr lang="en-US" dirty="0"/>
              <a:t>Complex structure for optimization</a:t>
            </a:r>
          </a:p>
          <a:p>
            <a:pPr lvl="1"/>
            <a:r>
              <a:rPr lang="en-US" dirty="0"/>
              <a:t>Several points of reflection, leading to potential resonances</a:t>
            </a:r>
          </a:p>
          <a:p>
            <a:pPr lvl="1"/>
            <a:r>
              <a:rPr lang="en-US" dirty="0"/>
              <a:t>Difficult tuning and optimization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53A5C-5F33-63C8-5C27-737984575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2024/11/08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C99FB-3201-282B-97C0-D3956401C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progress report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0E6B3-9462-DE43-2D20-584CD1828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7DDA-0AF4-4357-B84A-31C679DCE7E9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40607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48576-175E-7B0C-9444-AA2DD2F1AF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76B438-35E8-A5B7-DDC7-DB945593EB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for your attention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1812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CEA95-4ACB-86D4-5A46-AF839EB1F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82F08-D46D-594E-E099-867CCF757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Current design state</a:t>
            </a:r>
          </a:p>
          <a:p>
            <a:r>
              <a:rPr lang="en-US" dirty="0"/>
              <a:t>Refresher</a:t>
            </a:r>
          </a:p>
          <a:p>
            <a:r>
              <a:rPr lang="en-US" dirty="0"/>
              <a:t>Single feed</a:t>
            </a:r>
          </a:p>
          <a:p>
            <a:r>
              <a:rPr lang="en-US" dirty="0"/>
              <a:t>Dual feed</a:t>
            </a:r>
          </a:p>
          <a:p>
            <a:r>
              <a:rPr lang="en-US" dirty="0"/>
              <a:t>Design process</a:t>
            </a:r>
          </a:p>
          <a:p>
            <a:r>
              <a:rPr lang="en-US" dirty="0"/>
              <a:t>Results (WIP)</a:t>
            </a:r>
          </a:p>
          <a:p>
            <a:r>
              <a:rPr lang="en-US" dirty="0"/>
              <a:t>Conclusion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B96DF4-27B3-B349-5547-E017EF78C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progress report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DDBE53-71D2-1A29-2147-40E6BA1FA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2024/11/08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E5250F-DD87-FF7E-95B6-AEC81B422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7DDA-0AF4-4357-B84A-31C679DCE7E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10254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1659C-809F-71C2-E6A6-CEA5165A1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5E4D8-91ED-1A1B-EDD2-F78C1CCC6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hlinkClick r:id="rId2"/>
              </a:rPr>
              <a:t>https://www.feynmanlectures.caltech.edu/II_24.html#Ch24-F4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S. K. Karki, J. Ala-</a:t>
            </a:r>
            <a:r>
              <a:rPr lang="en-US" dirty="0" err="1"/>
              <a:t>Laurinaho</a:t>
            </a:r>
            <a:r>
              <a:rPr lang="en-US" dirty="0"/>
              <a:t> and V. </a:t>
            </a:r>
            <a:r>
              <a:rPr lang="en-US" dirty="0" err="1"/>
              <a:t>Viikari</a:t>
            </a:r>
            <a:r>
              <a:rPr lang="en-US" dirty="0"/>
              <a:t>, "Dual-Polarized Probe for Planar Near-Field Measurement," in </a:t>
            </a:r>
            <a:r>
              <a:rPr lang="en-US" i="1" dirty="0"/>
              <a:t>IEEE Antennas and Wireless Propagation Letters</a:t>
            </a:r>
            <a:r>
              <a:rPr lang="en-US" dirty="0"/>
              <a:t>, vol. 22, no. 3, pp. 576-580, March 2023, doi: 10.1109/LAWP.2022.3218731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Pictures</a:t>
            </a:r>
          </a:p>
          <a:p>
            <a:r>
              <a:rPr lang="en-GB" dirty="0">
                <a:hlinkClick r:id="rId3"/>
              </a:rPr>
              <a:t>Microwaves101 | Waveguide to coax transitions</a:t>
            </a:r>
            <a:endParaRPr lang="en-GB" dirty="0"/>
          </a:p>
          <a:p>
            <a:r>
              <a:rPr lang="en-US" dirty="0">
                <a:hlinkClick r:id="rId4"/>
              </a:rPr>
              <a:t>ResearchGate | Coordinate system of rectangular waveguide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A7C205-CCC9-F458-73E1-E47213F2D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2024/11/08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CF073F-D832-8107-69B1-D5A7B3594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progress report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05BADD-A9D5-719C-869A-89AD2663A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7DDA-0AF4-4357-B84A-31C679DCE7E9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6124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B567F-C9C1-8DD5-B9A9-0DFA103AE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design state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24D15-C0C0-8C5C-57F2-820306477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Polarizer finished</a:t>
            </a:r>
          </a:p>
          <a:p>
            <a:pPr lvl="1"/>
            <a:r>
              <a:rPr lang="en-US" dirty="0"/>
              <a:t>Generates both RHCP/LHCP waves</a:t>
            </a:r>
          </a:p>
          <a:p>
            <a:pPr lvl="1"/>
            <a:r>
              <a:rPr lang="en-US" dirty="0"/>
              <a:t>Excited by the two fundamental modes of a square waveguide</a:t>
            </a:r>
          </a:p>
          <a:p>
            <a:r>
              <a:rPr lang="en-US" dirty="0"/>
              <a:t>Dual feeding structure WIP</a:t>
            </a:r>
          </a:p>
          <a:p>
            <a:pPr lvl="1"/>
            <a:r>
              <a:rPr lang="en-US" dirty="0"/>
              <a:t>Provides realistic excitation of the two modes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091D88-0FA5-B602-2A94-8A602BD1B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2024/11/08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45768-F58E-C612-592B-C6F3D982A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progress report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F61C8-7C28-8105-8DD3-CC5F129BC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7DDA-0AF4-4357-B84A-31C679DCE7E9}" type="slidenum">
              <a:rPr lang="en-GB" smtClean="0"/>
              <a:t>3</a:t>
            </a:fld>
            <a:endParaRPr lang="en-GB"/>
          </a:p>
        </p:txBody>
      </p:sp>
      <p:pic>
        <p:nvPicPr>
          <p:cNvPr id="7" name="Content Placeholder 8" descr="A drawing of a rectangular object&#10;&#10;Description automatically generated">
            <a:extLst>
              <a:ext uri="{FF2B5EF4-FFF2-40B4-BE49-F238E27FC236}">
                <a16:creationId xmlns:a16="http://schemas.microsoft.com/office/drawing/2014/main" id="{3B38AE36-7297-1B0E-0244-5D934C7941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06" b="91667" l="9957" r="89981">
                        <a14:foregroundMark x1="20594" y1="32390" x2="60111" y2="9119"/>
                        <a14:foregroundMark x1="60111" y1="9119" x2="69821" y2="9591"/>
                        <a14:foregroundMark x1="69821" y1="9591" x2="76747" y2="24843"/>
                        <a14:foregroundMark x1="76747" y1="24843" x2="76438" y2="53931"/>
                        <a14:foregroundMark x1="76438" y1="53931" x2="70254" y2="77516"/>
                        <a14:foregroundMark x1="70254" y1="77516" x2="35498" y2="94340"/>
                        <a14:foregroundMark x1="35498" y1="94340" x2="23933" y2="91667"/>
                        <a14:foregroundMark x1="23933" y1="91667" x2="18058" y2="76101"/>
                        <a14:foregroundMark x1="18058" y1="76101" x2="18244" y2="40252"/>
                        <a14:foregroundMark x1="18244" y1="40252" x2="20594" y2="31289"/>
                        <a14:foregroundMark x1="58874" y1="18553" x2="69388" y2="14308"/>
                        <a14:foregroundMark x1="69388" y1="14308" x2="75015" y2="36006"/>
                        <a14:foregroundMark x1="75015" y1="36006" x2="73098" y2="62736"/>
                        <a14:foregroundMark x1="73098" y1="62736" x2="62523" y2="63208"/>
                        <a14:foregroundMark x1="62523" y1="63208" x2="56277" y2="33333"/>
                        <a14:foregroundMark x1="56277" y1="33333" x2="59617" y2="169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647" r="22716"/>
          <a:stretch/>
        </p:blipFill>
        <p:spPr>
          <a:xfrm>
            <a:off x="6096000" y="2709337"/>
            <a:ext cx="5257800" cy="3467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604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C2590-1117-6E3A-EEB2-BDF1492BE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Refresher: rectangular waveguide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0B8846-F94D-D925-8107-50ED5C2EDA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Guided wave description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sin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  <a:p>
                <a:r>
                  <a:rPr lang="en-GB" dirty="0"/>
                  <a:t>Fundamental mode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cutoff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GB" dirty="0"/>
              </a:p>
              <a:p>
                <a:r>
                  <a:rPr lang="en-GB" dirty="0"/>
                  <a:t>Phase velocity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0B8846-F94D-D925-8107-50ED5C2EDA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39DC82-2AC6-4A42-1FEB-DDCA8113F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2024/11/08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C1123-A3D1-3F9A-BC07-72C5A5668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progress report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8BB87-849E-9871-E2C1-470A8E4D6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7DDA-0AF4-4357-B84A-31C679DCE7E9}" type="slidenum">
              <a:rPr lang="en-GB" smtClean="0"/>
              <a:t>4</a:t>
            </a:fld>
            <a:endParaRPr lang="en-GB"/>
          </a:p>
        </p:txBody>
      </p:sp>
      <p:pic>
        <p:nvPicPr>
          <p:cNvPr id="1026" name="Picture 2" descr="Coordinate system of rectangular waveguide.">
            <a:extLst>
              <a:ext uri="{FF2B5EF4-FFF2-40B4-BE49-F238E27FC236}">
                <a16:creationId xmlns:a16="http://schemas.microsoft.com/office/drawing/2014/main" id="{D834CB0E-87AD-6667-D872-7DF41679D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3267" y="3429000"/>
            <a:ext cx="3560534" cy="2747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3600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68C3C-99E2-7E34-1A64-492240BAE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Refresher: wave equation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575C6C-298C-15B8-E0FC-DB18FA6068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Maxwell’s equation</a:t>
                </a:r>
                <a:r>
                  <a:rPr lang="en-US" dirty="0"/>
                  <a:t>s dictate a compliance with the wave equation.</a:t>
                </a: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GB" dirty="0"/>
              </a:p>
              <a:p>
                <a:r>
                  <a:rPr lang="en-GB" dirty="0"/>
                  <a:t>Since the solution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dirty="0"/>
                  <a:t> is uninteresting,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GB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575C6C-298C-15B8-E0FC-DB18FA6068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 b="-42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09425-3E9E-EC47-AB38-A392D0EB6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2024/11/08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020B4-AB21-F417-2F1E-DF5235F69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progress report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5778D-1D22-793F-051E-8D3FF25A0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7DDA-0AF4-4357-B84A-31C679DCE7E9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4902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3E33F-4A40-BA8A-F075-881972EAD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Refresher: guide wavelength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4E3601-BB3C-3ECE-3A29-94E3F7BD7F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Using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dirty="0"/>
                  <a:t> and defining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US" dirty="0"/>
                  <a:t> so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US" dirty="0"/>
                  <a:t>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g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In our case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=5.5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GHz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=50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mm</m:t>
                    </m:r>
                  </m:oMath>
                </a14:m>
                <a:r>
                  <a:rPr lang="en-US" dirty="0"/>
                  <a:t>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≈54.51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mm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g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≈65.02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mm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4E3601-BB3C-3ECE-3A29-94E3F7BD7F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D1D3E-282A-8A58-F6AA-E18296A7C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2024/11/08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267AC-5A93-9923-121E-A9A1722DD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progress report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45049-1474-A811-1544-326AF1FBC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7DDA-0AF4-4357-B84A-31C679DCE7E9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1744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74BE4-FA68-46B7-4863-1AC5EE085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feed: overview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051ED-8500-B338-5CE7-D642E313FAD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Coax inner conductor reaches into the cavity serving as an antenna</a:t>
            </a:r>
          </a:p>
          <a:p>
            <a:r>
              <a:rPr lang="en-GB" dirty="0"/>
              <a:t>Antenna probe excites TE01 mode</a:t>
            </a:r>
          </a:p>
          <a:p>
            <a:r>
              <a:rPr lang="en-GB" dirty="0"/>
              <a:t>Back-short reflects energy</a:t>
            </a:r>
          </a:p>
          <a:p>
            <a:r>
              <a:rPr lang="en-GB" dirty="0"/>
              <a:t>In-phase wave combination at probe</a:t>
            </a:r>
          </a:p>
          <a:p>
            <a:r>
              <a:rPr lang="en-GB" dirty="0"/>
              <a:t>Electromagnetic wave propagation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DFF848-104B-0339-A612-489427B83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2024/11/08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3F4632-3B02-BCC7-259D-D546E5A08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progress report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E9B8DD-478E-9CB6-04BB-A4ED033A5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7DDA-0AF4-4357-B84A-31C679DCE7E9}" type="slidenum">
              <a:rPr lang="en-GB" smtClean="0"/>
              <a:t>7</a:t>
            </a:fld>
            <a:endParaRPr lang="en-GB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650E1F1-C596-3780-CDA4-9405C6E9B69C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481690"/>
            <a:ext cx="5181600" cy="3039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5571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ED65A-9D46-E8D4-73B0-D00859A13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feed: variables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55B18D-A4D6-CE86-060B-774F2F1CC67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/>
                  <a:t>Length of the antenna probe</a:t>
                </a:r>
              </a:p>
              <a:p>
                <a:pPr lvl="1"/>
                <a:r>
                  <a:rPr lang="en-US" b="0" dirty="0"/>
                  <a:t>Usually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/16</m:t>
                    </m:r>
                  </m:oMath>
                </a14:m>
                <a:endParaRPr lang="en-US" dirty="0"/>
              </a:p>
              <a:p>
                <a:r>
                  <a:rPr lang="en-US" dirty="0"/>
                  <a:t>Distance from the back-short</a:t>
                </a:r>
              </a:p>
              <a:p>
                <a:pPr lvl="1"/>
                <a:r>
                  <a:rPr lang="en-US" b="0" dirty="0"/>
                  <a:t>Should be somewhat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/4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Quantity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the guide wavelength </a:t>
                </a:r>
                <a:r>
                  <a:rPr lang="en-US"/>
                  <a:t>introduced earlier.</a:t>
                </a:r>
                <a:endParaRPr lang="en-US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55B18D-A4D6-CE86-060B-774F2F1CC6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882" t="-19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15F983-E308-89CE-42EC-91BF61773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2024/11/08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768A56-EB9C-332D-BD81-BACDEEC39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progress report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2EDB32-DE7F-AE63-669D-25C5CD08A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7DDA-0AF4-4357-B84A-31C679DCE7E9}" type="slidenum">
              <a:rPr lang="en-GB" smtClean="0"/>
              <a:t>8</a:t>
            </a:fld>
            <a:endParaRPr lang="en-GB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0CBF543A-D712-0FB6-E4B6-453D8F819EF5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481690"/>
            <a:ext cx="5181600" cy="3039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5397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802C1-01C1-D403-4D96-7CE968DA2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feed: implementation</a:t>
            </a:r>
            <a:endParaRPr lang="en-GB" dirty="0"/>
          </a:p>
        </p:txBody>
      </p:sp>
      <p:pic>
        <p:nvPicPr>
          <p:cNvPr id="8" name="Content Placeholder 7" descr="A drawing of a rectangular object&#10;&#10;Description automatically generated">
            <a:extLst>
              <a:ext uri="{FF2B5EF4-FFF2-40B4-BE49-F238E27FC236}">
                <a16:creationId xmlns:a16="http://schemas.microsoft.com/office/drawing/2014/main" id="{3D000435-9822-65A5-84D7-826DDE33F0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33291"/>
            <a:ext cx="10515600" cy="4136006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5967A3-CE8D-4C84-AB87-53EC07272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2024/11/08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96202-3060-4F6F-7002-090401486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progress report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9BEEF7-3FE4-18DE-F1EB-295879A24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7DDA-0AF4-4357-B84A-31C679DCE7E9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5724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rogress_report-Cambria">
      <a:majorFont>
        <a:latin typeface="Cambria"/>
        <a:ea typeface=""/>
        <a:cs typeface=""/>
      </a:majorFont>
      <a:minorFont>
        <a:latin typeface="Cambria Mat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3588</TotalTime>
  <Words>655</Words>
  <Application>Microsoft Office PowerPoint</Application>
  <PresentationFormat>Widescreen</PresentationFormat>
  <Paragraphs>152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Aptos</vt:lpstr>
      <vt:lpstr>Arial</vt:lpstr>
      <vt:lpstr>Cambria</vt:lpstr>
      <vt:lpstr>Cambria Math</vt:lpstr>
      <vt:lpstr>Office Theme</vt:lpstr>
      <vt:lpstr>Dual circularly polarized waveguide antenna</vt:lpstr>
      <vt:lpstr>Outline</vt:lpstr>
      <vt:lpstr>Current design state</vt:lpstr>
      <vt:lpstr>Refresher: rectangular waveguide</vt:lpstr>
      <vt:lpstr>Refresher: wave equation</vt:lpstr>
      <vt:lpstr>Refresher: guide wavelength</vt:lpstr>
      <vt:lpstr>Single feed: overview</vt:lpstr>
      <vt:lpstr>Single feed: variables</vt:lpstr>
      <vt:lpstr>Single feed: implementation</vt:lpstr>
      <vt:lpstr>Reflection</vt:lpstr>
      <vt:lpstr>Dual feed: idea [1]</vt:lpstr>
      <vt:lpstr>Dual feed: variables</vt:lpstr>
      <vt:lpstr>Dual feed: implementation</vt:lpstr>
      <vt:lpstr>Design process</vt:lpstr>
      <vt:lpstr>Results (WIP): Port 1 reflection</vt:lpstr>
      <vt:lpstr>Results (WIP): Port 2 reflection</vt:lpstr>
      <vt:lpstr>Results (WIP): Port crosstalk</vt:lpstr>
      <vt:lpstr>Conclusion</vt:lpstr>
      <vt:lpstr>Thank you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Inductive wireless power transfer</dc:title>
  <dc:creator>Martin Šimák</dc:creator>
  <cp:lastModifiedBy>Martin Šimák</cp:lastModifiedBy>
  <cp:revision>396</cp:revision>
  <dcterms:created xsi:type="dcterms:W3CDTF">2024-03-02T04:18:21Z</dcterms:created>
  <dcterms:modified xsi:type="dcterms:W3CDTF">2024-11-08T10:48:50Z</dcterms:modified>
</cp:coreProperties>
</file>