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75" r:id="rId2"/>
    <p:sldId id="257" r:id="rId3"/>
    <p:sldId id="338" r:id="rId4"/>
    <p:sldId id="339" r:id="rId5"/>
    <p:sldId id="351" r:id="rId6"/>
    <p:sldId id="337" r:id="rId7"/>
    <p:sldId id="354" r:id="rId8"/>
    <p:sldId id="340" r:id="rId9"/>
    <p:sldId id="342" r:id="rId10"/>
    <p:sldId id="348" r:id="rId11"/>
    <p:sldId id="343" r:id="rId12"/>
    <p:sldId id="355" r:id="rId13"/>
    <p:sldId id="344" r:id="rId14"/>
    <p:sldId id="349" r:id="rId15"/>
    <p:sldId id="345" r:id="rId16"/>
    <p:sldId id="347" r:id="rId17"/>
    <p:sldId id="346" r:id="rId18"/>
    <p:sldId id="336" r:id="rId19"/>
    <p:sldId id="274" r:id="rId20"/>
    <p:sldId id="35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DCC7EB-716E-43F0-81EF-4E30FF337794}">
          <p14:sldIdLst>
            <p14:sldId id="275"/>
            <p14:sldId id="257"/>
            <p14:sldId id="338"/>
            <p14:sldId id="339"/>
            <p14:sldId id="351"/>
            <p14:sldId id="337"/>
            <p14:sldId id="354"/>
            <p14:sldId id="340"/>
            <p14:sldId id="342"/>
            <p14:sldId id="348"/>
            <p14:sldId id="343"/>
            <p14:sldId id="355"/>
            <p14:sldId id="344"/>
            <p14:sldId id="349"/>
            <p14:sldId id="345"/>
            <p14:sldId id="347"/>
            <p14:sldId id="346"/>
            <p14:sldId id="336"/>
            <p14:sldId id="274"/>
            <p14:sldId id="35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80ACE4-CB89-4D31-9F52-83BD3D7C42BF}" type="datetimeFigureOut">
              <a:rPr lang="en-GB" smtClean="0"/>
              <a:t>10/12/2024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C830C4-EEED-4FE1-A8A0-552F8F4348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4347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50856-C2E6-9EF4-14AA-703F7C217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F62BD-15AC-A170-AB97-B3B77A13E3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363D-855F-71FE-6FD6-94874687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A3EB6-979E-4CAC-F758-25969D01D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9ABB1-6304-1ECD-CECE-470B62A7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0123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02E23-99DB-5996-2868-FD4DD4DCE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5D920-2330-DBE8-1774-A143E5C04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11580-6C02-8324-A713-B767763EA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725BA-5C66-1040-8A9D-5DD1EEC3A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5B32-3E98-2B2C-8832-987CB52A4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656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E5CA05-9058-12B6-C8F3-BFAB749550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C7245-9911-D4D7-1A5F-37075F4CC0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5FF712-923D-7DAD-E943-1509C627D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40C123-2E22-1604-F62B-F8D222E89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447ED-E133-1A9C-77B5-725CD3785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04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8532-0A5E-D322-22FC-CA8F87C7C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2902-A58F-360D-9609-F44B4B6E1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8E838-A587-9C2A-3D86-78E39404F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B5E4-4D43-C93D-AE0D-D55667D65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177F4-E769-9BFF-C70A-F902ACF58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7334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47A28-78AB-04B1-74C3-536D1CA7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3EFAAC-A37C-2169-A697-DA9047240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634AA-2CB6-4671-0604-F3C9D08E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564741-87ED-50C1-F1E1-C9FA6232F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696C-0B67-8D14-A0F9-A27188797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8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4E11A-780B-4963-E214-E29FE2EC8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8FEE8-748F-3C78-3909-FB0919E99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E9918-93E8-B64F-BAA7-7EF4A7E16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6023D-6FA5-1617-6626-7520271E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CC275-3F1B-F34E-432A-16197F8E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12440-E64D-EF29-9190-C45EF4845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981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929EE-6ADC-BDDD-9964-FE3B7D0D7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99A56-C6ED-B358-8E1F-ED7231623B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73DBD-F184-821A-21F7-2492369E4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B326A-F60F-A00D-A3A7-AA701B08B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61F3B0-1A12-D6FD-9C7D-5C42B7044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D3CC20-6F11-8E1C-0320-28AA2A5F4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24E9-DA6C-C4FF-D123-513C1E67B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382DEC-3FF8-D7B4-A6DD-52A409511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68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46F68-C700-BD9B-D64B-23C996CF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263FD-0BC2-7B20-C339-624B094F6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A392DE-07FD-03DD-3101-52DD8A72A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7FF71-51D9-DA7E-6FA1-D966FB90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1728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3A8759-BB8D-1E21-DAC5-D2714720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08C308-5000-FA01-C3E8-D39641139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3C0DB-42A7-5148-4091-2033BD4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174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32771-C7B2-FC66-8455-B755B0BF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18EE9-9A43-F0F1-82A7-A49FE98F0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CD1724-350F-C9E4-3FE5-9FC997CA7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1A8F1-8C37-0CBE-5E5D-4C1C74CB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E0CD3-7022-45E2-2DB1-55E8438E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04DD7-7AB7-0D95-7DBC-EE805C3B7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57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6FDC5-E842-F48A-2DB2-02202D732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62755-5099-DD10-7648-E732CE002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6187B-56DC-E3C2-9876-2E3102410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A236CE-52F2-9D97-88C6-F8AB9E580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2E5141-3243-71D1-3909-5BC97EA5E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672C5-3C69-2F48-3820-C588E1916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27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8A1F0A0-A557-CA04-C840-4AB927D9C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DC36F2-3114-2BAA-1290-F21114232E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F9C71-0F52-B768-7AD2-4981BD9EE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2024/12/11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B9763-7B6F-70B2-F185-94D990C1FD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r>
              <a:rPr lang="en-US"/>
              <a:t>Research progress report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715DE-4873-C9E6-0837-FD7506C2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</a:defRPr>
            </a:lvl1pPr>
          </a:lstStyle>
          <a:p>
            <a:fld id="{4D4C7DDA-0AF4-4357-B84A-31C679DCE7E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4349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mbria" panose="02040503050406030204" pitchFamily="18" charset="0"/>
          <a:ea typeface="Cambria" panose="02040503050406030204" pitchFamily="18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mbria Math" panose="02040503050406030204" pitchFamily="18" charset="0"/>
          <a:ea typeface="Cambria Math" panose="02040503050406030204" pitchFamily="18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1FB8-303B-0AA7-7902-412685DD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Dual circularly polarized waveguide antenna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35F9-9A9D-7398-3306-6EC88DF87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Final design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87461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B7A18-7A29-2B74-76D7-C1258F143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Axial ratio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4DEF88-E4D1-7C62-70C5-ACDB53AD50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9653"/>
            <a:ext cx="10515600" cy="418328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C0E8-549A-BA42-A137-15899A69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7A1A7-FCA9-E9AA-F510-98C58B3BD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0E6B2-16C1-356B-C8E7-637E8EB65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6881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FCE42-2A26-AE5A-AC0D-AF184C4E8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changes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E462D-1DED-A2CC-D7CF-61B7F0C4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Further simulations, tweaking the geometry:</a:t>
            </a:r>
          </a:p>
          <a:p>
            <a:pPr lvl="1"/>
            <a:r>
              <a:rPr lang="en-US" dirty="0"/>
              <a:t>Tuning the grating geometry</a:t>
            </a:r>
          </a:p>
          <a:p>
            <a:pPr lvl="1"/>
            <a:r>
              <a:rPr lang="en-US" dirty="0"/>
              <a:t>Adjusting various waveguide lengths</a:t>
            </a:r>
          </a:p>
          <a:p>
            <a:pPr lvl="1"/>
            <a:r>
              <a:rPr lang="en-US" dirty="0"/>
              <a:t>Complete removal of grating</a:t>
            </a:r>
          </a:p>
          <a:p>
            <a:r>
              <a:rPr lang="en-US" dirty="0"/>
              <a:t>Turns out the crosstalk without the grating is viable!</a:t>
            </a:r>
          </a:p>
          <a:p>
            <a:r>
              <a:rPr lang="en-US" dirty="0"/>
              <a:t>Design MVP* was simulated for timely manufacturing</a:t>
            </a:r>
          </a:p>
          <a:p>
            <a:pPr lvl="1"/>
            <a:r>
              <a:rPr lang="en-US" dirty="0"/>
              <a:t>Precise simulation with over 35 million mesh cells, -50 dB energy precision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800" dirty="0"/>
              <a:t>*MVP stands for Minimum Viable Product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80C0-21A9-521C-5346-7B4AECA4B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6C21F-E854-A08D-968C-CE4CC2F7D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62D6B-34F0-E4AD-6E80-83BF52437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13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04475-345C-952A-3EB0-BF7408B5B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changes – model 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DE2ADC0-C240-ECEB-7BDF-95A15EC19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3073" y="1872159"/>
            <a:ext cx="7725853" cy="4258269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5A03-C788-0E94-806F-50B7FCD6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01F4F-F0AF-D95F-AF72-D8B4A6695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26E9D-2D07-DD53-5581-8A897D0AE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639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F2409-3979-52F7-E9D2-50B2EE9CD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changes – S-parameters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D662B4-709B-3B9C-69B2-4062CCE9B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8174"/>
            <a:ext cx="10515600" cy="4206240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22455-DCA3-800B-BC26-99DA5152B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5B89D-0DD7-529A-623E-F487EFCF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9A34B-84B8-C1A3-0EAF-D2E0CD755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7261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B928F-6AC4-C33F-970B-F8F8DADD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changes – Axial ratio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CB074DD-8FE6-354C-31E1-616C03EBD8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1145"/>
            <a:ext cx="10515600" cy="416029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68575D-3684-7411-46E5-573DFDD85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ACD9F-9316-694F-20C0-14037540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B1910-98B2-4A31-0403-5739581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3196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DFB2A-1FDD-6D45-F9B2-D4707860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Assembly-related adjustments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EC80-7A49-6BBC-8EB4-AF33442F3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fabrication company* uses CNC machining for fabrication</a:t>
            </a:r>
          </a:p>
          <a:p>
            <a:r>
              <a:rPr lang="en-US" dirty="0"/>
              <a:t>Division of the whole piece into 5</a:t>
            </a:r>
          </a:p>
          <a:p>
            <a:pPr lvl="1"/>
            <a:r>
              <a:rPr lang="en-US" dirty="0"/>
              <a:t>Horn, transition, polarizer, feed, back-short</a:t>
            </a:r>
          </a:p>
          <a:p>
            <a:pPr lvl="1"/>
            <a:r>
              <a:rPr lang="en-US" dirty="0"/>
              <a:t>Connected by flanges</a:t>
            </a:r>
          </a:p>
          <a:p>
            <a:r>
              <a:rPr lang="en-US" dirty="0"/>
              <a:t>Adjustments of the horn antenna to make it suitable for milling fabrication</a:t>
            </a:r>
          </a:p>
          <a:p>
            <a:pPr lvl="1"/>
            <a:r>
              <a:rPr lang="en-US" dirty="0"/>
              <a:t>While preserving inner dimensions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*Universal Microwave Technology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2B064-7A76-FE28-15B4-26E09848E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A28E-5F1E-34A6-4B61-5F826CFB7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72A688-8823-2860-959B-6E122E30F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81378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26840-5EDE-8919-7850-BD156781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Assembly-related adjustments (final)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788CEF3-934B-CB23-2B45-AED91D0A6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5501" y="1690688"/>
            <a:ext cx="7360998" cy="466566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69207-37F9-88C0-E7B8-C1BA0BC15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97FB8-46AF-C7CC-9A33-9117C83E1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5BB77-D5E4-A087-C3ED-CE99C8634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4655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DBE3A-CF6B-3B1E-A3EA-DE4F585C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9B50-E35F-77FB-4069-E4F8A00E2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1 Theory of operation</a:t>
            </a:r>
          </a:p>
          <a:p>
            <a:r>
              <a:rPr lang="en-US" dirty="0"/>
              <a:t>2 Design process</a:t>
            </a:r>
          </a:p>
          <a:p>
            <a:pPr lvl="1"/>
            <a:r>
              <a:rPr lang="en-US" dirty="0"/>
              <a:t>2.1 Polarizer design</a:t>
            </a:r>
          </a:p>
          <a:p>
            <a:pPr lvl="1"/>
            <a:r>
              <a:rPr lang="en-US" dirty="0"/>
              <a:t>2.2 Dual feeding structure</a:t>
            </a:r>
          </a:p>
          <a:p>
            <a:pPr lvl="2"/>
            <a:r>
              <a:rPr lang="en-US" dirty="0"/>
              <a:t>Mention the grating polarizer variant</a:t>
            </a:r>
          </a:p>
          <a:p>
            <a:pPr lvl="1"/>
            <a:r>
              <a:rPr lang="en-US" dirty="0"/>
              <a:t>2.3 Horn antenna</a:t>
            </a:r>
          </a:p>
          <a:p>
            <a:r>
              <a:rPr lang="en-GB" dirty="0"/>
              <a:t>3 Fabrication, measurement and comparison</a:t>
            </a:r>
          </a:p>
          <a:p>
            <a:pPr lvl="1"/>
            <a:r>
              <a:rPr lang="en-GB" dirty="0"/>
              <a:t>Discuss possibility of the grating polarizer, provide simulation results</a:t>
            </a:r>
          </a:p>
          <a:p>
            <a:pPr lvl="1"/>
            <a:r>
              <a:rPr lang="en-GB" dirty="0"/>
              <a:t>Simulation and measurement results</a:t>
            </a:r>
          </a:p>
          <a:p>
            <a:r>
              <a:rPr lang="en-GB" dirty="0"/>
              <a:t>Conclusion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C5EB0-3E15-71A5-0418-244FAB65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4F0F8-CAB6-B339-0AD0-3D41E523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5178-1C32-95F7-BEA9-31E63AA31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45929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5A82C-4B81-07FD-DF3A-1D8B1E498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57423-FED5-0807-73ED-185269B42A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0114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Design</a:t>
            </a:r>
          </a:p>
          <a:p>
            <a:pPr lvl="1"/>
            <a:r>
              <a:rPr lang="en-US" dirty="0"/>
              <a:t>finalized</a:t>
            </a:r>
          </a:p>
          <a:p>
            <a:pPr lvl="1"/>
            <a:r>
              <a:rPr lang="en-US" dirty="0"/>
              <a:t>being manufactured</a:t>
            </a:r>
          </a:p>
          <a:p>
            <a:r>
              <a:rPr lang="en-US" dirty="0"/>
              <a:t>In the meanwhile</a:t>
            </a:r>
          </a:p>
          <a:p>
            <a:pPr lvl="1"/>
            <a:r>
              <a:rPr lang="en-US" dirty="0"/>
              <a:t>Thesis text in progress</a:t>
            </a:r>
          </a:p>
          <a:p>
            <a:pPr lvl="1"/>
            <a:r>
              <a:rPr lang="en-US" dirty="0"/>
              <a:t>Analysis of dual feeding structure with grating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53A5C-5F33-63C8-5C27-737984575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C99FB-3201-282B-97C0-D3956401C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50E6B3-9462-DE43-2D20-584CD1828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18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D56EEA-8594-5D63-3E23-4621D83CE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779" y="1022534"/>
            <a:ext cx="3740021" cy="515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607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48576-175E-7B0C-9444-AA2DD2F1AF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76B438-35E8-A5B7-DDC7-DB945593EB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your attention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812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EA95-4ACB-86D4-5A46-AF839EB1F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82F08-D46D-594E-E099-867CCF757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Conical horn design</a:t>
            </a:r>
          </a:p>
          <a:p>
            <a:r>
              <a:rPr lang="en-US" dirty="0"/>
              <a:t>Prototype</a:t>
            </a:r>
          </a:p>
          <a:p>
            <a:r>
              <a:rPr lang="en-US" dirty="0"/>
              <a:t>Functional changes</a:t>
            </a:r>
          </a:p>
          <a:p>
            <a:r>
              <a:rPr lang="en-US" dirty="0"/>
              <a:t>Assembly-related adjustments</a:t>
            </a:r>
          </a:p>
          <a:p>
            <a:r>
              <a:rPr lang="en-US" dirty="0"/>
              <a:t>Thesis</a:t>
            </a:r>
          </a:p>
          <a:p>
            <a:r>
              <a:rPr lang="en-US" dirty="0"/>
              <a:t>Conclusion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96DF4-27B3-B349-5547-E017EF78C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DBE53-71D2-1A29-2147-40E6BA1F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5250F-DD87-FF7E-95B6-AEC81B422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254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C4F4A-FC40-BDDB-3FF8-7490E4E3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AC89-F7A0-62DD-7283-5D9AEFE7A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[1] N. A. </a:t>
            </a:r>
            <a:r>
              <a:rPr lang="en-US" dirty="0" err="1"/>
              <a:t>Aboserwal</a:t>
            </a:r>
            <a:r>
              <a:rPr lang="en-US" dirty="0"/>
              <a:t>, C. A. Balanis and C. R. </a:t>
            </a:r>
            <a:r>
              <a:rPr lang="en-US" dirty="0" err="1"/>
              <a:t>Birtcher</a:t>
            </a:r>
            <a:r>
              <a:rPr lang="en-US" dirty="0"/>
              <a:t>, "Conical Horn: Gain and Amplitude Patterns," in </a:t>
            </a:r>
            <a:r>
              <a:rPr lang="en-US" i="1" dirty="0"/>
              <a:t>IEEE Transactions on Antennas and Propagation</a:t>
            </a:r>
            <a:r>
              <a:rPr lang="en-US" dirty="0"/>
              <a:t>, vol. 61, no. 7, pp. 3427-3433, July 2013, doi: 10.1109/TAP.2013.2256453.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B21A3-4896-8FF8-01C3-D01EF14C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CA569-9B62-3D6B-4263-C874EB01D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4FEA-5D50-7373-8843-877A5B229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37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01E65-2FC5-C135-8003-9C76CCFB1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Conical horn design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37CC6-889E-823A-A5FC-56E2B83DA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Valuable theoretical design guidelines in [1]</a:t>
            </a:r>
          </a:p>
          <a:p>
            <a:r>
              <a:rPr lang="en-US" dirty="0"/>
              <a:t>Solution for my project </a:t>
            </a:r>
          </a:p>
          <a:p>
            <a:r>
              <a:rPr lang="en-US" dirty="0"/>
              <a:t>Antenna Magus?</a:t>
            </a:r>
          </a:p>
          <a:p>
            <a:r>
              <a:rPr lang="en-US" dirty="0"/>
              <a:t>Show pictures of the final horn</a:t>
            </a:r>
          </a:p>
          <a:p>
            <a:r>
              <a:rPr lang="en-US" dirty="0"/>
              <a:t>Talk about adaptation of a conical horn to a square waveguide?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EE8-1A58-EED6-D997-A0805955F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23239-00FD-4FC9-4FB9-36212B66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22254-D798-7B8C-663B-0F779A368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3</a:t>
            </a:fld>
            <a:endParaRPr lang="en-GB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2213223-16A9-CE63-ED46-B4D86685D5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804" y="3162664"/>
            <a:ext cx="3823996" cy="28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388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CFFDA-EEDF-7F7D-5A60-820B3F90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Conical horn – reflection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BABE9F-64F1-51E4-01A9-DB9F8CC6E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16030"/>
            <a:ext cx="10515600" cy="417052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76A96-4A1F-1158-E689-0AEACF05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D805F-E3F3-A021-A1FC-280213FF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884AF-3227-BF57-C738-1C68F2AB9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4684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660D7-66D6-C91B-9182-736EB844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Conical horn – gain 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0305C81-0DF2-0A3D-D81D-80817B68E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2471" y="1825625"/>
            <a:ext cx="6867058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0D62C-7AE0-DBB0-6FF4-8285E0ED9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1AD6-E68E-8D67-C04D-70C77713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20AF7-6978-3CF4-291C-051B24ED7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6422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4CF3-E7B8-0B4E-647B-CAE37FE40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per partes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22FF-D250-2E30-D782-F2319AC85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6"/>
            <a:ext cx="10515599" cy="1325564"/>
          </a:xfrm>
        </p:spPr>
        <p:txBody>
          <a:bodyPr/>
          <a:lstStyle/>
          <a:p>
            <a:r>
              <a:rPr lang="en-US" dirty="0"/>
              <a:t>Managed to get good simulation results piece-by-piece</a:t>
            </a:r>
          </a:p>
          <a:p>
            <a:r>
              <a:rPr lang="en-US" dirty="0"/>
              <a:t>Especially difficult of the dual feeding structure with grating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26F72-82BB-EB87-DFE4-4744B40C2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A6B0A-3C52-F12B-D2FE-616976887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7DC91-4533-3A26-1D5B-695D07514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6</a:t>
            </a:fld>
            <a:endParaRPr lang="en-GB"/>
          </a:p>
        </p:txBody>
      </p:sp>
      <p:pic>
        <p:nvPicPr>
          <p:cNvPr id="9" name="Content Placeholder 7" descr="A drawing of a grey rectangular object&#10;&#10;Description automatically generated">
            <a:extLst>
              <a:ext uri="{FF2B5EF4-FFF2-40B4-BE49-F238E27FC236}">
                <a16:creationId xmlns:a16="http://schemas.microsoft.com/office/drawing/2014/main" id="{786FD9FA-1F3D-A27D-0473-90E8D9E8D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434" b="94340" l="8534" r="89920">
                        <a14:foregroundMark x1="11379" y1="12264" x2="26778" y2="2358"/>
                        <a14:foregroundMark x1="26778" y1="2358" x2="76994" y2="11321"/>
                        <a14:foregroundMark x1="76994" y1="11321" x2="89425" y2="32704"/>
                        <a14:foregroundMark x1="89425" y1="32704" x2="91404" y2="62736"/>
                        <a14:foregroundMark x1="91404" y1="62736" x2="84725" y2="93868"/>
                        <a14:foregroundMark x1="84725" y1="93868" x2="27829" y2="96698"/>
                        <a14:foregroundMark x1="27829" y1="96698" x2="15337" y2="90881"/>
                        <a14:foregroundMark x1="15337" y1="90881" x2="8844" y2="65252"/>
                        <a14:foregroundMark x1="8844" y1="65252" x2="8596" y2="24528"/>
                        <a14:foregroundMark x1="8596" y1="24528" x2="13111" y2="9434"/>
                        <a14:foregroundMark x1="14904" y1="24528" x2="22944" y2="13522"/>
                        <a14:foregroundMark x1="22944" y1="13522" x2="27335" y2="45126"/>
                        <a14:foregroundMark x1="27335" y1="45126" x2="23748" y2="72327"/>
                        <a14:foregroundMark x1="23748" y1="72327" x2="14842" y2="44969"/>
                        <a14:foregroundMark x1="14842" y1="44969" x2="16388" y2="16824"/>
                        <a14:foregroundMark x1="16388" y1="16824" x2="17316" y2="14308"/>
                        <a14:foregroundMark x1="61905" y1="83333" x2="71305" y2="97642"/>
                        <a14:foregroundMark x1="71305" y1="97642" x2="63203" y2="94340"/>
                        <a14:foregroundMark x1="63203" y1="94340" x2="65121" y2="79245"/>
                        <a14:backgroundMark x1="96599" y1="76730" x2="91095" y2="92453"/>
                        <a14:backgroundMark x1="91095" y1="92453" x2="99011" y2="86321"/>
                        <a14:backgroundMark x1="99011" y1="86321" x2="97403" y2="759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1188" r="14485"/>
          <a:stretch/>
        </p:blipFill>
        <p:spPr>
          <a:xfrm>
            <a:off x="838199" y="3147490"/>
            <a:ext cx="4014334" cy="2124306"/>
          </a:xfrm>
          <a:prstGeom prst="rect">
            <a:avLst/>
          </a:prstGeom>
        </p:spPr>
      </p:pic>
      <p:pic>
        <p:nvPicPr>
          <p:cNvPr id="11" name="Content Placeholder 12">
            <a:extLst>
              <a:ext uri="{FF2B5EF4-FFF2-40B4-BE49-F238E27FC236}">
                <a16:creationId xmlns:a16="http://schemas.microsoft.com/office/drawing/2014/main" id="{75536F15-B32A-7317-2D36-B0C2A8A7506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59" t="5283" r="13924" b="5051"/>
          <a:stretch/>
        </p:blipFill>
        <p:spPr>
          <a:xfrm>
            <a:off x="8318084" y="3147489"/>
            <a:ext cx="3035713" cy="29232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DFB42B9-2F35-EE13-0863-5E0111B8D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8403" y="3147490"/>
            <a:ext cx="3759682" cy="212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744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77E64-0F3B-67E8-6DA8-9F33762E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model 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8E8248E-EA04-4A61-0CE4-3AACEA04D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5763" y="1825625"/>
            <a:ext cx="8760473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4E126-A7AB-5198-F454-499C1C59F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ECFC1-72EC-65E6-9857-8B890535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B425E-FAC1-0038-62EE-663BB847F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8150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6F6C-3461-35E0-6936-BD1FD357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results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65ED-692E-89C4-F63E-4CFB6E26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Unfortunately, performance was much worse after completion</a:t>
            </a:r>
          </a:p>
          <a:p>
            <a:r>
              <a:rPr lang="en-GB" dirty="0"/>
              <a:t>Cause analysis</a:t>
            </a:r>
          </a:p>
          <a:p>
            <a:pPr lvl="1"/>
            <a:r>
              <a:rPr lang="en-GB" dirty="0"/>
              <a:t>Grating causes unwanted field torsion</a:t>
            </a:r>
          </a:p>
          <a:p>
            <a:pPr lvl="1"/>
            <a:r>
              <a:rPr lang="en-GB" dirty="0"/>
              <a:t>Newly introduced reflections increase probe coupling</a:t>
            </a:r>
          </a:p>
          <a:p>
            <a:pPr lvl="1"/>
            <a:r>
              <a:rPr lang="en-GB" dirty="0"/>
              <a:t>Higher order modes appearance with more complex propagation geometry</a:t>
            </a:r>
          </a:p>
          <a:p>
            <a:r>
              <a:rPr lang="en-GB" dirty="0"/>
              <a:t>Crosstalk had risen so much the grating polarizer lost its meaning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9FA1C-6579-6863-46CF-F2BDC196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94B5E-F664-05A8-74B7-215D03470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8AEE7D-A7C4-BEA4-7827-19931CD0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140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42194-5EE5-88B3-A751-BD750E58E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– S-parameters</a:t>
            </a:r>
            <a:endParaRPr lang="en-GB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46CFFA5-A9CD-FE53-6E05-17CA37A10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567"/>
            <a:ext cx="10515600" cy="4193454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D9676C-845C-A3FF-D16C-2F66713FA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2024/12/11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EF9AB-D007-1D81-7317-9A70FD529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Research progress report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82BDB-5352-73B9-A1BB-60905C456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4C7DDA-0AF4-4357-B84A-31C679DCE7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0906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rogress_report-Cambria">
      <a:majorFont>
        <a:latin typeface="Cambria"/>
        <a:ea typeface=""/>
        <a:cs typeface=""/>
      </a:majorFont>
      <a:minorFont>
        <a:latin typeface="Cambria Mat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485</Words>
  <Application>Microsoft Office PowerPoint</Application>
  <PresentationFormat>Widescreen</PresentationFormat>
  <Paragraphs>135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Arial</vt:lpstr>
      <vt:lpstr>Cambria</vt:lpstr>
      <vt:lpstr>Cambria Math</vt:lpstr>
      <vt:lpstr>Wingdings</vt:lpstr>
      <vt:lpstr>Office Theme</vt:lpstr>
      <vt:lpstr>Dual circularly polarized waveguide antenna</vt:lpstr>
      <vt:lpstr>Outline</vt:lpstr>
      <vt:lpstr>Conical horn design</vt:lpstr>
      <vt:lpstr>Conical horn – reflection</vt:lpstr>
      <vt:lpstr>Conical horn – gain </vt:lpstr>
      <vt:lpstr>Prototype – per partes</vt:lpstr>
      <vt:lpstr>Prototype – model </vt:lpstr>
      <vt:lpstr>Prototype – results </vt:lpstr>
      <vt:lpstr>Prototype – S-parameters</vt:lpstr>
      <vt:lpstr>Prototype – Axial ratio</vt:lpstr>
      <vt:lpstr>Functional changes</vt:lpstr>
      <vt:lpstr>Functional changes – model </vt:lpstr>
      <vt:lpstr>Functional changes – S-parameters</vt:lpstr>
      <vt:lpstr>Functional changes – Axial ratio</vt:lpstr>
      <vt:lpstr>Assembly-related adjustments</vt:lpstr>
      <vt:lpstr>Assembly-related adjustments (final)</vt:lpstr>
      <vt:lpstr>Thesis</vt:lpstr>
      <vt:lpstr>Conclusion</vt:lpstr>
      <vt:lpstr>Thank you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Inductive wireless power transfer</dc:title>
  <dc:creator>Martin Šimák</dc:creator>
  <cp:lastModifiedBy>Martin Šimák</cp:lastModifiedBy>
  <cp:revision>405</cp:revision>
  <dcterms:created xsi:type="dcterms:W3CDTF">2024-03-02T04:18:21Z</dcterms:created>
  <dcterms:modified xsi:type="dcterms:W3CDTF">2024-12-10T14:40:24Z</dcterms:modified>
</cp:coreProperties>
</file>