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5" r:id="rId2"/>
    <p:sldId id="257" r:id="rId3"/>
    <p:sldId id="338" r:id="rId4"/>
    <p:sldId id="339" r:id="rId5"/>
    <p:sldId id="351" r:id="rId6"/>
    <p:sldId id="337" r:id="rId7"/>
    <p:sldId id="354" r:id="rId8"/>
    <p:sldId id="340" r:id="rId9"/>
    <p:sldId id="342" r:id="rId10"/>
    <p:sldId id="348" r:id="rId11"/>
    <p:sldId id="343" r:id="rId12"/>
    <p:sldId id="355" r:id="rId13"/>
    <p:sldId id="344" r:id="rId14"/>
    <p:sldId id="349" r:id="rId15"/>
    <p:sldId id="345" r:id="rId16"/>
    <p:sldId id="347" r:id="rId17"/>
    <p:sldId id="346" r:id="rId18"/>
    <p:sldId id="336" r:id="rId19"/>
    <p:sldId id="274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338"/>
            <p14:sldId id="339"/>
            <p14:sldId id="351"/>
            <p14:sldId id="337"/>
            <p14:sldId id="354"/>
            <p14:sldId id="340"/>
            <p14:sldId id="342"/>
            <p14:sldId id="348"/>
            <p14:sldId id="343"/>
            <p14:sldId id="355"/>
            <p14:sldId id="344"/>
            <p14:sldId id="349"/>
            <p14:sldId id="345"/>
            <p14:sldId id="347"/>
            <p14:sldId id="346"/>
            <p14:sldId id="336"/>
            <p14:sldId id="27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2024/12/11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A18-7A29-2B74-76D7-C1258F14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Axial ratio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4DEF88-E4D1-7C62-70C5-ACDB53AD5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653"/>
            <a:ext cx="10515600" cy="41832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C0E8-549A-BA42-A137-15899A69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A1A7-FCA9-E9AA-F510-98C58B3B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E6B2-16C1-356B-C8E7-637E8EB6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CE42-2A26-AE5A-AC0D-AF184C4E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62D-1DED-A2CC-D7CF-61B7F0C4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simulations, tweaking the geometry:</a:t>
            </a:r>
          </a:p>
          <a:p>
            <a:pPr lvl="1"/>
            <a:r>
              <a:rPr lang="en-US" dirty="0"/>
              <a:t>Tuning the grating geometry</a:t>
            </a:r>
          </a:p>
          <a:p>
            <a:pPr lvl="1"/>
            <a:r>
              <a:rPr lang="en-US" dirty="0"/>
              <a:t>Adjusting various waveguide lengths</a:t>
            </a:r>
          </a:p>
          <a:p>
            <a:pPr lvl="1"/>
            <a:r>
              <a:rPr lang="en-US" dirty="0"/>
              <a:t>Complete removal of grating</a:t>
            </a:r>
          </a:p>
          <a:p>
            <a:r>
              <a:rPr lang="en-US" dirty="0"/>
              <a:t>Turns out the crosstalk without the grating is viable!</a:t>
            </a:r>
          </a:p>
          <a:p>
            <a:r>
              <a:rPr lang="en-US" dirty="0"/>
              <a:t>Design MVP* was simulated for timely manufacturing</a:t>
            </a:r>
          </a:p>
          <a:p>
            <a:pPr lvl="1"/>
            <a:r>
              <a:rPr lang="en-US" dirty="0"/>
              <a:t>Precise simulation with over 35 million mesh cells, -50 dB energy precision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*MVP stands for Minimum Viable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80C0-21A9-521C-5346-7B4AECA4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C21F-E854-A08D-968C-CE4CC2F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2D6B-34F0-E4AD-6E80-83BF524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3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475-345C-952A-3EB0-BF7408B5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model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E2ADC0-C240-ECEB-7BDF-95A15EC19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73" y="1872159"/>
            <a:ext cx="7725853" cy="42582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5A03-C788-0E94-806F-50B7FCD6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1F4F-F0AF-D95F-AF72-D8B4A669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6E9D-2D07-DD53-5581-8A897D0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2409-3979-52F7-E9D2-50B2EE9C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S-parameters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662B4-709B-3B9C-69B2-4062CCE9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2455-DCA3-800B-BC26-99DA515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B89D-0DD7-529A-623E-F487EFC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A34B-84B8-C1A3-0EAF-D2E0CD75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7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28F-6AC4-C33F-970B-F8F8DADD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Axial ratio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074DD-8FE6-354C-31E1-616C03EB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145"/>
            <a:ext cx="10515600" cy="41602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575D-3684-7411-46E5-573DFDD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CD9F-9316-694F-20C0-1403754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1910-98B2-4A31-0403-5739581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9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B2A-1FDD-6D45-F9B2-D4707860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Assembly-related 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EC80-7A49-6BBC-8EB4-AF33442F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fabrication company* uses CNC machining for fabrication</a:t>
            </a:r>
          </a:p>
          <a:p>
            <a:r>
              <a:rPr lang="en-US" dirty="0"/>
              <a:t>Division of the whole piece into 5</a:t>
            </a:r>
          </a:p>
          <a:p>
            <a:pPr lvl="1"/>
            <a:r>
              <a:rPr lang="en-US" dirty="0"/>
              <a:t>Horn, transition, polarizer, feed, back-short</a:t>
            </a:r>
          </a:p>
          <a:p>
            <a:pPr lvl="1"/>
            <a:r>
              <a:rPr lang="en-US" dirty="0"/>
              <a:t>Connected by flanges</a:t>
            </a:r>
          </a:p>
          <a:p>
            <a:r>
              <a:rPr lang="en-US" dirty="0"/>
              <a:t>Adjustments of the horn antenna to make it suitable for milling fabrication</a:t>
            </a:r>
          </a:p>
          <a:p>
            <a:pPr lvl="1"/>
            <a:r>
              <a:rPr lang="en-US" dirty="0"/>
              <a:t>While preserving inner dimensions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*Universal Microwave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B064-7A76-FE28-15B4-26E09848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8E-5F1E-34A6-4B61-5F826CFB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A688-8823-2860-959B-6E122E3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3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6840-5EDE-8919-7850-BD15678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Assembly-related adjustments (final)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88CEF3-934B-CB23-2B45-AED91D0A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01" y="1690688"/>
            <a:ext cx="7360998" cy="4665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9207-37F9-88C0-E7B8-C1BA0BC1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7FB8-46AF-C7CC-9A33-9117C83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BB77-D5E4-A087-C3ED-CE99C863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E3A-CF6B-3B1E-A3EA-DE4F585C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9B50-E35F-77FB-4069-E4F8A00E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 Theory of operation</a:t>
            </a:r>
          </a:p>
          <a:p>
            <a:r>
              <a:rPr lang="en-US" dirty="0"/>
              <a:t>2 Design process</a:t>
            </a:r>
          </a:p>
          <a:p>
            <a:pPr lvl="1"/>
            <a:r>
              <a:rPr lang="en-US" dirty="0"/>
              <a:t>2.1 Polarizer design</a:t>
            </a:r>
          </a:p>
          <a:p>
            <a:pPr lvl="1"/>
            <a:r>
              <a:rPr lang="en-US" dirty="0"/>
              <a:t>2.2 Dual feeding structure</a:t>
            </a:r>
          </a:p>
          <a:p>
            <a:pPr lvl="2"/>
            <a:r>
              <a:rPr lang="en-US" dirty="0"/>
              <a:t>Mention the grating polarizer variant</a:t>
            </a:r>
          </a:p>
          <a:p>
            <a:pPr lvl="1"/>
            <a:r>
              <a:rPr lang="en-US" dirty="0"/>
              <a:t>2.3 Horn antenna</a:t>
            </a:r>
          </a:p>
          <a:p>
            <a:r>
              <a:rPr lang="en-GB" dirty="0"/>
              <a:t>3 Fabrication, measurement and comparison</a:t>
            </a:r>
          </a:p>
          <a:p>
            <a:pPr lvl="1"/>
            <a:r>
              <a:rPr lang="en-GB" dirty="0"/>
              <a:t>Discuss possibility of the grating polarizer, provide simulation results</a:t>
            </a:r>
          </a:p>
          <a:p>
            <a:pPr lvl="1"/>
            <a:r>
              <a:rPr lang="en-GB" dirty="0"/>
              <a:t>Simulation and measurement results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5EB0-3E15-71A5-0418-244FAB65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F0F8-CAB6-B339-0AD0-3D41E523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5178-1C32-95F7-BEA9-31E63AA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9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82C-4B81-07FD-DF3A-1D8B1E49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7423-FED5-0807-73ED-185269B4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0114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finalized</a:t>
            </a:r>
          </a:p>
          <a:p>
            <a:pPr lvl="1"/>
            <a:r>
              <a:rPr lang="en-US" dirty="0"/>
              <a:t>being manufactured</a:t>
            </a:r>
          </a:p>
          <a:p>
            <a:r>
              <a:rPr lang="en-US" dirty="0"/>
              <a:t>In the meanwhile</a:t>
            </a:r>
          </a:p>
          <a:p>
            <a:pPr lvl="1"/>
            <a:r>
              <a:rPr lang="en-US" dirty="0"/>
              <a:t>Thesis text in progress</a:t>
            </a:r>
          </a:p>
          <a:p>
            <a:pPr lvl="1"/>
            <a:r>
              <a:rPr lang="en-US" dirty="0"/>
              <a:t>Analysis of dual feeding structure with grating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3A5C-5F33-63C8-5C27-7379845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99FB-3201-282B-97C0-D395640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E6B3-9462-DE43-2D20-584CD182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D56EEA-8594-5D63-3E23-4621D83C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79" y="1022534"/>
            <a:ext cx="3740021" cy="51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Conical horn design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Functional changes</a:t>
            </a:r>
          </a:p>
          <a:p>
            <a:r>
              <a:rPr lang="en-US" dirty="0"/>
              <a:t>Assembly-related adjustments</a:t>
            </a:r>
          </a:p>
          <a:p>
            <a:r>
              <a:rPr lang="en-US" dirty="0"/>
              <a:t>Thesis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4F4A-FC40-BDDB-3FF8-7490E4E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C89-F7A0-62DD-7283-5D9AEFE7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N. A. </a:t>
            </a:r>
            <a:r>
              <a:rPr lang="en-US" dirty="0" err="1"/>
              <a:t>Aboserwal</a:t>
            </a:r>
            <a:r>
              <a:rPr lang="en-US" dirty="0"/>
              <a:t>, C. A. Balanis and C. R. </a:t>
            </a:r>
            <a:r>
              <a:rPr lang="en-US" dirty="0" err="1"/>
              <a:t>Birtcher</a:t>
            </a:r>
            <a:r>
              <a:rPr lang="en-US" dirty="0"/>
              <a:t>, "Conical Horn: Gain and Amplitude Patterns," in </a:t>
            </a:r>
            <a:r>
              <a:rPr lang="en-US" i="1" dirty="0"/>
              <a:t>IEEE Transactions on Antennas and Propagation</a:t>
            </a:r>
            <a:r>
              <a:rPr lang="en-US" dirty="0"/>
              <a:t>, vol. 61, no. 7, pp. 3427-3433, July 2013, doi: 10.1109/TAP.2013.2256453.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21A3-4896-8FF8-01C3-D01EF14C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A569-9B62-3D6B-4263-C874EB01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4FEA-5D50-7373-8843-877A5B22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1E65-2FC5-C135-8003-9C76CCF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7CC6-889E-823A-A5FC-56E2B83D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Valuable theoretical analysis and guidelines given in [1]</a:t>
            </a:r>
          </a:p>
          <a:p>
            <a:r>
              <a:rPr lang="en-US" dirty="0"/>
              <a:t>Antenna Magus</a:t>
            </a:r>
          </a:p>
          <a:p>
            <a:r>
              <a:rPr lang="en-US" dirty="0"/>
              <a:t>Adaptation of a cone to the </a:t>
            </a:r>
            <a:r>
              <a:rPr lang="en-US"/>
              <a:t>square waveguide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EE8-1A58-EED6-D997-A0805955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3239-00FD-4FC9-4FB9-36212B66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2254-D798-7B8C-663B-0F779A36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213223-16A9-CE63-ED46-B4D86685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446551"/>
            <a:ext cx="5257800" cy="39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FDA-EEDF-7F7D-5A60-820B3F90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– reflection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BABE9F-64F1-51E4-01A9-DB9F8CC6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030"/>
            <a:ext cx="10515600" cy="41705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96-4A1F-1158-E689-0AEACF0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805F-E3F3-A021-A1FC-280213FF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84AF-3227-BF57-C738-1C68F2A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8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0D7-66D6-C91B-9182-736EB844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– gain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305C81-0DF2-0A3D-D81D-80817B68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71" y="1825625"/>
            <a:ext cx="686705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D62C-7AE0-DBB0-6FF4-8285E0ED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1AD6-E68E-8D67-C04D-70C7771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0AF7-6978-3CF4-291C-051B24ED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CF3-E7B8-0B4E-647B-CAE37FE4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per partes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22FF-D250-2E30-D782-F2319AC8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599" cy="1325564"/>
          </a:xfrm>
        </p:spPr>
        <p:txBody>
          <a:bodyPr/>
          <a:lstStyle/>
          <a:p>
            <a:r>
              <a:rPr lang="en-US" dirty="0"/>
              <a:t>Managed to get good simulation results piece-by-piece</a:t>
            </a:r>
          </a:p>
          <a:p>
            <a:r>
              <a:rPr lang="en-US" dirty="0"/>
              <a:t>Especially difficult of the dual feeding structure with grating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6F72-82BB-EB87-DFE4-4744B40C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6B0A-3C52-F12B-D2FE-61697688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DC91-4533-3A26-1D5B-695D0751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  <p:pic>
        <p:nvPicPr>
          <p:cNvPr id="9" name="Content Placeholder 7" descr="A drawing of a grey rectangular object&#10;&#10;Description automatically generated">
            <a:extLst>
              <a:ext uri="{FF2B5EF4-FFF2-40B4-BE49-F238E27FC236}">
                <a16:creationId xmlns:a16="http://schemas.microsoft.com/office/drawing/2014/main" id="{786FD9FA-1F3D-A27D-0473-90E8D9E8D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94340" l="8534" r="89920">
                        <a14:foregroundMark x1="11379" y1="12264" x2="26778" y2="2358"/>
                        <a14:foregroundMark x1="26778" y1="2358" x2="76994" y2="11321"/>
                        <a14:foregroundMark x1="76994" y1="11321" x2="89425" y2="32704"/>
                        <a14:foregroundMark x1="89425" y1="32704" x2="91404" y2="62736"/>
                        <a14:foregroundMark x1="91404" y1="62736" x2="84725" y2="93868"/>
                        <a14:foregroundMark x1="84725" y1="93868" x2="27829" y2="96698"/>
                        <a14:foregroundMark x1="27829" y1="96698" x2="15337" y2="90881"/>
                        <a14:foregroundMark x1="15337" y1="90881" x2="8844" y2="65252"/>
                        <a14:foregroundMark x1="8844" y1="65252" x2="8596" y2="24528"/>
                        <a14:foregroundMark x1="8596" y1="24528" x2="13111" y2="9434"/>
                        <a14:foregroundMark x1="14904" y1="24528" x2="22944" y2="13522"/>
                        <a14:foregroundMark x1="22944" y1="13522" x2="27335" y2="45126"/>
                        <a14:foregroundMark x1="27335" y1="45126" x2="23748" y2="72327"/>
                        <a14:foregroundMark x1="23748" y1="72327" x2="14842" y2="44969"/>
                        <a14:foregroundMark x1="14842" y1="44969" x2="16388" y2="16824"/>
                        <a14:foregroundMark x1="16388" y1="16824" x2="17316" y2="14308"/>
                        <a14:foregroundMark x1="61905" y1="83333" x2="71305" y2="97642"/>
                        <a14:foregroundMark x1="71305" y1="97642" x2="63203" y2="94340"/>
                        <a14:foregroundMark x1="63203" y1="94340" x2="65121" y2="79245"/>
                        <a14:backgroundMark x1="96599" y1="76730" x2="91095" y2="92453"/>
                        <a14:backgroundMark x1="91095" y1="92453" x2="99011" y2="86321"/>
                        <a14:backgroundMark x1="99011" y1="86321" x2="97403" y2="759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88" r="14485"/>
          <a:stretch/>
        </p:blipFill>
        <p:spPr>
          <a:xfrm>
            <a:off x="838199" y="3147490"/>
            <a:ext cx="4014334" cy="2124306"/>
          </a:xfrm>
          <a:prstGeom prst="rect">
            <a:avLst/>
          </a:prstGeom>
        </p:spPr>
      </p:pic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75536F15-B32A-7317-2D36-B0C2A8A7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59" t="5283" r="13924" b="5051"/>
          <a:stretch/>
        </p:blipFill>
        <p:spPr>
          <a:xfrm>
            <a:off x="8318084" y="3147489"/>
            <a:ext cx="3035713" cy="2923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B42B9-2F35-EE13-0863-5E0111B8D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403" y="3147490"/>
            <a:ext cx="3759682" cy="21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4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7E64-0F3B-67E8-6DA8-9F33762E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model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8248E-EA04-4A61-0CE4-3AACEA04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763" y="1825625"/>
            <a:ext cx="876047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E126-A7AB-5198-F454-499C1C59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FC1-72EC-65E6-9857-8B89053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425E-FAC1-0038-62EE-663BB847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F6C-3461-35E0-6936-BD1FD35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results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65ED-692E-89C4-F63E-4CFB6E26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performance was much worse after completion</a:t>
            </a:r>
          </a:p>
          <a:p>
            <a:r>
              <a:rPr lang="en-GB" dirty="0"/>
              <a:t>Cause analysis</a:t>
            </a:r>
          </a:p>
          <a:p>
            <a:pPr lvl="1"/>
            <a:r>
              <a:rPr lang="en-GB" dirty="0"/>
              <a:t>Grating causes unwanted field torsion</a:t>
            </a:r>
          </a:p>
          <a:p>
            <a:pPr lvl="1"/>
            <a:r>
              <a:rPr lang="en-GB" dirty="0"/>
              <a:t>Newly introduced reflections increase probe coupling</a:t>
            </a:r>
          </a:p>
          <a:p>
            <a:pPr lvl="1"/>
            <a:r>
              <a:rPr lang="en-GB" dirty="0"/>
              <a:t>Higher order modes appearance with more complex propagation geometry</a:t>
            </a:r>
          </a:p>
          <a:p>
            <a:r>
              <a:rPr lang="en-GB" dirty="0"/>
              <a:t>Crosstalk had risen so much the grating polarizer lost its meaning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FA1C-6579-6863-46CF-F2BDC19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4B5E-F664-05A8-74B7-215D034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EE7D-A7C4-BEA4-7827-19931CD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4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194-5EE5-88B3-A751-BD750E5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S-parameters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6CFFA5-A9CD-FE53-6E05-17CA37A1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567"/>
            <a:ext cx="10515600" cy="41934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676C-845C-A3FF-D16C-2F66713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F9AB-D007-1D81-7317-9A70FD5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2BDB-5352-73B9-A1BB-60905C45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472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Cambria</vt:lpstr>
      <vt:lpstr>Cambria Math</vt:lpstr>
      <vt:lpstr>Wingdings</vt:lpstr>
      <vt:lpstr>Office Theme</vt:lpstr>
      <vt:lpstr>Dual circularly polarized waveguide antenna</vt:lpstr>
      <vt:lpstr>Outline</vt:lpstr>
      <vt:lpstr>Conical horn design</vt:lpstr>
      <vt:lpstr>Conical horn – reflection</vt:lpstr>
      <vt:lpstr>Conical horn – gain </vt:lpstr>
      <vt:lpstr>Prototype – per partes</vt:lpstr>
      <vt:lpstr>Prototype – model </vt:lpstr>
      <vt:lpstr>Prototype – results </vt:lpstr>
      <vt:lpstr>Prototype – S-parameters</vt:lpstr>
      <vt:lpstr>Prototype – Axial ratio</vt:lpstr>
      <vt:lpstr>Functional changes</vt:lpstr>
      <vt:lpstr>Functional changes – model </vt:lpstr>
      <vt:lpstr>Functional changes – S-parameters</vt:lpstr>
      <vt:lpstr>Functional changes – Axial ratio</vt:lpstr>
      <vt:lpstr>Assembly-related adjustments</vt:lpstr>
      <vt:lpstr>Assembly-related adjustments (final)</vt:lpstr>
      <vt:lpstr>Thesis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406</cp:revision>
  <dcterms:created xsi:type="dcterms:W3CDTF">2024-03-02T04:18:21Z</dcterms:created>
  <dcterms:modified xsi:type="dcterms:W3CDTF">2024-12-12T19:35:49Z</dcterms:modified>
</cp:coreProperties>
</file>