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920ca0d7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920ca0d7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20ca0d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920ca0d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920ca0d79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920ca0d79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920ca0d79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920ca0d79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920ca0d79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920ca0d79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920ca0d79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920ca0d79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20ca0d7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20ca0d7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920ca0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920ca0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920ca0d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920ca0d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920ca0d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920ca0d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920ca0d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920ca0d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20ca0d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20ca0d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920ca0d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920ca0d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20ca0d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20ca0d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920ca0d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920ca0d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9" y="0"/>
            <a:ext cx="9144000" cy="1741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324475" y="148225"/>
            <a:ext cx="52449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57" name="Google Shape;57;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483175"/>
            <a:ext cx="8520600" cy="231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the Likelihood of</a:t>
            </a:r>
            <a:endParaRPr/>
          </a:p>
          <a:p>
            <a:pPr indent="0" lvl="0" marL="0" rtl="0" algn="ctr">
              <a:spcBef>
                <a:spcPts val="0"/>
              </a:spcBef>
              <a:spcAft>
                <a:spcPts val="0"/>
              </a:spcAft>
              <a:buNone/>
            </a:pPr>
            <a:r>
              <a:rPr lang="en"/>
              <a:t>Customer Churn</a:t>
            </a:r>
            <a:endParaRPr/>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Sima Nikzad</a:t>
            </a:r>
            <a:endParaRPr/>
          </a:p>
          <a:p>
            <a:pPr indent="0" lvl="0" marL="0" rtl="0" algn="ctr">
              <a:spcBef>
                <a:spcPts val="0"/>
              </a:spcBef>
              <a:spcAft>
                <a:spcPts val="0"/>
              </a:spcAft>
              <a:buNone/>
            </a:pPr>
            <a:r>
              <a:rPr lang="en"/>
              <a:t>Data Science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24475" y="148225"/>
            <a:ext cx="5244900" cy="137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Machine Learning Modeling</a:t>
            </a:r>
            <a:endParaRPr b="1"/>
          </a:p>
        </p:txBody>
      </p:sp>
      <p:sp>
        <p:nvSpPr>
          <p:cNvPr id="129" name="Google Shape;129;p23"/>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 Supervised Learning</a:t>
            </a:r>
            <a:endParaRPr/>
          </a:p>
          <a:p>
            <a:pPr indent="0" lvl="0" marL="0" rtl="0" algn="l">
              <a:spcBef>
                <a:spcPts val="1600"/>
              </a:spcBef>
              <a:spcAft>
                <a:spcPts val="0"/>
              </a:spcAft>
              <a:buNone/>
            </a:pPr>
            <a:r>
              <a:rPr lang="en"/>
              <a:t>Binary Classification: 0 for Existing customer and 1 for Churned customer</a:t>
            </a:r>
            <a:endParaRPr/>
          </a:p>
          <a:p>
            <a:pPr indent="0" lvl="0" marL="0" rtl="0" algn="l">
              <a:spcBef>
                <a:spcPts val="1600"/>
              </a:spcBef>
              <a:spcAft>
                <a:spcPts val="0"/>
              </a:spcAft>
              <a:buNone/>
            </a:pPr>
            <a:r>
              <a:rPr lang="en"/>
              <a:t>Imbalance data : 15% data tagged with class 1</a:t>
            </a:r>
            <a:endParaRPr/>
          </a:p>
          <a:p>
            <a:pPr indent="0" lvl="0" marL="0" rtl="0" algn="l">
              <a:spcBef>
                <a:spcPts val="1600"/>
              </a:spcBef>
              <a:spcAft>
                <a:spcPts val="1600"/>
              </a:spcAft>
              <a:buNone/>
            </a:pPr>
            <a:r>
              <a:rPr lang="en"/>
              <a:t>Tools : Python scikit Learn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0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8761D"/>
                </a:solidFill>
              </a:rPr>
              <a:t>Modeling Steps</a:t>
            </a:r>
            <a:endParaRPr>
              <a:solidFill>
                <a:srgbClr val="38761D"/>
              </a:solidFill>
            </a:endParaRPr>
          </a:p>
        </p:txBody>
      </p:sp>
      <p:sp>
        <p:nvSpPr>
          <p:cNvPr id="135" name="Google Shape;135;p24"/>
          <p:cNvSpPr txBox="1"/>
          <p:nvPr>
            <p:ph idx="1" type="body"/>
          </p:nvPr>
        </p:nvSpPr>
        <p:spPr>
          <a:xfrm>
            <a:off x="53900" y="1152475"/>
            <a:ext cx="3877500" cy="29481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457200" rtl="0" algn="just">
              <a:spcBef>
                <a:spcPts val="0"/>
              </a:spcBef>
              <a:spcAft>
                <a:spcPts val="0"/>
              </a:spcAft>
              <a:buNone/>
            </a:pPr>
            <a:r>
              <a:t/>
            </a:r>
            <a:endParaRPr/>
          </a:p>
          <a:p>
            <a:pPr indent="-317182" lvl="0" marL="457200" rtl="0" algn="just">
              <a:spcBef>
                <a:spcPts val="1200"/>
              </a:spcBef>
              <a:spcAft>
                <a:spcPts val="0"/>
              </a:spcAft>
              <a:buSzPct val="100000"/>
              <a:buAutoNum type="arabicPeriod"/>
            </a:pPr>
            <a:r>
              <a:rPr lang="en"/>
              <a:t>Label Encoding</a:t>
            </a:r>
            <a:endParaRPr/>
          </a:p>
          <a:p>
            <a:pPr indent="-317182" lvl="0" marL="457200" rtl="0" algn="just">
              <a:spcBef>
                <a:spcPts val="0"/>
              </a:spcBef>
              <a:spcAft>
                <a:spcPts val="0"/>
              </a:spcAft>
              <a:buSzPct val="100000"/>
              <a:buAutoNum type="arabicPeriod"/>
            </a:pPr>
            <a:r>
              <a:rPr lang="en"/>
              <a:t>Data splitting into training and test sets (20% - 80%)</a:t>
            </a:r>
            <a:endParaRPr/>
          </a:p>
          <a:p>
            <a:pPr indent="-317182" lvl="0" marL="457200" rtl="0" algn="just">
              <a:spcBef>
                <a:spcPts val="0"/>
              </a:spcBef>
              <a:spcAft>
                <a:spcPts val="0"/>
              </a:spcAft>
              <a:buSzPct val="100000"/>
              <a:buAutoNum type="arabicPeriod"/>
            </a:pPr>
            <a:r>
              <a:rPr lang="en"/>
              <a:t>Use 3 different Classification Algorithms </a:t>
            </a:r>
            <a:endParaRPr/>
          </a:p>
          <a:p>
            <a:pPr indent="-317182" lvl="0" marL="457200" rtl="0" algn="just">
              <a:spcBef>
                <a:spcPts val="0"/>
              </a:spcBef>
              <a:spcAft>
                <a:spcPts val="0"/>
              </a:spcAft>
              <a:buSzPct val="100000"/>
              <a:buAutoNum type="arabicPeriod"/>
            </a:pPr>
            <a:r>
              <a:rPr lang="en"/>
              <a:t>Apply classification report to identify accuracy score</a:t>
            </a:r>
            <a:endParaRPr/>
          </a:p>
          <a:p>
            <a:pPr indent="-317182" lvl="0" marL="457200" rtl="0" algn="just">
              <a:spcBef>
                <a:spcPts val="0"/>
              </a:spcBef>
              <a:spcAft>
                <a:spcPts val="0"/>
              </a:spcAft>
              <a:buSzPct val="100000"/>
              <a:buAutoNum type="arabicPeriod"/>
            </a:pPr>
            <a:r>
              <a:rPr lang="en"/>
              <a:t>Create confusion matrix to find Precision and recall</a:t>
            </a:r>
            <a:endParaRPr/>
          </a:p>
          <a:p>
            <a:pPr indent="-317182" lvl="0" marL="457200" rtl="0" algn="just">
              <a:spcBef>
                <a:spcPts val="0"/>
              </a:spcBef>
              <a:spcAft>
                <a:spcPts val="0"/>
              </a:spcAft>
              <a:buSzPct val="100000"/>
              <a:buAutoNum type="arabicPeriod"/>
            </a:pPr>
            <a:r>
              <a:rPr lang="en"/>
              <a:t>Cross validation for finding best hyperparameter tuning</a:t>
            </a:r>
            <a:endParaRPr/>
          </a:p>
          <a:p>
            <a:pPr indent="0" lvl="0" marL="0" rtl="0" algn="just">
              <a:spcBef>
                <a:spcPts val="1200"/>
              </a:spcBef>
              <a:spcAft>
                <a:spcPts val="1200"/>
              </a:spcAft>
              <a:buNone/>
            </a:pPr>
            <a:r>
              <a:t/>
            </a:r>
            <a:endParaRPr/>
          </a:p>
        </p:txBody>
      </p:sp>
      <p:sp>
        <p:nvSpPr>
          <p:cNvPr id="136" name="Google Shape;136;p24"/>
          <p:cNvSpPr txBox="1"/>
          <p:nvPr/>
        </p:nvSpPr>
        <p:spPr>
          <a:xfrm>
            <a:off x="5361525" y="94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137" name="Google Shape;137;p24"/>
          <p:cNvSpPr txBox="1"/>
          <p:nvPr/>
        </p:nvSpPr>
        <p:spPr>
          <a:xfrm>
            <a:off x="4153075" y="1409875"/>
            <a:ext cx="4733100" cy="2352600"/>
          </a:xfrm>
          <a:prstGeom prst="rect">
            <a:avLst/>
          </a:prstGeom>
          <a:no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Classification Algorithms</a:t>
            </a:r>
            <a:endParaRPr/>
          </a:p>
          <a:p>
            <a:pPr indent="-317500" lvl="0" marL="457200" rtl="0" algn="l">
              <a:lnSpc>
                <a:spcPct val="115000"/>
              </a:lnSpc>
              <a:spcBef>
                <a:spcPts val="1200"/>
              </a:spcBef>
              <a:spcAft>
                <a:spcPts val="0"/>
              </a:spcAft>
              <a:buSzPts val="1400"/>
              <a:buAutoNum type="arabicPeriod"/>
            </a:pPr>
            <a:r>
              <a:rPr lang="en"/>
              <a:t>Random Forest Classifier (Accuracy score of 96%)</a:t>
            </a:r>
            <a:endParaRPr/>
          </a:p>
          <a:p>
            <a:pPr indent="-317500" lvl="0" marL="457200" rtl="0" algn="l">
              <a:lnSpc>
                <a:spcPct val="115000"/>
              </a:lnSpc>
              <a:spcBef>
                <a:spcPts val="0"/>
              </a:spcBef>
              <a:spcAft>
                <a:spcPts val="0"/>
              </a:spcAft>
              <a:buSzPts val="1400"/>
              <a:buAutoNum type="arabicPeriod"/>
            </a:pPr>
            <a:r>
              <a:rPr lang="en"/>
              <a:t>Decision Tree Classifier (Accuracy score of 93%)</a:t>
            </a:r>
            <a:endParaRPr/>
          </a:p>
          <a:p>
            <a:pPr indent="-317500" lvl="0" marL="457200" rtl="0" algn="l">
              <a:lnSpc>
                <a:spcPct val="115000"/>
              </a:lnSpc>
              <a:spcBef>
                <a:spcPts val="0"/>
              </a:spcBef>
              <a:spcAft>
                <a:spcPts val="0"/>
              </a:spcAft>
              <a:buSzPts val="1400"/>
              <a:buAutoNum type="arabicPeriod"/>
            </a:pPr>
            <a:r>
              <a:rPr lang="en"/>
              <a:t>XGBClassifier (Accuracy score of 97%)</a:t>
            </a:r>
            <a:endParaRPr/>
          </a:p>
          <a:p>
            <a:pPr indent="0" lvl="0" marL="0" rtl="0" algn="ctr">
              <a:lnSpc>
                <a:spcPct val="115000"/>
              </a:lnSpc>
              <a:spcBef>
                <a:spcPts val="1200"/>
              </a:spcBef>
              <a:spcAft>
                <a:spcPts val="1200"/>
              </a:spcAft>
              <a:buNone/>
            </a:pPr>
            <a:r>
              <a:rPr b="1" lang="en">
                <a:solidFill>
                  <a:srgbClr val="A61C00"/>
                </a:solidFill>
              </a:rPr>
              <a:t>Since the last one has the best score, we will pick this model</a:t>
            </a:r>
            <a:endParaRPr b="1">
              <a:solidFill>
                <a:srgbClr val="A61C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A64D79"/>
                </a:solidFill>
              </a:rPr>
              <a:t>Confusion Matrix for XGBClassifier</a:t>
            </a:r>
            <a:endParaRPr>
              <a:solidFill>
                <a:srgbClr val="A64D79"/>
              </a:solidFill>
            </a:endParaRPr>
          </a:p>
        </p:txBody>
      </p:sp>
      <p:sp>
        <p:nvSpPr>
          <p:cNvPr id="143" name="Google Shape;143;p25"/>
          <p:cNvSpPr txBox="1"/>
          <p:nvPr>
            <p:ph idx="1" type="body"/>
          </p:nvPr>
        </p:nvSpPr>
        <p:spPr>
          <a:xfrm>
            <a:off x="311700" y="1152475"/>
            <a:ext cx="3837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575438" y="1608525"/>
            <a:ext cx="3038475" cy="2647950"/>
          </a:xfrm>
          <a:prstGeom prst="rect">
            <a:avLst/>
          </a:prstGeom>
          <a:noFill/>
          <a:ln>
            <a:noFill/>
          </a:ln>
        </p:spPr>
      </p:pic>
      <p:sp>
        <p:nvSpPr>
          <p:cNvPr id="145" name="Google Shape;145;p25"/>
          <p:cNvSpPr txBox="1"/>
          <p:nvPr/>
        </p:nvSpPr>
        <p:spPr>
          <a:xfrm>
            <a:off x="4350450" y="1119850"/>
            <a:ext cx="4334400" cy="3416400"/>
          </a:xfrm>
          <a:prstGeom prst="rect">
            <a:avLst/>
          </a:prstGeom>
          <a:noFill/>
          <a:ln>
            <a:noFill/>
          </a:ln>
        </p:spPr>
        <p:txBody>
          <a:bodyPr anchorCtr="0" anchor="t" bIns="91425" lIns="91425" spcFirstLastPara="1" rIns="91425" wrap="square" tIns="91425">
            <a:noAutofit/>
          </a:bodyPr>
          <a:lstStyle/>
          <a:p>
            <a:pPr indent="0" lvl="0" marL="57150" rtl="0" algn="just">
              <a:lnSpc>
                <a:spcPct val="115000"/>
              </a:lnSpc>
              <a:spcBef>
                <a:spcPts val="0"/>
              </a:spcBef>
              <a:spcAft>
                <a:spcPts val="0"/>
              </a:spcAft>
              <a:buNone/>
            </a:pPr>
            <a:r>
              <a:t/>
            </a:r>
            <a:endParaRPr sz="1300">
              <a:solidFill>
                <a:schemeClr val="dk1"/>
              </a:solidFill>
            </a:endParaRPr>
          </a:p>
          <a:p>
            <a:pPr indent="0" lvl="0" marL="57150" rtl="0" algn="just">
              <a:lnSpc>
                <a:spcPct val="115000"/>
              </a:lnSpc>
              <a:spcBef>
                <a:spcPts val="0"/>
              </a:spcBef>
              <a:spcAft>
                <a:spcPts val="0"/>
              </a:spcAft>
              <a:buNone/>
            </a:pPr>
            <a:r>
              <a:rPr lang="en" sz="1300">
                <a:solidFill>
                  <a:schemeClr val="dk1"/>
                </a:solidFill>
              </a:rPr>
              <a:t>1. The actual number of ‘existing’ that was labeled correctly by our model (dark Blue)</a:t>
            </a:r>
            <a:endParaRPr sz="1300">
              <a:solidFill>
                <a:schemeClr val="dk1"/>
              </a:solidFill>
            </a:endParaRPr>
          </a:p>
          <a:p>
            <a:pPr indent="0" lvl="0" marL="57150" rtl="0" algn="just">
              <a:lnSpc>
                <a:spcPct val="115000"/>
              </a:lnSpc>
              <a:spcBef>
                <a:spcPts val="0"/>
              </a:spcBef>
              <a:spcAft>
                <a:spcPts val="0"/>
              </a:spcAft>
              <a:buNone/>
            </a:pPr>
            <a:r>
              <a:t/>
            </a:r>
            <a:endParaRPr sz="1300">
              <a:solidFill>
                <a:schemeClr val="dk1"/>
              </a:solidFill>
            </a:endParaRPr>
          </a:p>
          <a:p>
            <a:pPr indent="0" lvl="0" marL="57150" rtl="0" algn="just">
              <a:lnSpc>
                <a:spcPct val="115000"/>
              </a:lnSpc>
              <a:spcBef>
                <a:spcPts val="0"/>
              </a:spcBef>
              <a:spcAft>
                <a:spcPts val="0"/>
              </a:spcAft>
              <a:buNone/>
            </a:pPr>
            <a:r>
              <a:rPr lang="en" sz="1300">
                <a:solidFill>
                  <a:schemeClr val="dk1"/>
                </a:solidFill>
              </a:rPr>
              <a:t>2. The actual number of ‘churned’ that was labeled correctly by our model (medium blue)</a:t>
            </a:r>
            <a:endParaRPr sz="1300">
              <a:solidFill>
                <a:schemeClr val="dk1"/>
              </a:solidFill>
            </a:endParaRPr>
          </a:p>
          <a:p>
            <a:pPr indent="0" lvl="0" marL="57150" rtl="0" algn="just">
              <a:lnSpc>
                <a:spcPct val="115000"/>
              </a:lnSpc>
              <a:spcBef>
                <a:spcPts val="0"/>
              </a:spcBef>
              <a:spcAft>
                <a:spcPts val="0"/>
              </a:spcAft>
              <a:buNone/>
            </a:pPr>
            <a:r>
              <a:t/>
            </a:r>
            <a:endParaRPr sz="1300">
              <a:solidFill>
                <a:schemeClr val="dk1"/>
              </a:solidFill>
            </a:endParaRPr>
          </a:p>
          <a:p>
            <a:pPr indent="0" lvl="0" marL="57150" rtl="0" algn="just">
              <a:lnSpc>
                <a:spcPct val="115000"/>
              </a:lnSpc>
              <a:spcBef>
                <a:spcPts val="0"/>
              </a:spcBef>
              <a:spcAft>
                <a:spcPts val="0"/>
              </a:spcAft>
              <a:buNone/>
            </a:pPr>
            <a:r>
              <a:rPr lang="en" sz="1300">
                <a:solidFill>
                  <a:schemeClr val="dk1"/>
                </a:solidFill>
              </a:rPr>
              <a:t>3. The number of  ‘churned’ that was predicted falsely as ‘existing’ by our model, (light blue at bottom)</a:t>
            </a:r>
            <a:endParaRPr sz="1300">
              <a:solidFill>
                <a:schemeClr val="dk1"/>
              </a:solidFill>
            </a:endParaRPr>
          </a:p>
          <a:p>
            <a:pPr indent="0" lvl="0" marL="57150" rtl="0" algn="just">
              <a:lnSpc>
                <a:spcPct val="115000"/>
              </a:lnSpc>
              <a:spcBef>
                <a:spcPts val="0"/>
              </a:spcBef>
              <a:spcAft>
                <a:spcPts val="0"/>
              </a:spcAft>
              <a:buNone/>
            </a:pPr>
            <a:r>
              <a:t/>
            </a:r>
            <a:endParaRPr sz="1300">
              <a:solidFill>
                <a:schemeClr val="dk1"/>
              </a:solidFill>
            </a:endParaRPr>
          </a:p>
          <a:p>
            <a:pPr indent="0" lvl="0" marL="57150" rtl="0" algn="just">
              <a:lnSpc>
                <a:spcPct val="115000"/>
              </a:lnSpc>
              <a:spcBef>
                <a:spcPts val="0"/>
              </a:spcBef>
              <a:spcAft>
                <a:spcPts val="0"/>
              </a:spcAft>
              <a:buNone/>
            </a:pPr>
            <a:r>
              <a:rPr lang="en" sz="1300">
                <a:solidFill>
                  <a:schemeClr val="dk1"/>
                </a:solidFill>
              </a:rPr>
              <a:t>4. The number of ‘existing’ that was predicted falsely as ‘churned’ by our model, (light blue on top)</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20850"/>
            <a:ext cx="8520600" cy="62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A64D79"/>
                </a:solidFill>
              </a:rPr>
              <a:t>Most </a:t>
            </a:r>
            <a:r>
              <a:rPr lang="en">
                <a:solidFill>
                  <a:srgbClr val="A64D79"/>
                </a:solidFill>
              </a:rPr>
              <a:t>influential</a:t>
            </a:r>
            <a:r>
              <a:rPr lang="en">
                <a:solidFill>
                  <a:srgbClr val="A64D79"/>
                </a:solidFill>
              </a:rPr>
              <a:t> features predicted by our model</a:t>
            </a:r>
            <a:endParaRPr>
              <a:solidFill>
                <a:srgbClr val="A64D79"/>
              </a:solidFill>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311700" y="741250"/>
            <a:ext cx="8308625" cy="3834426"/>
          </a:xfrm>
          <a:prstGeom prst="rect">
            <a:avLst/>
          </a:prstGeom>
          <a:noFill/>
          <a:ln>
            <a:noFill/>
          </a:ln>
        </p:spPr>
      </p:pic>
      <p:sp>
        <p:nvSpPr>
          <p:cNvPr id="153" name="Google Shape;153;p26"/>
          <p:cNvSpPr txBox="1"/>
          <p:nvPr/>
        </p:nvSpPr>
        <p:spPr>
          <a:xfrm>
            <a:off x="-25" y="4624375"/>
            <a:ext cx="9144000" cy="61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Conclusion: As we observed earlier in the visualization section, our model confirms the most important features </a:t>
            </a:r>
            <a:r>
              <a:rPr lang="en" sz="1300">
                <a:solidFill>
                  <a:schemeClr val="dk1"/>
                </a:solidFill>
              </a:rPr>
              <a:t>affecting</a:t>
            </a:r>
            <a:r>
              <a:rPr lang="en" sz="1300">
                <a:solidFill>
                  <a:schemeClr val="dk1"/>
                </a:solidFill>
              </a:rPr>
              <a:t> our churn rate</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00FF"/>
                </a:solidFill>
              </a:rPr>
              <a:t>Recommendations</a:t>
            </a:r>
            <a:endParaRPr>
              <a:solidFill>
                <a:srgbClr val="9900FF"/>
              </a:solidFill>
            </a:endParaRPr>
          </a:p>
          <a:p>
            <a:pPr indent="0" lvl="0" marL="0" rtl="0" algn="ctr">
              <a:spcBef>
                <a:spcPts val="0"/>
              </a:spcBef>
              <a:spcAft>
                <a:spcPts val="0"/>
              </a:spcAft>
              <a:buNone/>
            </a:pPr>
            <a:r>
              <a:rPr lang="en" sz="1677">
                <a:solidFill>
                  <a:srgbClr val="B45F06"/>
                </a:solidFill>
              </a:rPr>
              <a:t>Based on the observed data and our model prediction, three features play the most important role in churn rate and those are:</a:t>
            </a:r>
            <a:endParaRPr sz="1677">
              <a:solidFill>
                <a:srgbClr val="B45F06"/>
              </a:solidFill>
            </a:endParaRPr>
          </a:p>
        </p:txBody>
      </p:sp>
      <p:sp>
        <p:nvSpPr>
          <p:cNvPr id="159" name="Google Shape;159;p27"/>
          <p:cNvSpPr txBox="1"/>
          <p:nvPr>
            <p:ph idx="1" type="body"/>
          </p:nvPr>
        </p:nvSpPr>
        <p:spPr>
          <a:xfrm>
            <a:off x="311700" y="1152475"/>
            <a:ext cx="8520600" cy="7086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12500"/>
              <a:buAutoNum type="arabicPeriod"/>
            </a:pPr>
            <a:r>
              <a:rPr b="1" lang="en"/>
              <a:t>Total number of transactions, </a:t>
            </a:r>
            <a:r>
              <a:rPr lang="en" sz="1600"/>
              <a:t>management should find a way to motivate customers to use their credit card more often, it can be in a form of rewards, cash-back, contests ...</a:t>
            </a:r>
            <a:endParaRPr sz="1600"/>
          </a:p>
        </p:txBody>
      </p:sp>
      <p:sp>
        <p:nvSpPr>
          <p:cNvPr id="160" name="Google Shape;160;p27"/>
          <p:cNvSpPr txBox="1"/>
          <p:nvPr/>
        </p:nvSpPr>
        <p:spPr>
          <a:xfrm>
            <a:off x="311700" y="2086550"/>
            <a:ext cx="8520600" cy="1167000"/>
          </a:xfrm>
          <a:prstGeom prst="rect">
            <a:avLst/>
          </a:prstGeom>
          <a:noFill/>
          <a:ln>
            <a:noFill/>
          </a:ln>
        </p:spPr>
        <p:txBody>
          <a:bodyPr anchorCtr="0" anchor="t" bIns="91425" lIns="91425" spcFirstLastPara="1" rIns="91425" wrap="square" tIns="91425">
            <a:noAutofit/>
          </a:bodyPr>
          <a:lstStyle/>
          <a:p>
            <a:pPr indent="-457200" lvl="0" marL="457200" rtl="0" algn="just">
              <a:lnSpc>
                <a:spcPct val="115000"/>
              </a:lnSpc>
              <a:spcBef>
                <a:spcPts val="0"/>
              </a:spcBef>
              <a:spcAft>
                <a:spcPts val="0"/>
              </a:spcAft>
              <a:buNone/>
            </a:pPr>
            <a:r>
              <a:rPr b="1" lang="en" sz="1700">
                <a:solidFill>
                  <a:srgbClr val="666666"/>
                </a:solidFill>
              </a:rPr>
              <a:t> 2.   Total Revolving Balance, </a:t>
            </a:r>
            <a:r>
              <a:rPr lang="en">
                <a:solidFill>
                  <a:srgbClr val="666666"/>
                </a:solidFill>
              </a:rPr>
              <a:t>our data shows</a:t>
            </a:r>
            <a:r>
              <a:rPr lang="en" sz="1700">
                <a:solidFill>
                  <a:srgbClr val="666666"/>
                </a:solidFill>
              </a:rPr>
              <a:t> </a:t>
            </a:r>
            <a:r>
              <a:rPr lang="en">
                <a:solidFill>
                  <a:srgbClr val="666666"/>
                </a:solidFill>
              </a:rPr>
              <a:t>the</a:t>
            </a:r>
            <a:r>
              <a:rPr lang="en" sz="1700">
                <a:solidFill>
                  <a:srgbClr val="666666"/>
                </a:solidFill>
              </a:rPr>
              <a:t> </a:t>
            </a:r>
            <a:r>
              <a:rPr lang="en">
                <a:solidFill>
                  <a:srgbClr val="666666"/>
                </a:solidFill>
              </a:rPr>
              <a:t>customers who have more revolving balance are more likely to stay with our bank, in comparison with the ones with zero or low revolving balance. It is recommended that management find a way for customers to keep their revolving balance, the solution might be to offer zero interest on first x amount of revolving balance.</a:t>
            </a:r>
            <a:endParaRPr>
              <a:solidFill>
                <a:srgbClr val="666666"/>
              </a:solidFill>
            </a:endParaRPr>
          </a:p>
        </p:txBody>
      </p:sp>
      <p:sp>
        <p:nvSpPr>
          <p:cNvPr id="161" name="Google Shape;161;p27"/>
          <p:cNvSpPr txBox="1"/>
          <p:nvPr/>
        </p:nvSpPr>
        <p:spPr>
          <a:xfrm>
            <a:off x="420450" y="3438600"/>
            <a:ext cx="8679900" cy="1283100"/>
          </a:xfrm>
          <a:prstGeom prst="rect">
            <a:avLst/>
          </a:prstGeom>
          <a:noFill/>
          <a:ln>
            <a:noFill/>
          </a:ln>
        </p:spPr>
        <p:txBody>
          <a:bodyPr anchorCtr="0" anchor="t" bIns="91425" lIns="91425" spcFirstLastPara="1" rIns="91425" wrap="square" tIns="91425">
            <a:noAutofit/>
          </a:bodyPr>
          <a:lstStyle/>
          <a:p>
            <a:pPr indent="-400050" lvl="0" marL="400050" rtl="0" algn="just">
              <a:lnSpc>
                <a:spcPct val="115000"/>
              </a:lnSpc>
              <a:spcBef>
                <a:spcPts val="0"/>
              </a:spcBef>
              <a:spcAft>
                <a:spcPts val="0"/>
              </a:spcAft>
              <a:buNone/>
            </a:pPr>
            <a:r>
              <a:rPr b="1" lang="en" sz="1700">
                <a:solidFill>
                  <a:srgbClr val="666666"/>
                </a:solidFill>
              </a:rPr>
              <a:t>3.   Total </a:t>
            </a:r>
            <a:r>
              <a:rPr b="1" lang="en" sz="1700">
                <a:solidFill>
                  <a:srgbClr val="666666"/>
                </a:solidFill>
              </a:rPr>
              <a:t>Relationship</a:t>
            </a:r>
            <a:r>
              <a:rPr b="1" lang="en" sz="1700">
                <a:solidFill>
                  <a:srgbClr val="666666"/>
                </a:solidFill>
              </a:rPr>
              <a:t> Count, </a:t>
            </a:r>
            <a:r>
              <a:rPr lang="en">
                <a:solidFill>
                  <a:srgbClr val="666666"/>
                </a:solidFill>
              </a:rPr>
              <a:t>this refers to the total number of bank’s products each customer is using, it is suggested that management offer ways to encourage our customers in doing more business with our bank, for example opening checking/saving account, credit cards, loans by offering them rewards, cash back, interest free credit cards.</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00FF"/>
                </a:solidFill>
              </a:rPr>
              <a:t>Further research </a:t>
            </a:r>
            <a:endParaRPr>
              <a:solidFill>
                <a:srgbClr val="9900FF"/>
              </a:solidFill>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solidFill>
                  <a:schemeClr val="dk1"/>
                </a:solidFill>
                <a:latin typeface="Roboto"/>
                <a:ea typeface="Roboto"/>
                <a:cs typeface="Roboto"/>
                <a:sym typeface="Roboto"/>
              </a:rPr>
              <a:t>There are many factors that can contribute to the churn rate, which are missing in this data, it is recommended that the future data include some/all those features as well. Those features are; </a:t>
            </a:r>
            <a:endParaRPr>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Credit card annual fee (if any)</a:t>
            </a:r>
            <a:endParaRPr>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Credit card interest Rate</a:t>
            </a:r>
            <a:endParaRPr>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Detail customer satisfaction survey, which contains all areas of customer service</a:t>
            </a:r>
            <a:endParaRPr>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Cash back/ Rewards / sign-ins bonuses (if any)</a:t>
            </a:r>
            <a:endParaRPr>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Any other data that management is confident will affect the churn rate</a:t>
            </a:r>
            <a:endParaRPr>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source</a:t>
            </a:r>
            <a:endParaRPr/>
          </a:p>
          <a:p>
            <a:pPr indent="0" lvl="0" marL="0" rtl="0" algn="ctr">
              <a:spcBef>
                <a:spcPts val="1200"/>
              </a:spcBef>
              <a:spcAft>
                <a:spcPts val="1200"/>
              </a:spcAft>
              <a:buNone/>
            </a:pPr>
            <a:r>
              <a:rPr lang="en"/>
              <a:t>https://www.kaggle.com/sakshigoyal7/credit-card-customers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19375"/>
            <a:ext cx="8520600" cy="54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The Problem</a:t>
            </a:r>
            <a:endParaRPr>
              <a:latin typeface="Nunito"/>
              <a:ea typeface="Nunito"/>
              <a:cs typeface="Nunito"/>
              <a:sym typeface="Nunito"/>
            </a:endParaRPr>
          </a:p>
        </p:txBody>
      </p:sp>
      <p:sp>
        <p:nvSpPr>
          <p:cNvPr id="70" name="Google Shape;70;p15"/>
          <p:cNvSpPr txBox="1"/>
          <p:nvPr>
            <p:ph idx="1" type="body"/>
          </p:nvPr>
        </p:nvSpPr>
        <p:spPr>
          <a:xfrm>
            <a:off x="49850" y="857550"/>
            <a:ext cx="3829200" cy="370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highlight>
                  <a:srgbClr val="B6D7A8"/>
                </a:highlight>
              </a:rPr>
              <a:t>Customer Churn(attrition) Rate</a:t>
            </a:r>
            <a:r>
              <a:rPr lang="en"/>
              <a:t>: rate at which customers, stop doing service with an entity. It is expressed as percentage of service subscriber, who discontinue their subscription within a given period of time.</a:t>
            </a:r>
            <a:endParaRPr/>
          </a:p>
        </p:txBody>
      </p:sp>
      <p:pic>
        <p:nvPicPr>
          <p:cNvPr id="71" name="Google Shape;71;p15"/>
          <p:cNvPicPr preferRelativeResize="0"/>
          <p:nvPr/>
        </p:nvPicPr>
        <p:blipFill>
          <a:blip r:embed="rId3">
            <a:alphaModFix/>
          </a:blip>
          <a:stretch>
            <a:fillRect/>
          </a:stretch>
        </p:blipFill>
        <p:spPr>
          <a:xfrm>
            <a:off x="3948825" y="219375"/>
            <a:ext cx="5092951" cy="2871800"/>
          </a:xfrm>
          <a:prstGeom prst="rect">
            <a:avLst/>
          </a:prstGeom>
          <a:noFill/>
          <a:ln>
            <a:noFill/>
          </a:ln>
        </p:spPr>
      </p:pic>
      <p:sp>
        <p:nvSpPr>
          <p:cNvPr id="72" name="Google Shape;72;p15"/>
          <p:cNvSpPr txBox="1"/>
          <p:nvPr/>
        </p:nvSpPr>
        <p:spPr>
          <a:xfrm>
            <a:off x="311700" y="3599775"/>
            <a:ext cx="8343600" cy="11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XXX Bank is trying to identify the contributing factor(s)  for customer churn and if this can this be avoided or predicted?</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0"/>
            <a:ext cx="8520600" cy="99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AA84F"/>
                </a:solidFill>
              </a:rPr>
              <a:t>Contributing Factors</a:t>
            </a:r>
            <a:endParaRPr>
              <a:solidFill>
                <a:srgbClr val="6AA84F"/>
              </a:solidFill>
            </a:endParaRPr>
          </a:p>
          <a:p>
            <a:pPr indent="0" lvl="0" marL="0" rtl="0" algn="ctr">
              <a:spcBef>
                <a:spcPts val="0"/>
              </a:spcBef>
              <a:spcAft>
                <a:spcPts val="0"/>
              </a:spcAft>
              <a:buNone/>
            </a:pPr>
            <a:r>
              <a:rPr lang="en">
                <a:solidFill>
                  <a:srgbClr val="6AA84F"/>
                </a:solidFill>
              </a:rPr>
              <a:t>Highly  Correlated</a:t>
            </a:r>
            <a:endParaRPr>
              <a:solidFill>
                <a:srgbClr val="6AA84F"/>
              </a:solidFill>
            </a:endParaRPr>
          </a:p>
        </p:txBody>
      </p:sp>
      <p:sp>
        <p:nvSpPr>
          <p:cNvPr id="78" name="Google Shape;78;p16"/>
          <p:cNvSpPr txBox="1"/>
          <p:nvPr>
            <p:ph idx="1" type="body"/>
          </p:nvPr>
        </p:nvSpPr>
        <p:spPr>
          <a:xfrm>
            <a:off x="0" y="997200"/>
            <a:ext cx="8984400" cy="4088400"/>
          </a:xfrm>
          <a:prstGeom prst="rect">
            <a:avLst/>
          </a:prstGeom>
        </p:spPr>
        <p:txBody>
          <a:bodyPr anchorCtr="0" anchor="t" bIns="91425" lIns="91425" spcFirstLastPara="1" rIns="91425" wrap="square" tIns="91425">
            <a:normAutofit lnSpcReduction="10000"/>
          </a:bodyPr>
          <a:lstStyle/>
          <a:p>
            <a:pPr indent="-342900" lvl="0" marL="457200" rtl="0" algn="ctr">
              <a:spcBef>
                <a:spcPts val="0"/>
              </a:spcBef>
              <a:spcAft>
                <a:spcPts val="0"/>
              </a:spcAft>
              <a:buClr>
                <a:srgbClr val="E06666"/>
              </a:buClr>
              <a:buSzPts val="1800"/>
              <a:buAutoNum type="arabicPeriod"/>
            </a:pPr>
            <a:r>
              <a:rPr i="1" lang="en">
                <a:solidFill>
                  <a:srgbClr val="E06666"/>
                </a:solidFill>
              </a:rPr>
              <a:t>Total Number of Transaction</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0"/>
              </a:spcAft>
              <a:buNone/>
            </a:pPr>
            <a:r>
              <a:t/>
            </a:r>
            <a:endParaRPr i="1">
              <a:solidFill>
                <a:srgbClr val="E06666"/>
              </a:solidFill>
            </a:endParaRPr>
          </a:p>
          <a:p>
            <a:pPr indent="0" lvl="0" marL="0" rtl="0" algn="ctr">
              <a:spcBef>
                <a:spcPts val="1200"/>
              </a:spcBef>
              <a:spcAft>
                <a:spcPts val="1200"/>
              </a:spcAft>
              <a:buNone/>
            </a:pPr>
            <a:r>
              <a:rPr i="1" lang="en" sz="1400">
                <a:solidFill>
                  <a:srgbClr val="434343"/>
                </a:solidFill>
              </a:rPr>
              <a:t>As we can clearly see, individual who use their credit card more often, are more likely to stay with our bank</a:t>
            </a:r>
            <a:r>
              <a:rPr i="1" lang="en" sz="1500">
                <a:solidFill>
                  <a:srgbClr val="434343"/>
                </a:solidFill>
              </a:rPr>
              <a:t>.</a:t>
            </a:r>
            <a:endParaRPr i="1" sz="1500">
              <a:solidFill>
                <a:srgbClr val="434343"/>
              </a:solidFill>
            </a:endParaRPr>
          </a:p>
        </p:txBody>
      </p:sp>
      <p:pic>
        <p:nvPicPr>
          <p:cNvPr id="79" name="Google Shape;79;p16"/>
          <p:cNvPicPr preferRelativeResize="0"/>
          <p:nvPr/>
        </p:nvPicPr>
        <p:blipFill>
          <a:blip r:embed="rId3">
            <a:alphaModFix/>
          </a:blip>
          <a:stretch>
            <a:fillRect/>
          </a:stretch>
        </p:blipFill>
        <p:spPr>
          <a:xfrm>
            <a:off x="119700" y="1386050"/>
            <a:ext cx="8984399" cy="325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69525"/>
            <a:ext cx="8520600" cy="59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120">
                <a:solidFill>
                  <a:srgbClr val="E06666"/>
                </a:solidFill>
              </a:rPr>
              <a:t>2. Total Revolving Balance</a:t>
            </a:r>
            <a:r>
              <a:rPr i="1" lang="en" sz="2320">
                <a:solidFill>
                  <a:srgbClr val="E06666"/>
                </a:solidFill>
              </a:rPr>
              <a:t> </a:t>
            </a:r>
            <a:endParaRPr i="1" sz="2320">
              <a:solidFill>
                <a:srgbClr val="E06666"/>
              </a:solidFill>
            </a:endParaRPr>
          </a:p>
        </p:txBody>
      </p:sp>
      <p:sp>
        <p:nvSpPr>
          <p:cNvPr id="85" name="Google Shape;85;p17"/>
          <p:cNvSpPr txBox="1"/>
          <p:nvPr>
            <p:ph idx="1" type="body"/>
          </p:nvPr>
        </p:nvSpPr>
        <p:spPr>
          <a:xfrm>
            <a:off x="311700" y="717950"/>
            <a:ext cx="8520600" cy="442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sz="1500"/>
              <a:t>Customers with higher revolving balance are more likely to stay with our bank</a:t>
            </a:r>
            <a:endParaRPr sz="1500"/>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972250" y="767725"/>
            <a:ext cx="7199500" cy="337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51875" y="4649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220">
                <a:solidFill>
                  <a:srgbClr val="E06666"/>
                </a:solidFill>
              </a:rPr>
              <a:t>3. </a:t>
            </a:r>
            <a:r>
              <a:rPr i="1" lang="en" sz="2220">
                <a:solidFill>
                  <a:srgbClr val="E06666"/>
                </a:solidFill>
              </a:rPr>
              <a:t>Total Relationship Count</a:t>
            </a:r>
            <a:endParaRPr i="1" sz="2220">
              <a:solidFill>
                <a:srgbClr val="E06666"/>
              </a:solidFill>
            </a:endParaRPr>
          </a:p>
        </p:txBody>
      </p:sp>
      <p:sp>
        <p:nvSpPr>
          <p:cNvPr id="92" name="Google Shape;92;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i="1" lang="en" sz="1500"/>
              <a:t>Customers who are using more than two of the banks products are more likely to stay with our bank</a:t>
            </a:r>
            <a:endParaRPr i="1" sz="1500"/>
          </a:p>
        </p:txBody>
      </p:sp>
      <p:pic>
        <p:nvPicPr>
          <p:cNvPr id="93" name="Google Shape;93;p18"/>
          <p:cNvPicPr preferRelativeResize="0"/>
          <p:nvPr/>
        </p:nvPicPr>
        <p:blipFill>
          <a:blip r:embed="rId3">
            <a:alphaModFix/>
          </a:blip>
          <a:stretch>
            <a:fillRect/>
          </a:stretch>
        </p:blipFill>
        <p:spPr>
          <a:xfrm>
            <a:off x="1266400" y="1086900"/>
            <a:ext cx="6391825" cy="328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0"/>
            <a:ext cx="8520600" cy="75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9009"/>
              <a:buFont typeface="Arial"/>
              <a:buNone/>
            </a:pPr>
            <a:r>
              <a:rPr lang="en" sz="2244">
                <a:solidFill>
                  <a:srgbClr val="6AA84F"/>
                </a:solidFill>
              </a:rPr>
              <a:t>Non-</a:t>
            </a:r>
            <a:r>
              <a:rPr lang="en" sz="2244">
                <a:solidFill>
                  <a:srgbClr val="6AA84F"/>
                </a:solidFill>
              </a:rPr>
              <a:t>Contributing Factors</a:t>
            </a:r>
            <a:endParaRPr sz="2244">
              <a:solidFill>
                <a:srgbClr val="6AA84F"/>
              </a:solidFill>
            </a:endParaRPr>
          </a:p>
          <a:p>
            <a:pPr indent="0" lvl="0" marL="0" rtl="0" algn="ctr">
              <a:spcBef>
                <a:spcPts val="0"/>
              </a:spcBef>
              <a:spcAft>
                <a:spcPts val="0"/>
              </a:spcAft>
              <a:buClr>
                <a:schemeClr val="dk1"/>
              </a:buClr>
              <a:buSzPct val="49009"/>
              <a:buFont typeface="Arial"/>
              <a:buNone/>
            </a:pPr>
            <a:r>
              <a:rPr lang="en" sz="2244">
                <a:solidFill>
                  <a:srgbClr val="6AA84F"/>
                </a:solidFill>
              </a:rPr>
              <a:t>Very little (if any) Correlated</a:t>
            </a:r>
            <a:endParaRPr sz="2244">
              <a:solidFill>
                <a:srgbClr val="6AA84F"/>
              </a:solidFill>
            </a:endParaRPr>
          </a:p>
          <a:p>
            <a:pPr indent="0" lvl="0" marL="0" rtl="0" algn="l">
              <a:spcBef>
                <a:spcPts val="0"/>
              </a:spcBef>
              <a:spcAft>
                <a:spcPts val="0"/>
              </a:spcAft>
              <a:buNone/>
            </a:pPr>
            <a:r>
              <a:t/>
            </a:r>
            <a:endParaRPr/>
          </a:p>
        </p:txBody>
      </p:sp>
      <p:sp>
        <p:nvSpPr>
          <p:cNvPr id="99" name="Google Shape;99;p19"/>
          <p:cNvSpPr txBox="1"/>
          <p:nvPr>
            <p:ph idx="1" type="body"/>
          </p:nvPr>
        </p:nvSpPr>
        <p:spPr>
          <a:xfrm>
            <a:off x="231925" y="803113"/>
            <a:ext cx="8520600" cy="4305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i="1" lang="en">
                <a:solidFill>
                  <a:srgbClr val="1155CC"/>
                </a:solidFill>
              </a:rPr>
              <a:t>Education and Income level</a:t>
            </a:r>
            <a:endParaRPr i="1">
              <a:solidFill>
                <a:srgbClr val="1155CC"/>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1200"/>
              </a:spcAft>
              <a:buNone/>
            </a:pPr>
            <a:r>
              <a:rPr lang="en" sz="1400"/>
              <a:t>The majority of the bank’s customers are the ones make less than 40K and or have graduate degree</a:t>
            </a:r>
            <a:endParaRPr sz="1400"/>
          </a:p>
        </p:txBody>
      </p:sp>
      <p:pic>
        <p:nvPicPr>
          <p:cNvPr id="100" name="Google Shape;100;p19"/>
          <p:cNvPicPr preferRelativeResize="0"/>
          <p:nvPr/>
        </p:nvPicPr>
        <p:blipFill>
          <a:blip r:embed="rId3">
            <a:alphaModFix/>
          </a:blip>
          <a:stretch>
            <a:fillRect/>
          </a:stretch>
        </p:blipFill>
        <p:spPr>
          <a:xfrm>
            <a:off x="-12" y="1455863"/>
            <a:ext cx="3762375" cy="3000375"/>
          </a:xfrm>
          <a:prstGeom prst="rect">
            <a:avLst/>
          </a:prstGeom>
          <a:noFill/>
          <a:ln>
            <a:noFill/>
          </a:ln>
        </p:spPr>
      </p:pic>
      <p:pic>
        <p:nvPicPr>
          <p:cNvPr id="101" name="Google Shape;101;p19"/>
          <p:cNvPicPr preferRelativeResize="0"/>
          <p:nvPr/>
        </p:nvPicPr>
        <p:blipFill>
          <a:blip r:embed="rId4">
            <a:alphaModFix/>
          </a:blip>
          <a:stretch>
            <a:fillRect/>
          </a:stretch>
        </p:blipFill>
        <p:spPr>
          <a:xfrm>
            <a:off x="3908530" y="1371875"/>
            <a:ext cx="5125819"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320">
                <a:solidFill>
                  <a:srgbClr val="1155CC"/>
                </a:solidFill>
              </a:rPr>
              <a:t>Age</a:t>
            </a:r>
            <a:endParaRPr i="1" sz="2320">
              <a:solidFill>
                <a:srgbClr val="1155CC"/>
              </a:solidFill>
            </a:endParaRPr>
          </a:p>
        </p:txBody>
      </p:sp>
      <p:sp>
        <p:nvSpPr>
          <p:cNvPr id="107" name="Google Shape;107;p20"/>
          <p:cNvSpPr txBox="1"/>
          <p:nvPr>
            <p:ph idx="1" type="body"/>
          </p:nvPr>
        </p:nvSpPr>
        <p:spPr>
          <a:xfrm>
            <a:off x="311700" y="1152475"/>
            <a:ext cx="8520600" cy="39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sz="1600"/>
              <a:t>Customer’s age has very little (if any) correlation with churn rate</a:t>
            </a:r>
            <a:endParaRPr sz="1600"/>
          </a:p>
        </p:txBody>
      </p:sp>
      <p:pic>
        <p:nvPicPr>
          <p:cNvPr id="108" name="Google Shape;108;p20"/>
          <p:cNvPicPr preferRelativeResize="0"/>
          <p:nvPr/>
        </p:nvPicPr>
        <p:blipFill>
          <a:blip r:embed="rId3">
            <a:alphaModFix/>
          </a:blip>
          <a:stretch>
            <a:fillRect/>
          </a:stretch>
        </p:blipFill>
        <p:spPr>
          <a:xfrm>
            <a:off x="0" y="1076950"/>
            <a:ext cx="9144000" cy="282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i="1" lang="en">
                <a:solidFill>
                  <a:srgbClr val="1155CC"/>
                </a:solidFill>
              </a:rPr>
              <a:t>Gender</a:t>
            </a:r>
            <a:endParaRPr i="1">
              <a:solidFill>
                <a:srgbClr val="1155CC"/>
              </a:solidFill>
            </a:endParaRPr>
          </a:p>
        </p:txBody>
      </p:sp>
      <p:sp>
        <p:nvSpPr>
          <p:cNvPr id="114" name="Google Shape;114;p21"/>
          <p:cNvSpPr txBox="1"/>
          <p:nvPr>
            <p:ph idx="1" type="body"/>
          </p:nvPr>
        </p:nvSpPr>
        <p:spPr>
          <a:xfrm>
            <a:off x="311700" y="1152475"/>
            <a:ext cx="8520600" cy="381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a:t>Customer Gender has no correlation with churn rate</a:t>
            </a:r>
            <a:endParaRPr/>
          </a:p>
        </p:txBody>
      </p:sp>
      <p:pic>
        <p:nvPicPr>
          <p:cNvPr id="115" name="Google Shape;115;p21"/>
          <p:cNvPicPr preferRelativeResize="0"/>
          <p:nvPr/>
        </p:nvPicPr>
        <p:blipFill>
          <a:blip r:embed="rId3">
            <a:alphaModFix/>
          </a:blip>
          <a:stretch>
            <a:fillRect/>
          </a:stretch>
        </p:blipFill>
        <p:spPr>
          <a:xfrm>
            <a:off x="1764975" y="1614100"/>
            <a:ext cx="525507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420">
                <a:solidFill>
                  <a:srgbClr val="1155CC"/>
                </a:solidFill>
              </a:rPr>
              <a:t>Marital Status and Type of Credit Card</a:t>
            </a:r>
            <a:endParaRPr i="1" sz="2420">
              <a:solidFill>
                <a:srgbClr val="1155CC"/>
              </a:solidFill>
            </a:endParaRPr>
          </a:p>
        </p:txBody>
      </p:sp>
      <p:sp>
        <p:nvSpPr>
          <p:cNvPr id="121" name="Google Shape;121;p22"/>
          <p:cNvSpPr txBox="1"/>
          <p:nvPr>
            <p:ph idx="1" type="body"/>
          </p:nvPr>
        </p:nvSpPr>
        <p:spPr>
          <a:xfrm>
            <a:off x="311700" y="1017725"/>
            <a:ext cx="8520600" cy="412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500"/>
          </a:p>
          <a:p>
            <a:pPr indent="0" lvl="0" marL="0" rtl="0" algn="ctr">
              <a:spcBef>
                <a:spcPts val="1200"/>
              </a:spcBef>
              <a:spcAft>
                <a:spcPts val="0"/>
              </a:spcAft>
              <a:buNone/>
            </a:pPr>
            <a:r>
              <a:rPr lang="en" sz="1500"/>
              <a:t>The rate of customer churn is slightly higher in single individual than the married ones and</a:t>
            </a:r>
            <a:endParaRPr sz="1500"/>
          </a:p>
          <a:p>
            <a:pPr indent="0" lvl="0" marL="0" rtl="0" algn="ctr">
              <a:spcBef>
                <a:spcPts val="1200"/>
              </a:spcBef>
              <a:spcAft>
                <a:spcPts val="1200"/>
              </a:spcAft>
              <a:buNone/>
            </a:pPr>
            <a:r>
              <a:rPr lang="en" sz="1500"/>
              <a:t>The majority of bank’s customer are the Blue card holder and since the number of all the other type of card holders are much smaller, it is unclear if type of card has any affect on churn rate</a:t>
            </a:r>
            <a:endParaRPr sz="1500"/>
          </a:p>
        </p:txBody>
      </p:sp>
      <p:pic>
        <p:nvPicPr>
          <p:cNvPr id="122" name="Google Shape;122;p22"/>
          <p:cNvPicPr preferRelativeResize="0"/>
          <p:nvPr/>
        </p:nvPicPr>
        <p:blipFill>
          <a:blip r:embed="rId3">
            <a:alphaModFix/>
          </a:blip>
          <a:stretch>
            <a:fillRect/>
          </a:stretch>
        </p:blipFill>
        <p:spPr>
          <a:xfrm>
            <a:off x="352463" y="1319200"/>
            <a:ext cx="3762375" cy="2505075"/>
          </a:xfrm>
          <a:prstGeom prst="rect">
            <a:avLst/>
          </a:prstGeom>
          <a:noFill/>
          <a:ln>
            <a:noFill/>
          </a:ln>
        </p:spPr>
      </p:pic>
      <p:pic>
        <p:nvPicPr>
          <p:cNvPr id="123" name="Google Shape;123;p22"/>
          <p:cNvPicPr preferRelativeResize="0"/>
          <p:nvPr/>
        </p:nvPicPr>
        <p:blipFill>
          <a:blip r:embed="rId4">
            <a:alphaModFix/>
          </a:blip>
          <a:stretch>
            <a:fillRect/>
          </a:stretch>
        </p:blipFill>
        <p:spPr>
          <a:xfrm>
            <a:off x="4779888" y="1360013"/>
            <a:ext cx="3762375" cy="2505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