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3"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Lst>
  <p:sldSz cy="10287000" cx="18288000"/>
  <p:notesSz cx="6858000" cy="9144000"/>
  <p:embeddedFontLst>
    <p:embeddedFont>
      <p:font typeface="DM Sans"/>
      <p:regular r:id="rId38"/>
      <p:bold r:id="rId39"/>
      <p:italic r:id="rId40"/>
      <p:boldItalic r:id="rId41"/>
    </p:embeddedFont>
    <p:embeddedFont>
      <p:font typeface="DM Serif Display"/>
      <p:regular r:id="rId42"/>
      <p:italic r:id="rId4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CF541EA5-D415-4546-B529-B4C6DC572518}">
  <a:tblStyle styleId="{CF541EA5-D415-4546-B529-B4C6DC572518}"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DMSans-italic.fntdata"/><Relationship Id="rId20" Type="http://schemas.openxmlformats.org/officeDocument/2006/relationships/slide" Target="slides/slide14.xml"/><Relationship Id="rId42" Type="http://schemas.openxmlformats.org/officeDocument/2006/relationships/font" Target="fonts/DMSerifDisplay-regular.fntdata"/><Relationship Id="rId41" Type="http://schemas.openxmlformats.org/officeDocument/2006/relationships/font" Target="fonts/DMSans-boldItalic.fntdata"/><Relationship Id="rId22" Type="http://schemas.openxmlformats.org/officeDocument/2006/relationships/slide" Target="slides/slide16.xml"/><Relationship Id="rId21" Type="http://schemas.openxmlformats.org/officeDocument/2006/relationships/slide" Target="slides/slide15.xml"/><Relationship Id="rId43" Type="http://schemas.openxmlformats.org/officeDocument/2006/relationships/font" Target="fonts/DMSerifDisplay-italic.fntdata"/><Relationship Id="rId24" Type="http://schemas.openxmlformats.org/officeDocument/2006/relationships/slide" Target="slides/slide18.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5" Type="http://schemas.openxmlformats.org/officeDocument/2006/relationships/slideMaster" Target="slideMasters/slideMaster1.xml"/><Relationship Id="rId6" Type="http://schemas.openxmlformats.org/officeDocument/2006/relationships/notesMaster" Target="notesMasters/notesMaster1.xml"/><Relationship Id="rId29" Type="http://schemas.openxmlformats.org/officeDocument/2006/relationships/slide" Target="slides/slide23.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11" Type="http://schemas.openxmlformats.org/officeDocument/2006/relationships/slide" Target="slides/slide5.xml"/><Relationship Id="rId33" Type="http://schemas.openxmlformats.org/officeDocument/2006/relationships/slide" Target="slides/slide27.xml"/><Relationship Id="rId10" Type="http://schemas.openxmlformats.org/officeDocument/2006/relationships/slide" Target="slides/slide4.xml"/><Relationship Id="rId32" Type="http://schemas.openxmlformats.org/officeDocument/2006/relationships/slide" Target="slides/slide26.xml"/><Relationship Id="rId13" Type="http://schemas.openxmlformats.org/officeDocument/2006/relationships/slide" Target="slides/slide7.xml"/><Relationship Id="rId35" Type="http://schemas.openxmlformats.org/officeDocument/2006/relationships/slide" Target="slides/slide29.xml"/><Relationship Id="rId12" Type="http://schemas.openxmlformats.org/officeDocument/2006/relationships/slide" Target="slides/slide6.xml"/><Relationship Id="rId34" Type="http://schemas.openxmlformats.org/officeDocument/2006/relationships/slide" Target="slides/slide28.xml"/><Relationship Id="rId15" Type="http://schemas.openxmlformats.org/officeDocument/2006/relationships/slide" Target="slides/slide9.xml"/><Relationship Id="rId37" Type="http://schemas.openxmlformats.org/officeDocument/2006/relationships/slide" Target="slides/slide31.xml"/><Relationship Id="rId14" Type="http://schemas.openxmlformats.org/officeDocument/2006/relationships/slide" Target="slides/slide8.xml"/><Relationship Id="rId36" Type="http://schemas.openxmlformats.org/officeDocument/2006/relationships/slide" Target="slides/slide30.xml"/><Relationship Id="rId17" Type="http://schemas.openxmlformats.org/officeDocument/2006/relationships/slide" Target="slides/slide11.xml"/><Relationship Id="rId39" Type="http://schemas.openxmlformats.org/officeDocument/2006/relationships/font" Target="fonts/DMSans-bold.fntdata"/><Relationship Id="rId16" Type="http://schemas.openxmlformats.org/officeDocument/2006/relationships/slide" Target="slides/slide10.xml"/><Relationship Id="rId38" Type="http://schemas.openxmlformats.org/officeDocument/2006/relationships/font" Target="fonts/DMSans-regular.fntdata"/><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 name="Shape 29"/>
        <p:cNvGrpSpPr/>
        <p:nvPr/>
      </p:nvGrpSpPr>
      <p:grpSpPr>
        <a:xfrm>
          <a:off x="0" y="0"/>
          <a:ext cx="0" cy="0"/>
          <a:chOff x="0" y="0"/>
          <a:chExt cx="0" cy="0"/>
        </a:xfrm>
      </p:grpSpPr>
      <p:sp>
        <p:nvSpPr>
          <p:cNvPr id="30" name="Google Shape;30;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g2d4c65db653_0_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g2d4c65db653_0_2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d4c65db653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g2d4c65db653_0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d4c65db653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0.2 cutoff</a:t>
            </a:r>
            <a:endParaRPr/>
          </a:p>
        </p:txBody>
      </p:sp>
      <p:sp>
        <p:nvSpPr>
          <p:cNvPr id="137" name="Google Shape;137;g2d4c65db653_0_7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d4c65db653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g2d4c65db653_0_9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d4c65db653_0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0.2 cutoff</a:t>
            </a:r>
            <a:endParaRPr/>
          </a:p>
        </p:txBody>
      </p:sp>
      <p:sp>
        <p:nvSpPr>
          <p:cNvPr id="155" name="Google Shape;155;g2d4c65db653_0_10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g2d4c65db653_0_1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90.8 cutoff</a:t>
            </a:r>
            <a:endParaRPr/>
          </a:p>
        </p:txBody>
      </p:sp>
      <p:sp>
        <p:nvSpPr>
          <p:cNvPr id="164" name="Google Shape;164;g2d4c65db653_0_11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2d4c65db653_0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g2d4c65db653_0_1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2d4c65db653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g2d4c65db653_0_13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g2d4c65db653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g2d4c65db653_0_14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2d4c65db653_0_2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3" name="Google Shape;203;g2d4c65db653_0_20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 name="Shape 38"/>
        <p:cNvGrpSpPr/>
        <p:nvPr/>
      </p:nvGrpSpPr>
      <p:grpSpPr>
        <a:xfrm>
          <a:off x="0" y="0"/>
          <a:ext cx="0" cy="0"/>
          <a:chOff x="0" y="0"/>
          <a:chExt cx="0" cy="0"/>
        </a:xfrm>
      </p:grpSpPr>
      <p:sp>
        <p:nvSpPr>
          <p:cNvPr id="39" name="Google Shape;39;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 name="Google Shape;40;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g2d4c65db653_0_1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90.8 cutoff</a:t>
            </a:r>
            <a:endParaRPr/>
          </a:p>
        </p:txBody>
      </p:sp>
      <p:sp>
        <p:nvSpPr>
          <p:cNvPr id="211" name="Google Shape;211;g2d4c65db653_0_19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2d4c65db653_2_1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2d4c65db653_2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2d4c65db653_2_1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2d4c65db653_2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8" name="Shape 228"/>
        <p:cNvGrpSpPr/>
        <p:nvPr/>
      </p:nvGrpSpPr>
      <p:grpSpPr>
        <a:xfrm>
          <a:off x="0" y="0"/>
          <a:ext cx="0" cy="0"/>
          <a:chOff x="0" y="0"/>
          <a:chExt cx="0" cy="0"/>
        </a:xfrm>
      </p:grpSpPr>
      <p:sp>
        <p:nvSpPr>
          <p:cNvPr id="229" name="Google Shape;229;g2d4c65db653_2_2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0" name="Google Shape;230;g2d4c65db653_2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g2d4c65db653_2_7: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35" name="Google Shape;235;g2d4c65db653_2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2d4c65db653_2_3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2d4c65db653_2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g2d4c65db653_2_31: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49" name="Google Shape;249;g2d4c65db653_2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g2d4c65db653_2_35: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54" name="Google Shape;254;g2d4c65db653_2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7" name="Shape 257"/>
        <p:cNvGrpSpPr/>
        <p:nvPr/>
      </p:nvGrpSpPr>
      <p:grpSpPr>
        <a:xfrm>
          <a:off x="0" y="0"/>
          <a:ext cx="0" cy="0"/>
          <a:chOff x="0" y="0"/>
          <a:chExt cx="0" cy="0"/>
        </a:xfrm>
      </p:grpSpPr>
      <p:sp>
        <p:nvSpPr>
          <p:cNvPr id="258" name="Google Shape;258;g2d4c65db653_0_2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g2d4c65db653_0_226: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5" name="Shape 265"/>
        <p:cNvGrpSpPr/>
        <p:nvPr/>
      </p:nvGrpSpPr>
      <p:grpSpPr>
        <a:xfrm>
          <a:off x="0" y="0"/>
          <a:ext cx="0" cy="0"/>
          <a:chOff x="0" y="0"/>
          <a:chExt cx="0" cy="0"/>
        </a:xfrm>
      </p:grpSpPr>
      <p:sp>
        <p:nvSpPr>
          <p:cNvPr id="266" name="Google Shape;266;g2d4c65db653_2_79: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67" name="Google Shape;267;g2d4c65db653_2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 name="Shape 45"/>
        <p:cNvGrpSpPr/>
        <p:nvPr/>
      </p:nvGrpSpPr>
      <p:grpSpPr>
        <a:xfrm>
          <a:off x="0" y="0"/>
          <a:ext cx="0" cy="0"/>
          <a:chOff x="0" y="0"/>
          <a:chExt cx="0" cy="0"/>
        </a:xfrm>
      </p:grpSpPr>
      <p:sp>
        <p:nvSpPr>
          <p:cNvPr id="46" name="Google Shape;4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 name="Google Shape;4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2" name="Shape 272"/>
        <p:cNvGrpSpPr/>
        <p:nvPr/>
      </p:nvGrpSpPr>
      <p:grpSpPr>
        <a:xfrm>
          <a:off x="0" y="0"/>
          <a:ext cx="0" cy="0"/>
          <a:chOff x="0" y="0"/>
          <a:chExt cx="0" cy="0"/>
        </a:xfrm>
      </p:grpSpPr>
      <p:sp>
        <p:nvSpPr>
          <p:cNvPr id="273" name="Google Shape;273;g30fad519757_0_0: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274" name="Google Shape;274;g30fad51975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 name="Shape 53"/>
        <p:cNvGrpSpPr/>
        <p:nvPr/>
      </p:nvGrpSpPr>
      <p:grpSpPr>
        <a:xfrm>
          <a:off x="0" y="0"/>
          <a:ext cx="0" cy="0"/>
          <a:chOff x="0" y="0"/>
          <a:chExt cx="0" cy="0"/>
        </a:xfrm>
      </p:grpSpPr>
      <p:sp>
        <p:nvSpPr>
          <p:cNvPr id="54" name="Google Shape;5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 name="Google Shape;5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 name="Google Shape;68;p1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2d4c65db653_2_62: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2d4c65db653_2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g2d4c65db653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g2d4c65db653_0_8: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d4c65db653_2_7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d4c65db653_2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1" name="Shape 11"/>
        <p:cNvGrpSpPr/>
        <p:nvPr/>
      </p:nvGrpSpPr>
      <p:grpSpPr>
        <a:xfrm>
          <a:off x="0" y="0"/>
          <a:ext cx="0" cy="0"/>
          <a:chOff x="0" y="0"/>
          <a:chExt cx="0" cy="0"/>
        </a:xfrm>
      </p:grpSpPr>
      <p:sp>
        <p:nvSpPr>
          <p:cNvPr id="12" name="Google Shape;12;p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3" name="Google Shape;13;p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4" name="Google Shape;14;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
          <p:cNvSpPr txBox="1"/>
          <p:nvPr>
            <p:ph type="title"/>
          </p:nvPr>
        </p:nvSpPr>
        <p:spPr>
          <a:xfrm>
            <a:off x="3429000" y="4598900"/>
            <a:ext cx="11457000" cy="1633800"/>
          </a:xfrm>
          <a:prstGeom prst="rect">
            <a:avLst/>
          </a:prstGeom>
        </p:spPr>
        <p:txBody>
          <a:bodyPr anchorCtr="0" anchor="ctr" bIns="0" lIns="0" spcFirstLastPara="1" rIns="0" wrap="square" tIns="0">
            <a:noAutofit/>
          </a:bodyPr>
          <a:lstStyle>
            <a:lvl1pPr lvl="0">
              <a:lnSpc>
                <a:spcPct val="70000"/>
              </a:lnSpc>
              <a:spcBef>
                <a:spcPts val="0"/>
              </a:spcBef>
              <a:spcAft>
                <a:spcPts val="0"/>
              </a:spcAft>
              <a:buSzPts val="14400"/>
              <a:buNone/>
              <a:defRPr sz="14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able of Contents" type="obj">
  <p:cSld name="OBJECT">
    <p:spTree>
      <p:nvGrpSpPr>
        <p:cNvPr id="17" name="Shape 17"/>
        <p:cNvGrpSpPr/>
        <p:nvPr/>
      </p:nvGrpSpPr>
      <p:grpSpPr>
        <a:xfrm>
          <a:off x="0" y="0"/>
          <a:ext cx="0" cy="0"/>
          <a:chOff x="0" y="0"/>
          <a:chExt cx="0" cy="0"/>
        </a:xfrm>
      </p:grpSpPr>
      <p:sp>
        <p:nvSpPr>
          <p:cNvPr id="18" name="Google Shape;18;p4"/>
          <p:cNvSpPr txBox="1"/>
          <p:nvPr>
            <p:ph idx="1" type="body"/>
          </p:nvPr>
        </p:nvSpPr>
        <p:spPr>
          <a:xfrm>
            <a:off x="282400" y="2238925"/>
            <a:ext cx="16418700" cy="7140300"/>
          </a:xfrm>
          <a:prstGeom prst="rect">
            <a:avLst/>
          </a:prstGeom>
        </p:spPr>
        <p:txBody>
          <a:bodyPr anchorCtr="0" anchor="t" bIns="0" lIns="0" spcFirstLastPara="1" rIns="0" wrap="square" tIns="0">
            <a:noAutofit/>
          </a:bodyPr>
          <a:lstStyle>
            <a:lvl1pPr indent="-889000" lvl="0" marL="457200">
              <a:lnSpc>
                <a:spcPct val="90000"/>
              </a:lnSpc>
              <a:spcBef>
                <a:spcPts val="640"/>
              </a:spcBef>
              <a:spcAft>
                <a:spcPts val="0"/>
              </a:spcAft>
              <a:buSzPts val="10400"/>
              <a:buChar char="•"/>
              <a:defRPr sz="10400"/>
            </a:lvl1pPr>
            <a:lvl2pPr indent="-889000" lvl="1" marL="9144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2pPr>
            <a:lvl3pPr indent="-889000" lvl="2" marL="13716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3pPr>
            <a:lvl4pPr indent="-889000" lvl="3" marL="18288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4pPr>
            <a:lvl5pPr indent="-889000" lvl="4" marL="22860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5pPr>
            <a:lvl6pPr indent="-889000" lvl="5" marL="27432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6pPr>
            <a:lvl7pPr indent="-889000" lvl="6" marL="32004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7pPr>
            <a:lvl8pPr indent="-889000" lvl="7" marL="36576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8pPr>
            <a:lvl9pPr indent="-889000" lvl="8" marL="4114800">
              <a:lnSpc>
                <a:spcPct val="90000"/>
              </a:lnSpc>
              <a:spcBef>
                <a:spcPts val="640"/>
              </a:spcBef>
              <a:spcAft>
                <a:spcPts val="0"/>
              </a:spcAft>
              <a:buSzPts val="10400"/>
              <a:buFont typeface="DM Serif Display"/>
              <a:buChar char="•"/>
              <a:defRPr sz="10400">
                <a:latin typeface="DM Serif Display"/>
                <a:ea typeface="DM Serif Display"/>
                <a:cs typeface="DM Serif Display"/>
                <a:sym typeface="DM Serif Display"/>
              </a:defRPr>
            </a:lvl9pPr>
          </a:lstStyl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type="secHead">
  <p:cSld name="SECTION_HEADER">
    <p:spTree>
      <p:nvGrpSpPr>
        <p:cNvPr id="19" name="Shape 19"/>
        <p:cNvGrpSpPr/>
        <p:nvPr/>
      </p:nvGrpSpPr>
      <p:grpSpPr>
        <a:xfrm>
          <a:off x="0" y="0"/>
          <a:ext cx="0" cy="0"/>
          <a:chOff x="0" y="0"/>
          <a:chExt cx="0" cy="0"/>
        </a:xfrm>
      </p:grpSpPr>
      <p:sp>
        <p:nvSpPr>
          <p:cNvPr id="20" name="Google Shape;20;p5"/>
          <p:cNvSpPr/>
          <p:nvPr>
            <p:ph idx="2" type="pic"/>
          </p:nvPr>
        </p:nvSpPr>
        <p:spPr>
          <a:xfrm>
            <a:off x="-175" y="0"/>
            <a:ext cx="6757200" cy="10287000"/>
          </a:xfrm>
          <a:prstGeom prst="rect">
            <a:avLst/>
          </a:prstGeom>
          <a:noFill/>
          <a:ln>
            <a:noFill/>
          </a:ln>
        </p:spPr>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allery" type="twoObj">
  <p:cSld name="TWO_OBJECTS">
    <p:spTree>
      <p:nvGrpSpPr>
        <p:cNvPr id="21" name="Shape 21"/>
        <p:cNvGrpSpPr/>
        <p:nvPr/>
      </p:nvGrpSpPr>
      <p:grpSpPr>
        <a:xfrm>
          <a:off x="0" y="0"/>
          <a:ext cx="0" cy="0"/>
          <a:chOff x="0" y="0"/>
          <a:chExt cx="0" cy="0"/>
        </a:xfrm>
      </p:grpSpPr>
      <p:sp>
        <p:nvSpPr>
          <p:cNvPr id="22" name="Google Shape;22;p6"/>
          <p:cNvSpPr/>
          <p:nvPr>
            <p:ph idx="2" type="pic"/>
          </p:nvPr>
        </p:nvSpPr>
        <p:spPr>
          <a:xfrm>
            <a:off x="5906725" y="1032300"/>
            <a:ext cx="5560800" cy="3161400"/>
          </a:xfrm>
          <a:prstGeom prst="rect">
            <a:avLst/>
          </a:prstGeom>
          <a:noFill/>
          <a:ln>
            <a:noFill/>
          </a:ln>
        </p:spPr>
      </p:sp>
      <p:sp>
        <p:nvSpPr>
          <p:cNvPr id="23" name="Google Shape;23;p6"/>
          <p:cNvSpPr/>
          <p:nvPr>
            <p:ph idx="3" type="pic"/>
          </p:nvPr>
        </p:nvSpPr>
        <p:spPr>
          <a:xfrm>
            <a:off x="12365925" y="1032300"/>
            <a:ext cx="5560800" cy="3161400"/>
          </a:xfrm>
          <a:prstGeom prst="rect">
            <a:avLst/>
          </a:prstGeom>
          <a:noFill/>
          <a:ln>
            <a:noFill/>
          </a:ln>
        </p:spPr>
      </p:sp>
      <p:sp>
        <p:nvSpPr>
          <p:cNvPr id="24" name="Google Shape;24;p6"/>
          <p:cNvSpPr/>
          <p:nvPr>
            <p:ph idx="4" type="pic"/>
          </p:nvPr>
        </p:nvSpPr>
        <p:spPr>
          <a:xfrm>
            <a:off x="-2889600" y="4570175"/>
            <a:ext cx="5560800" cy="3161400"/>
          </a:xfrm>
          <a:prstGeom prst="rect">
            <a:avLst/>
          </a:prstGeom>
          <a:noFill/>
          <a:ln>
            <a:noFill/>
          </a:ln>
        </p:spPr>
      </p:sp>
      <p:sp>
        <p:nvSpPr>
          <p:cNvPr id="25" name="Google Shape;25;p6"/>
          <p:cNvSpPr/>
          <p:nvPr>
            <p:ph idx="5" type="pic"/>
          </p:nvPr>
        </p:nvSpPr>
        <p:spPr>
          <a:xfrm>
            <a:off x="3569600" y="4570175"/>
            <a:ext cx="5560800" cy="3161400"/>
          </a:xfrm>
          <a:prstGeom prst="rect">
            <a:avLst/>
          </a:prstGeom>
          <a:noFill/>
          <a:ln>
            <a:noFill/>
          </a:ln>
        </p:spPr>
      </p:sp>
      <p:sp>
        <p:nvSpPr>
          <p:cNvPr id="26" name="Google Shape;26;p6"/>
          <p:cNvSpPr/>
          <p:nvPr>
            <p:ph idx="6" type="pic"/>
          </p:nvPr>
        </p:nvSpPr>
        <p:spPr>
          <a:xfrm>
            <a:off x="10028800" y="4570175"/>
            <a:ext cx="5560800" cy="3161400"/>
          </a:xfrm>
          <a:prstGeom prst="rect">
            <a:avLst/>
          </a:prstGeom>
          <a:noFill/>
          <a:ln>
            <a:noFill/>
          </a:ln>
        </p:spPr>
      </p:sp>
      <p:sp>
        <p:nvSpPr>
          <p:cNvPr id="27" name="Google Shape;27;p6"/>
          <p:cNvSpPr/>
          <p:nvPr>
            <p:ph idx="7" type="pic"/>
          </p:nvPr>
        </p:nvSpPr>
        <p:spPr>
          <a:xfrm>
            <a:off x="16431325" y="4595100"/>
            <a:ext cx="5560800" cy="3161400"/>
          </a:xfrm>
          <a:prstGeom prst="rect">
            <a:avLst/>
          </a:prstGeom>
          <a:noFill/>
          <a:ln>
            <a:noFill/>
          </a:ln>
        </p:spPr>
      </p:sp>
      <p:sp>
        <p:nvSpPr>
          <p:cNvPr id="28" name="Google Shape;28;p6"/>
          <p:cNvSpPr/>
          <p:nvPr>
            <p:ph idx="8" type="pic"/>
          </p:nvPr>
        </p:nvSpPr>
        <p:spPr>
          <a:xfrm>
            <a:off x="-552475" y="1032300"/>
            <a:ext cx="5560800" cy="3161400"/>
          </a:xfrm>
          <a:prstGeom prst="rect">
            <a:avLst/>
          </a:prstGeom>
          <a:noFill/>
          <a:ln>
            <a:noFill/>
          </a:ln>
        </p:spPr>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457200" y="274638"/>
            <a:ext cx="8229600" cy="1143000"/>
          </a:xfrm>
          <a:prstGeom prst="rect">
            <a:avLst/>
          </a:prstGeom>
          <a:noFill/>
          <a:ln>
            <a:noFill/>
          </a:ln>
        </p:spPr>
        <p:txBody>
          <a:bodyPr anchorCtr="0" anchor="ctr" bIns="0" lIns="0" spcFirstLastPara="1" rIns="0" wrap="square" tIns="0">
            <a:noAutofit/>
          </a:bodyPr>
          <a:lstStyle>
            <a:lvl1pPr lvl="0" marR="0" rtl="0" algn="ctr">
              <a:spcBef>
                <a:spcPts val="0"/>
              </a:spcBef>
              <a:spcAft>
                <a:spcPts val="0"/>
              </a:spcAft>
              <a:buClr>
                <a:schemeClr val="lt1"/>
              </a:buClr>
              <a:buSzPts val="4400"/>
              <a:buFont typeface="DM Serif Display"/>
              <a:buNone/>
              <a:defRPr i="0" sz="4400" u="none" cap="none" strike="noStrike">
                <a:solidFill>
                  <a:schemeClr val="lt1"/>
                </a:solidFill>
                <a:latin typeface="DM Serif Display"/>
                <a:ea typeface="DM Serif Display"/>
                <a:cs typeface="DM Serif Display"/>
                <a:sym typeface="DM Serif Dis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1"/>
          <p:cNvSpPr txBox="1"/>
          <p:nvPr>
            <p:ph idx="1" type="body"/>
          </p:nvPr>
        </p:nvSpPr>
        <p:spPr>
          <a:xfrm>
            <a:off x="457200" y="1600200"/>
            <a:ext cx="8229600" cy="4525963"/>
          </a:xfrm>
          <a:prstGeom prst="rect">
            <a:avLst/>
          </a:prstGeom>
          <a:noFill/>
          <a:ln>
            <a:noFill/>
          </a:ln>
        </p:spPr>
        <p:txBody>
          <a:bodyPr anchorCtr="0" anchor="t" bIns="0" lIns="0" spcFirstLastPara="1" rIns="0" wrap="square" tIns="0">
            <a:noAutofit/>
          </a:bodyPr>
          <a:lstStyle>
            <a:lvl1pPr indent="-431800" lvl="0" marL="457200" marR="0" rtl="0" algn="l">
              <a:spcBef>
                <a:spcPts val="640"/>
              </a:spcBef>
              <a:spcAft>
                <a:spcPts val="0"/>
              </a:spcAft>
              <a:buClr>
                <a:schemeClr val="lt1"/>
              </a:buClr>
              <a:buSzPts val="3200"/>
              <a:buFont typeface="DM Serif Display"/>
              <a:buChar char="•"/>
              <a:defRPr i="0" sz="3200" u="none" cap="none" strike="noStrike">
                <a:solidFill>
                  <a:schemeClr val="lt1"/>
                </a:solidFill>
                <a:latin typeface="DM Serif Display"/>
                <a:ea typeface="DM Serif Display"/>
                <a:cs typeface="DM Serif Display"/>
                <a:sym typeface="DM Serif Display"/>
              </a:defRPr>
            </a:lvl1pPr>
            <a:lvl2pPr indent="-406400" lvl="1" marL="914400" marR="0" rtl="0" algn="l">
              <a:spcBef>
                <a:spcPts val="560"/>
              </a:spcBef>
              <a:spcAft>
                <a:spcPts val="0"/>
              </a:spcAft>
              <a:buClr>
                <a:schemeClr val="lt1"/>
              </a:buClr>
              <a:buSzPts val="2800"/>
              <a:buFont typeface="DM Sans"/>
              <a:buChar char="–"/>
              <a:defRPr i="0" sz="2800" u="none" cap="none" strike="noStrike">
                <a:solidFill>
                  <a:schemeClr val="lt1"/>
                </a:solidFill>
                <a:latin typeface="DM Sans"/>
                <a:ea typeface="DM Sans"/>
                <a:cs typeface="DM Sans"/>
                <a:sym typeface="DM Sans"/>
              </a:defRPr>
            </a:lvl2pPr>
            <a:lvl3pPr indent="-381000" lvl="2" marL="1371600" marR="0" rtl="0" algn="l">
              <a:spcBef>
                <a:spcPts val="480"/>
              </a:spcBef>
              <a:spcAft>
                <a:spcPts val="0"/>
              </a:spcAft>
              <a:buClr>
                <a:schemeClr val="lt1"/>
              </a:buClr>
              <a:buSzPts val="2400"/>
              <a:buFont typeface="DM Sans"/>
              <a:buChar char="•"/>
              <a:defRPr i="0" sz="2400" u="none" cap="none" strike="noStrike">
                <a:solidFill>
                  <a:schemeClr val="lt1"/>
                </a:solidFill>
                <a:latin typeface="DM Sans"/>
                <a:ea typeface="DM Sans"/>
                <a:cs typeface="DM Sans"/>
                <a:sym typeface="DM Sans"/>
              </a:defRPr>
            </a:lvl3pPr>
            <a:lvl4pPr indent="-355600" lvl="3" marL="18288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4pPr>
            <a:lvl5pPr indent="-355600" lvl="4" marL="22860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5pPr>
            <a:lvl6pPr indent="-355600" lvl="5" marL="27432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6pPr>
            <a:lvl7pPr indent="-355600" lvl="6" marL="32004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7pPr>
            <a:lvl8pPr indent="-355600" lvl="7" marL="36576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8pPr>
            <a:lvl9pPr indent="-355600" lvl="8" marL="4114800" marR="0" rtl="0" algn="l">
              <a:spcBef>
                <a:spcPts val="400"/>
              </a:spcBef>
              <a:spcAft>
                <a:spcPts val="0"/>
              </a:spcAft>
              <a:buClr>
                <a:schemeClr val="lt1"/>
              </a:buClr>
              <a:buSzPts val="2000"/>
              <a:buFont typeface="DM Sans"/>
              <a:buChar char="•"/>
              <a:defRPr i="0" sz="2000" u="none" cap="none" strike="noStrike">
                <a:solidFill>
                  <a:schemeClr val="lt1"/>
                </a:solidFill>
                <a:latin typeface="DM Sans"/>
                <a:ea typeface="DM Sans"/>
                <a:cs typeface="DM Sans"/>
                <a:sym typeface="DM Sans"/>
              </a:defRPr>
            </a:lvl9pPr>
          </a:lstStyle>
          <a:p/>
        </p:txBody>
      </p:sp>
      <p:sp>
        <p:nvSpPr>
          <p:cNvPr id="8" name="Google Shape;8;p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9" name="Google Shape;9;p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0" name="Google Shape;10;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4.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 Id="rId3" Type="http://schemas.openxmlformats.org/officeDocument/2006/relationships/image" Target="../media/image3.jp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12.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4.xml"/><Relationship Id="rId3" Type="http://schemas.openxmlformats.org/officeDocument/2006/relationships/image" Target="../media/image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5.xml"/><Relationship Id="rId3" Type="http://schemas.openxmlformats.org/officeDocument/2006/relationships/image" Target="../media/image8.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7.xml"/><Relationship Id="rId3" Type="http://schemas.openxmlformats.org/officeDocument/2006/relationships/image" Target="../media/image14.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9.xml"/><Relationship Id="rId3" Type="http://schemas.openxmlformats.org/officeDocument/2006/relationships/image" Target="../media/image9.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0.xml"/><Relationship Id="rId3" Type="http://schemas.openxmlformats.org/officeDocument/2006/relationships/image" Target="../media/image1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5.jp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6.xml"/><Relationship Id="rId3" Type="http://schemas.openxmlformats.org/officeDocument/2006/relationships/image" Target="../media/image16.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7.xml"/><Relationship Id="rId3" Type="http://schemas.openxmlformats.org/officeDocument/2006/relationships/image" Target="../media/image1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 Id="rId3" Type="http://schemas.openxmlformats.org/officeDocument/2006/relationships/image" Target="../media/image1.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1.xml"/><Relationship Id="rId3" Type="http://schemas.openxmlformats.org/officeDocument/2006/relationships/image" Target="../media/image7.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 Id="rId3" Type="http://schemas.openxmlformats.org/officeDocument/2006/relationships/image" Target="../media/image2.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1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32" name="Shape 32"/>
        <p:cNvGrpSpPr/>
        <p:nvPr/>
      </p:nvGrpSpPr>
      <p:grpSpPr>
        <a:xfrm>
          <a:off x="0" y="0"/>
          <a:ext cx="0" cy="0"/>
          <a:chOff x="0" y="0"/>
          <a:chExt cx="0" cy="0"/>
        </a:xfrm>
      </p:grpSpPr>
      <p:sp>
        <p:nvSpPr>
          <p:cNvPr id="33" name="Google Shape;33;p7"/>
          <p:cNvSpPr txBox="1"/>
          <p:nvPr/>
        </p:nvSpPr>
        <p:spPr>
          <a:xfrm>
            <a:off x="1028700" y="7571800"/>
            <a:ext cx="16857300" cy="3232500"/>
          </a:xfrm>
          <a:prstGeom prst="rect">
            <a:avLst/>
          </a:prstGeom>
          <a:noFill/>
          <a:ln>
            <a:noFill/>
          </a:ln>
        </p:spPr>
        <p:txBody>
          <a:bodyPr anchorCtr="0" anchor="t" bIns="0" lIns="0" spcFirstLastPara="1" rIns="0" wrap="square" tIns="0">
            <a:noAutofit/>
          </a:bodyPr>
          <a:lstStyle/>
          <a:p>
            <a:pPr indent="0" lvl="0" marL="0" marR="0" rtl="0" algn="l">
              <a:lnSpc>
                <a:spcPct val="70000"/>
              </a:lnSpc>
              <a:spcBef>
                <a:spcPts val="0"/>
              </a:spcBef>
              <a:spcAft>
                <a:spcPts val="0"/>
              </a:spcAft>
              <a:buNone/>
            </a:pPr>
            <a:r>
              <a:rPr lang="en-US" sz="12400">
                <a:solidFill>
                  <a:srgbClr val="FFFFFF"/>
                </a:solidFill>
                <a:highlight>
                  <a:schemeClr val="dk1"/>
                </a:highlight>
                <a:latin typeface="DM Serif Display"/>
                <a:ea typeface="DM Serif Display"/>
                <a:cs typeface="DM Serif Display"/>
                <a:sym typeface="DM Serif Display"/>
              </a:rPr>
              <a:t>Predicting NBA All-Stars</a:t>
            </a:r>
            <a:endParaRPr sz="12400">
              <a:highlight>
                <a:schemeClr val="dk1"/>
              </a:highlight>
            </a:endParaRPr>
          </a:p>
        </p:txBody>
      </p:sp>
      <p:sp>
        <p:nvSpPr>
          <p:cNvPr id="34" name="Google Shape;34;p7"/>
          <p:cNvSpPr txBox="1"/>
          <p:nvPr/>
        </p:nvSpPr>
        <p:spPr>
          <a:xfrm>
            <a:off x="1028700" y="6690425"/>
            <a:ext cx="6630000" cy="3939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rPr lang="en-US" sz="3200">
                <a:solidFill>
                  <a:srgbClr val="FFFFFF"/>
                </a:solidFill>
                <a:highlight>
                  <a:schemeClr val="dk1"/>
                </a:highlight>
                <a:latin typeface="DM Serif Display"/>
                <a:ea typeface="DM Serif Display"/>
                <a:cs typeface="DM Serif Display"/>
                <a:sym typeface="DM Serif Display"/>
              </a:rPr>
              <a:t>Lalit Boyapati &amp; Augustus Simanson</a:t>
            </a:r>
            <a:endParaRPr>
              <a:highlight>
                <a:schemeClr val="dk1"/>
              </a:highlight>
            </a:endParaRPr>
          </a:p>
        </p:txBody>
      </p:sp>
      <p:sp>
        <p:nvSpPr>
          <p:cNvPr id="35" name="Google Shape;35;p7"/>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36" name="Google Shape;36;p7"/>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a:t>
            </a:r>
            <a:r>
              <a:rPr b="0" i="0" lang="en-US" sz="2100" u="none" cap="none" strike="noStrike">
                <a:solidFill>
                  <a:srgbClr val="FFFFFF"/>
                </a:solidFill>
                <a:latin typeface="DM Serif Display"/>
                <a:ea typeface="DM Serif Display"/>
                <a:cs typeface="DM Serif Display"/>
                <a:sym typeface="DM Serif Display"/>
              </a:rPr>
              <a:t> </a:t>
            </a:r>
            <a:r>
              <a:rPr lang="en-US" sz="2100">
                <a:solidFill>
                  <a:srgbClr val="FFFFFF"/>
                </a:solidFill>
                <a:latin typeface="DM Serif Display"/>
                <a:ea typeface="DM Serif Display"/>
                <a:cs typeface="DM Serif Display"/>
                <a:sym typeface="DM Serif Display"/>
              </a:rPr>
              <a:t>25</a:t>
            </a:r>
            <a:r>
              <a:rPr b="0" i="0" lang="en-US" sz="2100" u="none" cap="none" strike="noStrike">
                <a:solidFill>
                  <a:srgbClr val="FFFFFF"/>
                </a:solidFill>
                <a:latin typeface="DM Serif Display"/>
                <a:ea typeface="DM Serif Display"/>
                <a:cs typeface="DM Serif Display"/>
                <a:sym typeface="DM Serif Display"/>
              </a:rPr>
              <a:t>, 2024</a:t>
            </a:r>
            <a:endParaRPr/>
          </a:p>
        </p:txBody>
      </p:sp>
      <p:sp>
        <p:nvSpPr>
          <p:cNvPr id="37" name="Google Shape;37;p7"/>
          <p:cNvSpPr/>
          <p:nvPr/>
        </p:nvSpPr>
        <p:spPr>
          <a:xfrm>
            <a:off x="7204850" y="4557375"/>
            <a:ext cx="3556200" cy="11328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10" name="Shape 110"/>
        <p:cNvGrpSpPr/>
        <p:nvPr/>
      </p:nvGrpSpPr>
      <p:grpSpPr>
        <a:xfrm>
          <a:off x="0" y="0"/>
          <a:ext cx="0" cy="0"/>
          <a:chOff x="0" y="0"/>
          <a:chExt cx="0" cy="0"/>
        </a:xfrm>
      </p:grpSpPr>
      <p:sp>
        <p:nvSpPr>
          <p:cNvPr id="111" name="Google Shape;111;p16"/>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12" name="Google Shape;112;p16"/>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113" name="Google Shape;113;p16"/>
          <p:cNvSpPr/>
          <p:nvPr/>
        </p:nvSpPr>
        <p:spPr>
          <a:xfrm>
            <a:off x="763950" y="4478325"/>
            <a:ext cx="9391200" cy="2805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114" name="Google Shape;114;p16"/>
          <p:cNvSpPr txBox="1"/>
          <p:nvPr/>
        </p:nvSpPr>
        <p:spPr>
          <a:xfrm>
            <a:off x="1783600" y="4753925"/>
            <a:ext cx="15372600" cy="15516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14400">
                <a:solidFill>
                  <a:srgbClr val="FFFFFF"/>
                </a:solidFill>
                <a:highlight>
                  <a:schemeClr val="dk1"/>
                </a:highlight>
                <a:latin typeface="DM Serif Display"/>
                <a:ea typeface="DM Serif Display"/>
                <a:cs typeface="DM Serif Display"/>
                <a:sym typeface="DM Serif Display"/>
              </a:rPr>
              <a:t>Attribute Selection</a:t>
            </a:r>
            <a:endParaRPr>
              <a:highlight>
                <a:schemeClr val="dk1"/>
              </a:highlight>
            </a:endParaRPr>
          </a:p>
        </p:txBody>
      </p:sp>
      <p:sp>
        <p:nvSpPr>
          <p:cNvPr id="115" name="Google Shape;115;p16"/>
          <p:cNvSpPr/>
          <p:nvPr/>
        </p:nvSpPr>
        <p:spPr>
          <a:xfrm>
            <a:off x="-302950" y="9681100"/>
            <a:ext cx="4438800" cy="790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116" name="Google Shape;116;p16"/>
          <p:cNvSpPr/>
          <p:nvPr/>
        </p:nvSpPr>
        <p:spPr>
          <a:xfrm rot="-5400000">
            <a:off x="15787050" y="8384650"/>
            <a:ext cx="4438800" cy="790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Tree>
  </p:cSld>
  <p:clrMapOvr>
    <a:masterClrMapping/>
  </p:clrMapOvr>
  <p:transition>
    <p:fade/>
  </p:transition>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20" name="Shape 120"/>
        <p:cNvGrpSpPr/>
        <p:nvPr/>
      </p:nvGrpSpPr>
      <p:grpSpPr>
        <a:xfrm>
          <a:off x="0" y="0"/>
          <a:ext cx="0" cy="0"/>
          <a:chOff x="0" y="0"/>
          <a:chExt cx="0" cy="0"/>
        </a:xfrm>
      </p:grpSpPr>
      <p:sp>
        <p:nvSpPr>
          <p:cNvPr id="121" name="Google Shape;121;p17"/>
          <p:cNvSpPr txBox="1"/>
          <p:nvPr/>
        </p:nvSpPr>
        <p:spPr>
          <a:xfrm>
            <a:off x="1028700" y="1438584"/>
            <a:ext cx="16230600" cy="15516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Attribute Selection Methods</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122" name="Google Shape;122;p17"/>
          <p:cNvSpPr txBox="1"/>
          <p:nvPr/>
        </p:nvSpPr>
        <p:spPr>
          <a:xfrm>
            <a:off x="640586" y="3183449"/>
            <a:ext cx="4511100" cy="24081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CoorelationAttributeEval</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115000"/>
              </a:lnSpc>
              <a:spcBef>
                <a:spcPts val="0"/>
              </a:spcBef>
              <a:spcAft>
                <a:spcPts val="0"/>
              </a:spcAft>
              <a:buClr>
                <a:schemeClr val="dk1"/>
              </a:buClr>
              <a:buSzPts val="1100"/>
              <a:buFont typeface="Arial"/>
              <a:buNone/>
            </a:pPr>
            <a:r>
              <a:rPr lang="en-US" sz="2100">
                <a:solidFill>
                  <a:schemeClr val="lt1"/>
                </a:solidFill>
                <a:latin typeface="DM Sans"/>
                <a:ea typeface="DM Sans"/>
                <a:cs typeface="DM Sans"/>
                <a:sym typeface="DM Sans"/>
              </a:rPr>
              <a:t>This calculates the Pearson correlation coefficient between each feature and the class.</a:t>
            </a:r>
            <a:endParaRPr sz="2100">
              <a:solidFill>
                <a:schemeClr val="lt1"/>
              </a:solidFill>
              <a:latin typeface="DM Sans"/>
              <a:ea typeface="DM Sans"/>
              <a:cs typeface="DM Sans"/>
              <a:sym typeface="DM Sans"/>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Clr>
                <a:schemeClr val="dk1"/>
              </a:buClr>
              <a:buFont typeface="Arial"/>
              <a:buNone/>
            </a:pPr>
            <a:r>
              <a:t/>
            </a:r>
            <a:endParaRPr sz="3000">
              <a:solidFill>
                <a:schemeClr val="lt1"/>
              </a:solidFill>
              <a:latin typeface="DM Serif Display"/>
              <a:ea typeface="DM Serif Display"/>
              <a:cs typeface="DM Serif Display"/>
              <a:sym typeface="DM Serif Display"/>
            </a:endParaRPr>
          </a:p>
        </p:txBody>
      </p:sp>
      <p:sp>
        <p:nvSpPr>
          <p:cNvPr id="123" name="Google Shape;123;p17"/>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24" name="Google Shape;124;p17"/>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125" name="Google Shape;125;p17"/>
          <p:cNvSpPr txBox="1"/>
          <p:nvPr/>
        </p:nvSpPr>
        <p:spPr>
          <a:xfrm>
            <a:off x="5880600" y="3506550"/>
            <a:ext cx="6079200" cy="387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t/>
            </a:r>
            <a:endParaRPr sz="3600"/>
          </a:p>
        </p:txBody>
      </p:sp>
      <p:sp>
        <p:nvSpPr>
          <p:cNvPr id="126" name="Google Shape;126;p17"/>
          <p:cNvSpPr txBox="1"/>
          <p:nvPr/>
        </p:nvSpPr>
        <p:spPr>
          <a:xfrm>
            <a:off x="11688166" y="3506350"/>
            <a:ext cx="4511100" cy="150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t/>
            </a:r>
            <a:endParaRPr/>
          </a:p>
        </p:txBody>
      </p:sp>
      <p:grpSp>
        <p:nvGrpSpPr>
          <p:cNvPr id="127" name="Google Shape;127;p17"/>
          <p:cNvGrpSpPr/>
          <p:nvPr/>
        </p:nvGrpSpPr>
        <p:grpSpPr>
          <a:xfrm>
            <a:off x="5491425" y="4516975"/>
            <a:ext cx="4935912" cy="2854950"/>
            <a:chOff x="5491425" y="4516975"/>
            <a:chExt cx="4935912" cy="2854950"/>
          </a:xfrm>
        </p:grpSpPr>
        <p:sp>
          <p:nvSpPr>
            <p:cNvPr id="128" name="Google Shape;128;p17"/>
            <p:cNvSpPr txBox="1"/>
            <p:nvPr/>
          </p:nvSpPr>
          <p:spPr>
            <a:xfrm>
              <a:off x="5491437" y="5109325"/>
              <a:ext cx="4935900" cy="22626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Clr>
                  <a:schemeClr val="dk1"/>
                </a:buClr>
                <a:buSzPts val="1100"/>
                <a:buFont typeface="Arial"/>
                <a:buNone/>
              </a:pPr>
              <a:r>
                <a:rPr lang="en-US" sz="2100">
                  <a:solidFill>
                    <a:srgbClr val="FFFFFF"/>
                  </a:solidFill>
                  <a:latin typeface="DM Sans"/>
                  <a:ea typeface="DM Sans"/>
                  <a:cs typeface="DM Sans"/>
                  <a:sym typeface="DM Sans"/>
                </a:rPr>
                <a:t>CfsSubsetEval works by evaluating the degree of redundancy among features associated with the class. It selects features that are highly correlated with the target variable but not correlated with each other. </a:t>
              </a:r>
              <a:endParaRPr sz="2100">
                <a:solidFill>
                  <a:srgbClr val="FFFFFF"/>
                </a:solidFill>
                <a:latin typeface="DM Sans"/>
                <a:ea typeface="DM Sans"/>
                <a:cs typeface="DM Sans"/>
                <a:sym typeface="DM Sans"/>
              </a:endParaRPr>
            </a:p>
            <a:p>
              <a:pPr indent="0" lvl="0" marL="0" rtl="0" algn="l">
                <a:spcBef>
                  <a:spcPts val="0"/>
                </a:spcBef>
                <a:spcAft>
                  <a:spcPts val="0"/>
                </a:spcAft>
                <a:buClr>
                  <a:schemeClr val="dk1"/>
                </a:buClr>
                <a:buSzPts val="1100"/>
                <a:buFont typeface="Arial"/>
                <a:buNone/>
              </a:pPr>
              <a:r>
                <a:t/>
              </a:r>
              <a:endParaRPr sz="2100">
                <a:solidFill>
                  <a:srgbClr val="FFFFFF"/>
                </a:solidFill>
                <a:latin typeface="DM Sans"/>
                <a:ea typeface="DM Sans"/>
                <a:cs typeface="DM Sans"/>
                <a:sym typeface="DM Sans"/>
              </a:endParaRPr>
            </a:p>
          </p:txBody>
        </p:sp>
        <p:sp>
          <p:nvSpPr>
            <p:cNvPr id="129" name="Google Shape;129;p17"/>
            <p:cNvSpPr txBox="1"/>
            <p:nvPr/>
          </p:nvSpPr>
          <p:spPr>
            <a:xfrm>
              <a:off x="5491425" y="4516975"/>
              <a:ext cx="4935900" cy="5079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CfsSubsetEval</a:t>
              </a:r>
              <a:endParaRPr sz="3000">
                <a:solidFill>
                  <a:schemeClr val="lt1"/>
                </a:solidFill>
                <a:latin typeface="DM Serif Display"/>
                <a:ea typeface="DM Serif Display"/>
                <a:cs typeface="DM Serif Display"/>
                <a:sym typeface="DM Serif Display"/>
              </a:endParaRPr>
            </a:p>
          </p:txBody>
        </p:sp>
      </p:grpSp>
      <p:sp>
        <p:nvSpPr>
          <p:cNvPr id="130" name="Google Shape;130;p17"/>
          <p:cNvSpPr txBox="1"/>
          <p:nvPr/>
        </p:nvSpPr>
        <p:spPr>
          <a:xfrm>
            <a:off x="640575" y="6895900"/>
            <a:ext cx="4511100" cy="26412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Set chosen by us</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marR="0" rtl="0" algn="l">
              <a:lnSpc>
                <a:spcPct val="115000"/>
              </a:lnSpc>
              <a:spcBef>
                <a:spcPts val="0"/>
              </a:spcBef>
              <a:spcAft>
                <a:spcPts val="0"/>
              </a:spcAft>
              <a:buNone/>
            </a:pPr>
            <a:r>
              <a:rPr lang="en-US" sz="2100">
                <a:solidFill>
                  <a:srgbClr val="FFFFFF"/>
                </a:solidFill>
                <a:latin typeface="DM Sans"/>
                <a:ea typeface="DM Sans"/>
                <a:cs typeface="DM Sans"/>
                <a:sym typeface="DM Sans"/>
              </a:rPr>
              <a:t>Using our own prior knowledge we select attributes we </a:t>
            </a:r>
            <a:r>
              <a:rPr lang="en-US" sz="2100">
                <a:solidFill>
                  <a:srgbClr val="FFFFFF"/>
                </a:solidFill>
                <a:latin typeface="DM Sans"/>
                <a:ea typeface="DM Sans"/>
                <a:cs typeface="DM Sans"/>
                <a:sym typeface="DM Sans"/>
              </a:rPr>
              <a:t>believe</a:t>
            </a:r>
            <a:r>
              <a:rPr lang="en-US" sz="2100">
                <a:solidFill>
                  <a:srgbClr val="FFFFFF"/>
                </a:solidFill>
                <a:latin typeface="DM Sans"/>
                <a:ea typeface="DM Sans"/>
                <a:cs typeface="DM Sans"/>
                <a:sym typeface="DM Sans"/>
              </a:rPr>
              <a:t> to be the most </a:t>
            </a:r>
            <a:r>
              <a:rPr lang="en-US" sz="2100">
                <a:solidFill>
                  <a:srgbClr val="FFFFFF"/>
                </a:solidFill>
                <a:latin typeface="DM Sans"/>
                <a:ea typeface="DM Sans"/>
                <a:cs typeface="DM Sans"/>
                <a:sym typeface="DM Sans"/>
              </a:rPr>
              <a:t>correlated</a:t>
            </a:r>
            <a:r>
              <a:rPr lang="en-US" sz="2100">
                <a:solidFill>
                  <a:srgbClr val="FFFFFF"/>
                </a:solidFill>
                <a:latin typeface="DM Sans"/>
                <a:ea typeface="DM Sans"/>
                <a:cs typeface="DM Sans"/>
                <a:sym typeface="DM Sans"/>
              </a:rPr>
              <a:t> </a:t>
            </a:r>
            <a:r>
              <a:rPr lang="en-US" sz="2100">
                <a:solidFill>
                  <a:srgbClr val="FFFFFF"/>
                </a:solidFill>
                <a:latin typeface="DM Sans"/>
                <a:ea typeface="DM Sans"/>
                <a:cs typeface="DM Sans"/>
                <a:sym typeface="DM Sans"/>
              </a:rPr>
              <a:t>with</a:t>
            </a:r>
            <a:r>
              <a:rPr lang="en-US" sz="2100">
                <a:solidFill>
                  <a:srgbClr val="FFFFFF"/>
                </a:solidFill>
                <a:latin typeface="DM Sans"/>
                <a:ea typeface="DM Sans"/>
                <a:cs typeface="DM Sans"/>
                <a:sym typeface="DM Sans"/>
              </a:rPr>
              <a:t> all-star selection</a:t>
            </a:r>
            <a:endParaRPr sz="2100">
              <a:solidFill>
                <a:srgbClr val="FFFFFF"/>
              </a:solidFill>
              <a:latin typeface="DM Sans"/>
              <a:ea typeface="DM Sans"/>
              <a:cs typeface="DM Sans"/>
              <a:sym typeface="DM Sans"/>
            </a:endParaRPr>
          </a:p>
          <a:p>
            <a:pPr indent="0" lvl="0" marL="0" marR="0" rtl="0" algn="l">
              <a:lnSpc>
                <a:spcPct val="115000"/>
              </a:lnSpc>
              <a:spcBef>
                <a:spcPts val="0"/>
              </a:spcBef>
              <a:spcAft>
                <a:spcPts val="0"/>
              </a:spcAft>
              <a:buNone/>
            </a:pPr>
            <a:r>
              <a:t/>
            </a:r>
            <a:endParaRPr sz="2100">
              <a:solidFill>
                <a:srgbClr val="FFFFFF"/>
              </a:solidFill>
              <a:latin typeface="DM Sans"/>
              <a:ea typeface="DM Sans"/>
              <a:cs typeface="DM Sans"/>
              <a:sym typeface="DM Sans"/>
            </a:endParaRPr>
          </a:p>
        </p:txBody>
      </p:sp>
      <p:sp>
        <p:nvSpPr>
          <p:cNvPr id="131" name="Google Shape;131;p17"/>
          <p:cNvSpPr txBox="1"/>
          <p:nvPr/>
        </p:nvSpPr>
        <p:spPr>
          <a:xfrm>
            <a:off x="10884900" y="3074238"/>
            <a:ext cx="6374400" cy="17361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OneRAttributeEval</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rPr lang="en-US" sz="2100">
                <a:solidFill>
                  <a:srgbClr val="FFFFFF"/>
                </a:solidFill>
                <a:latin typeface="DM Sans"/>
                <a:ea typeface="DM Sans"/>
                <a:cs typeface="DM Sans"/>
                <a:sym typeface="DM Sans"/>
              </a:rPr>
              <a:t>OneRAttributeEval in WEKA evaluates attributes by creating one-rule classifiers based on each attribute and measuring their classification error rates.</a:t>
            </a:r>
            <a:endParaRPr sz="3000">
              <a:solidFill>
                <a:schemeClr val="lt1"/>
              </a:solidFill>
              <a:latin typeface="DM Serif Display"/>
              <a:ea typeface="DM Serif Display"/>
              <a:cs typeface="DM Serif Display"/>
              <a:sym typeface="DM Serif Display"/>
            </a:endParaRPr>
          </a:p>
        </p:txBody>
      </p:sp>
      <p:grpSp>
        <p:nvGrpSpPr>
          <p:cNvPr id="132" name="Google Shape;132;p17"/>
          <p:cNvGrpSpPr/>
          <p:nvPr/>
        </p:nvGrpSpPr>
        <p:grpSpPr>
          <a:xfrm>
            <a:off x="10767101" y="6895900"/>
            <a:ext cx="6492301" cy="2676150"/>
            <a:chOff x="9824775" y="6895900"/>
            <a:chExt cx="7256400" cy="2676150"/>
          </a:xfrm>
        </p:grpSpPr>
        <p:sp>
          <p:nvSpPr>
            <p:cNvPr id="133" name="Google Shape;133;p17"/>
            <p:cNvSpPr txBox="1"/>
            <p:nvPr/>
          </p:nvSpPr>
          <p:spPr>
            <a:xfrm>
              <a:off x="9824775" y="6895900"/>
              <a:ext cx="4644000" cy="5079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Clr>
                  <a:schemeClr val="dk1"/>
                </a:buClr>
                <a:buSzPts val="1100"/>
                <a:buFont typeface="Arial"/>
                <a:buNone/>
              </a:pPr>
              <a:r>
                <a:rPr lang="en-US" sz="3000">
                  <a:solidFill>
                    <a:schemeClr val="lt1"/>
                  </a:solidFill>
                  <a:latin typeface="DM Serif Display"/>
                  <a:ea typeface="DM Serif Display"/>
                  <a:cs typeface="DM Serif Display"/>
                  <a:sym typeface="DM Serif Display"/>
                </a:rPr>
                <a:t>InfoGainAttributeEval</a:t>
              </a:r>
              <a:endParaRPr sz="3000">
                <a:solidFill>
                  <a:schemeClr val="lt1"/>
                </a:solidFill>
                <a:latin typeface="DM Serif Display"/>
                <a:ea typeface="DM Serif Display"/>
                <a:cs typeface="DM Serif Display"/>
                <a:sym typeface="DM Serif Display"/>
              </a:endParaRPr>
            </a:p>
          </p:txBody>
        </p:sp>
        <p:sp>
          <p:nvSpPr>
            <p:cNvPr id="134" name="Google Shape;134;p17"/>
            <p:cNvSpPr txBox="1"/>
            <p:nvPr/>
          </p:nvSpPr>
          <p:spPr>
            <a:xfrm>
              <a:off x="9824775" y="7555750"/>
              <a:ext cx="7256400" cy="2016300"/>
            </a:xfrm>
            <a:prstGeom prst="rect">
              <a:avLst/>
            </a:prstGeom>
            <a:noFill/>
            <a:ln>
              <a:noFill/>
            </a:ln>
          </p:spPr>
          <p:txBody>
            <a:bodyPr anchorCtr="0" anchor="t" bIns="91425" lIns="91425" spcFirstLastPara="1" rIns="91425" wrap="square" tIns="91425">
              <a:spAutoFit/>
            </a:bodyPr>
            <a:lstStyle/>
            <a:p>
              <a:pPr indent="0" lvl="0" marL="0" marR="0" rtl="0" algn="l">
                <a:lnSpc>
                  <a:spcPct val="100000"/>
                </a:lnSpc>
                <a:spcBef>
                  <a:spcPts val="0"/>
                </a:spcBef>
                <a:spcAft>
                  <a:spcPts val="0"/>
                </a:spcAft>
                <a:buNone/>
              </a:pPr>
              <a:r>
                <a:rPr lang="en-US" sz="2100">
                  <a:solidFill>
                    <a:srgbClr val="FFFFFF"/>
                  </a:solidFill>
                  <a:latin typeface="DM Sans"/>
                  <a:ea typeface="DM Sans"/>
                  <a:cs typeface="DM Sans"/>
                  <a:sym typeface="DM Sans"/>
                </a:rPr>
                <a:t>InfoGainAttributeEval determines how well a given attribute separates the training examples according to their class labels. The higher the ranking means the attribute is more informative for classification.</a:t>
              </a:r>
              <a:endParaRPr/>
            </a:p>
            <a:p>
              <a:pPr indent="0" lvl="0" marL="0" rtl="0" algn="l">
                <a:spcBef>
                  <a:spcPts val="0"/>
                </a:spcBef>
                <a:spcAft>
                  <a:spcPts val="0"/>
                </a:spcAft>
                <a:buNone/>
              </a:pPr>
              <a:r>
                <a:t/>
              </a:r>
              <a:endParaRPr/>
            </a:p>
          </p:txBody>
        </p:sp>
      </p:grpSp>
    </p:spTree>
  </p:cSld>
  <p:clrMapOvr>
    <a:masterClrMapping/>
  </p:clrMapOvr>
  <p:transition>
    <p:fade/>
  </p:transition>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38" name="Shape 138"/>
        <p:cNvGrpSpPr/>
        <p:nvPr/>
      </p:nvGrpSpPr>
      <p:grpSpPr>
        <a:xfrm>
          <a:off x="0" y="0"/>
          <a:ext cx="0" cy="0"/>
          <a:chOff x="0" y="0"/>
          <a:chExt cx="0" cy="0"/>
        </a:xfrm>
      </p:grpSpPr>
      <p:sp>
        <p:nvSpPr>
          <p:cNvPr id="139" name="Google Shape;139;p18"/>
          <p:cNvSpPr txBox="1"/>
          <p:nvPr/>
        </p:nvSpPr>
        <p:spPr>
          <a:xfrm>
            <a:off x="1028700" y="2769498"/>
            <a:ext cx="15681300" cy="55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140" name="Google Shape;140;p18"/>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41" name="Google Shape;141;p18"/>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pic>
        <p:nvPicPr>
          <p:cNvPr id="142" name="Google Shape;142;p18"/>
          <p:cNvPicPr preferRelativeResize="0"/>
          <p:nvPr/>
        </p:nvPicPr>
        <p:blipFill>
          <a:blip r:embed="rId3">
            <a:alphaModFix/>
          </a:blip>
          <a:stretch>
            <a:fillRect/>
          </a:stretch>
        </p:blipFill>
        <p:spPr>
          <a:xfrm>
            <a:off x="1028700" y="2380375"/>
            <a:ext cx="15356225" cy="7521750"/>
          </a:xfrm>
          <a:prstGeom prst="rect">
            <a:avLst/>
          </a:prstGeom>
          <a:noFill/>
          <a:ln>
            <a:noFill/>
          </a:ln>
        </p:spPr>
      </p:pic>
      <p:sp>
        <p:nvSpPr>
          <p:cNvPr id="143" name="Google Shape;143;p18"/>
          <p:cNvSpPr txBox="1"/>
          <p:nvPr/>
        </p:nvSpPr>
        <p:spPr>
          <a:xfrm>
            <a:off x="1028700" y="819534"/>
            <a:ext cx="16230600" cy="51717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CorrelationAttributeEval</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rPr lang="en-US" sz="2400">
                <a:solidFill>
                  <a:srgbClr val="FFFFFF"/>
                </a:solidFill>
                <a:latin typeface="DM Serif Display"/>
                <a:ea typeface="DM Serif Display"/>
                <a:cs typeface="DM Serif Display"/>
                <a:sym typeface="DM Serif Display"/>
              </a:rPr>
              <a:t>Cutoff Value of 0.02, 12 attributes</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Tree>
  </p:cSld>
  <p:clrMapOvr>
    <a:masterClrMapping/>
  </p:clrMapOvr>
  <p:transition>
    <p:fade/>
  </p:transition>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47" name="Shape 147"/>
        <p:cNvGrpSpPr/>
        <p:nvPr/>
      </p:nvGrpSpPr>
      <p:grpSpPr>
        <a:xfrm>
          <a:off x="0" y="0"/>
          <a:ext cx="0" cy="0"/>
          <a:chOff x="0" y="0"/>
          <a:chExt cx="0" cy="0"/>
        </a:xfrm>
      </p:grpSpPr>
      <p:sp>
        <p:nvSpPr>
          <p:cNvPr id="148" name="Google Shape;148;p19"/>
          <p:cNvSpPr txBox="1"/>
          <p:nvPr/>
        </p:nvSpPr>
        <p:spPr>
          <a:xfrm>
            <a:off x="1028700" y="2769498"/>
            <a:ext cx="15681300" cy="55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149" name="Google Shape;149;p19"/>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50" name="Google Shape;150;p19"/>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pic>
        <p:nvPicPr>
          <p:cNvPr id="151" name="Google Shape;151;p19"/>
          <p:cNvPicPr preferRelativeResize="0"/>
          <p:nvPr/>
        </p:nvPicPr>
        <p:blipFill>
          <a:blip r:embed="rId3">
            <a:alphaModFix/>
          </a:blip>
          <a:stretch>
            <a:fillRect/>
          </a:stretch>
        </p:blipFill>
        <p:spPr>
          <a:xfrm>
            <a:off x="1028700" y="2460050"/>
            <a:ext cx="15356225" cy="7596800"/>
          </a:xfrm>
          <a:prstGeom prst="rect">
            <a:avLst/>
          </a:prstGeom>
          <a:noFill/>
          <a:ln>
            <a:noFill/>
          </a:ln>
        </p:spPr>
      </p:pic>
      <p:sp>
        <p:nvSpPr>
          <p:cNvPr id="152" name="Google Shape;152;p19"/>
          <p:cNvSpPr txBox="1"/>
          <p:nvPr/>
        </p:nvSpPr>
        <p:spPr>
          <a:xfrm>
            <a:off x="1028700" y="819534"/>
            <a:ext cx="16230600" cy="51717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CfsSubset</a:t>
            </a:r>
            <a:r>
              <a:rPr lang="en-US" sz="7200">
                <a:solidFill>
                  <a:srgbClr val="FFFFFF"/>
                </a:solidFill>
                <a:latin typeface="DM Serif Display"/>
                <a:ea typeface="DM Serif Display"/>
                <a:cs typeface="DM Serif Display"/>
                <a:sym typeface="DM Serif Display"/>
              </a:rPr>
              <a:t>Eval</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rPr lang="en-US" sz="2400">
                <a:solidFill>
                  <a:srgbClr val="FFFFFF"/>
                </a:solidFill>
                <a:latin typeface="DM Serif Display"/>
                <a:ea typeface="DM Serif Display"/>
                <a:cs typeface="DM Serif Display"/>
                <a:sym typeface="DM Serif Display"/>
              </a:rPr>
              <a:t>9 Attributes</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Tree>
  </p:cSld>
  <p:clrMapOvr>
    <a:masterClrMapping/>
  </p:clrMapOvr>
  <p:transition>
    <p:fade/>
  </p:transition>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56" name="Shape 156"/>
        <p:cNvGrpSpPr/>
        <p:nvPr/>
      </p:nvGrpSpPr>
      <p:grpSpPr>
        <a:xfrm>
          <a:off x="0" y="0"/>
          <a:ext cx="0" cy="0"/>
          <a:chOff x="0" y="0"/>
          <a:chExt cx="0" cy="0"/>
        </a:xfrm>
      </p:grpSpPr>
      <p:sp>
        <p:nvSpPr>
          <p:cNvPr id="157" name="Google Shape;157;p20"/>
          <p:cNvSpPr txBox="1"/>
          <p:nvPr/>
        </p:nvSpPr>
        <p:spPr>
          <a:xfrm>
            <a:off x="1028700" y="2769498"/>
            <a:ext cx="15681300" cy="55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158" name="Google Shape;158;p20"/>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59" name="Google Shape;159;p20"/>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pic>
        <p:nvPicPr>
          <p:cNvPr id="160" name="Google Shape;160;p20"/>
          <p:cNvPicPr preferRelativeResize="0"/>
          <p:nvPr/>
        </p:nvPicPr>
        <p:blipFill>
          <a:blip r:embed="rId3">
            <a:alphaModFix/>
          </a:blip>
          <a:stretch>
            <a:fillRect/>
          </a:stretch>
        </p:blipFill>
        <p:spPr>
          <a:xfrm>
            <a:off x="1028700" y="2460050"/>
            <a:ext cx="15278876" cy="7596800"/>
          </a:xfrm>
          <a:prstGeom prst="rect">
            <a:avLst/>
          </a:prstGeom>
          <a:noFill/>
          <a:ln>
            <a:noFill/>
          </a:ln>
        </p:spPr>
      </p:pic>
      <p:sp>
        <p:nvSpPr>
          <p:cNvPr id="161" name="Google Shape;161;p20"/>
          <p:cNvSpPr txBox="1"/>
          <p:nvPr/>
        </p:nvSpPr>
        <p:spPr>
          <a:xfrm>
            <a:off x="1028700" y="819534"/>
            <a:ext cx="16230600" cy="51717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InfoGainAttributeEval</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rPr lang="en-US" sz="2400">
                <a:solidFill>
                  <a:srgbClr val="FFFFFF"/>
                </a:solidFill>
                <a:latin typeface="DM Serif Display"/>
                <a:ea typeface="DM Serif Display"/>
                <a:cs typeface="DM Serif Display"/>
                <a:sym typeface="DM Serif Display"/>
              </a:rPr>
              <a:t>Cutoff Value of 0.2, 12 attributes</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Tree>
  </p:cSld>
  <p:clrMapOvr>
    <a:masterClrMapping/>
  </p:clrMapOvr>
  <p:transition>
    <p:fade/>
  </p:transition>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65" name="Shape 165"/>
        <p:cNvGrpSpPr/>
        <p:nvPr/>
      </p:nvGrpSpPr>
      <p:grpSpPr>
        <a:xfrm>
          <a:off x="0" y="0"/>
          <a:ext cx="0" cy="0"/>
          <a:chOff x="0" y="0"/>
          <a:chExt cx="0" cy="0"/>
        </a:xfrm>
      </p:grpSpPr>
      <p:sp>
        <p:nvSpPr>
          <p:cNvPr id="166" name="Google Shape;166;p21"/>
          <p:cNvSpPr txBox="1"/>
          <p:nvPr/>
        </p:nvSpPr>
        <p:spPr>
          <a:xfrm>
            <a:off x="1028700" y="819534"/>
            <a:ext cx="16230600" cy="51717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OneRAttributeEval</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rPr lang="en-US" sz="2400">
                <a:solidFill>
                  <a:srgbClr val="FFFFFF"/>
                </a:solidFill>
                <a:latin typeface="DM Serif Display"/>
                <a:ea typeface="DM Serif Display"/>
                <a:cs typeface="DM Serif Display"/>
                <a:sym typeface="DM Serif Display"/>
              </a:rPr>
              <a:t>Cutoff Value of 90.8, 11 attributes</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167" name="Google Shape;167;p21"/>
          <p:cNvSpPr txBox="1"/>
          <p:nvPr/>
        </p:nvSpPr>
        <p:spPr>
          <a:xfrm>
            <a:off x="1028700" y="2769498"/>
            <a:ext cx="15681300" cy="55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168" name="Google Shape;168;p21"/>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69" name="Google Shape;169;p21"/>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pic>
        <p:nvPicPr>
          <p:cNvPr id="170" name="Google Shape;170;p21"/>
          <p:cNvPicPr preferRelativeResize="0"/>
          <p:nvPr/>
        </p:nvPicPr>
        <p:blipFill>
          <a:blip r:embed="rId3">
            <a:alphaModFix/>
          </a:blip>
          <a:stretch>
            <a:fillRect/>
          </a:stretch>
        </p:blipFill>
        <p:spPr>
          <a:xfrm>
            <a:off x="1028700" y="2460050"/>
            <a:ext cx="15278876" cy="7596800"/>
          </a:xfrm>
          <a:prstGeom prst="rect">
            <a:avLst/>
          </a:prstGeom>
          <a:noFill/>
          <a:ln>
            <a:noFill/>
          </a:ln>
        </p:spPr>
      </p:pic>
    </p:spTree>
  </p:cSld>
  <p:clrMapOvr>
    <a:masterClrMapping/>
  </p:clrMapOvr>
  <p:transition>
    <p:fade/>
  </p:transition>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74" name="Shape 174"/>
        <p:cNvGrpSpPr/>
        <p:nvPr/>
      </p:nvGrpSpPr>
      <p:grpSpPr>
        <a:xfrm>
          <a:off x="0" y="0"/>
          <a:ext cx="0" cy="0"/>
          <a:chOff x="0" y="0"/>
          <a:chExt cx="0" cy="0"/>
        </a:xfrm>
      </p:grpSpPr>
      <p:sp>
        <p:nvSpPr>
          <p:cNvPr id="175" name="Google Shape;175;p22"/>
          <p:cNvSpPr txBox="1"/>
          <p:nvPr/>
        </p:nvSpPr>
        <p:spPr>
          <a:xfrm>
            <a:off x="1028700" y="1438584"/>
            <a:ext cx="16230600" cy="13853100"/>
          </a:xfrm>
          <a:prstGeom prst="rect">
            <a:avLst/>
          </a:prstGeom>
          <a:noFill/>
          <a:ln>
            <a:noFill/>
          </a:ln>
        </p:spPr>
        <p:txBody>
          <a:bodyPr anchorCtr="0" anchor="t" bIns="0" lIns="0" spcFirstLastPara="1" rIns="0" wrap="square" tIns="0">
            <a:spAutoFit/>
          </a:bodyPr>
          <a:lstStyle/>
          <a:p>
            <a:pPr indent="0" lvl="0" marL="0" rtl="0" algn="l">
              <a:lnSpc>
                <a:spcPct val="115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Set chosen by us</a:t>
            </a:r>
            <a:endParaRPr sz="7200">
              <a:solidFill>
                <a:srgbClr val="FFFFFF"/>
              </a:solidFill>
              <a:latin typeface="DM Serif Display"/>
              <a:ea typeface="DM Serif Display"/>
              <a:cs typeface="DM Serif Display"/>
              <a:sym typeface="DM Serif Display"/>
            </a:endParaRPr>
          </a:p>
          <a:p>
            <a:pPr indent="-457200" lvl="0" marL="4572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Based on our NBA knowledge and player performance insight we chose:</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W</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FGM </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PLUS_MINUS</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PLUS_MINUS_RANK</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BLK</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STL</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AST</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FG3M</a:t>
            </a:r>
            <a:endParaRPr sz="3600">
              <a:solidFill>
                <a:srgbClr val="FFFFFF"/>
              </a:solidFill>
              <a:latin typeface="DM Serif Display"/>
              <a:ea typeface="DM Serif Display"/>
              <a:cs typeface="DM Serif Display"/>
              <a:sym typeface="DM Serif Display"/>
            </a:endParaRPr>
          </a:p>
          <a:p>
            <a:pPr indent="-457200" lvl="2" marL="1371600" rtl="0" algn="l">
              <a:lnSpc>
                <a:spcPct val="115000"/>
              </a:lnSpc>
              <a:spcBef>
                <a:spcPts val="0"/>
              </a:spcBef>
              <a:spcAft>
                <a:spcPts val="0"/>
              </a:spcAft>
              <a:buClr>
                <a:srgbClr val="FFFFFF"/>
              </a:buClr>
              <a:buSzPts val="3600"/>
              <a:buFont typeface="DM Serif Display"/>
              <a:buChar char="■"/>
            </a:pPr>
            <a:r>
              <a:rPr lang="en-US" sz="3600">
                <a:solidFill>
                  <a:srgbClr val="FFFFFF"/>
                </a:solidFill>
                <a:latin typeface="DM Serif Display"/>
                <a:ea typeface="DM Serif Display"/>
                <a:cs typeface="DM Serif Display"/>
                <a:sym typeface="DM Serif Display"/>
              </a:rPr>
              <a:t>MIN</a:t>
            </a:r>
            <a:endParaRPr sz="3600">
              <a:solidFill>
                <a:srgbClr val="FFFFFF"/>
              </a:solidFill>
              <a:latin typeface="DM Serif Display"/>
              <a:ea typeface="DM Serif Display"/>
              <a:cs typeface="DM Serif Display"/>
              <a:sym typeface="DM Serif Display"/>
            </a:endParaRPr>
          </a:p>
          <a:p>
            <a:pPr indent="0" lvl="0" marL="0" rtl="0" algn="l">
              <a:lnSpc>
                <a:spcPct val="115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115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115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115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115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176" name="Google Shape;176;p22"/>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77" name="Google Shape;177;p22"/>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Tree>
  </p:cSld>
  <p:clrMapOvr>
    <a:masterClrMapping/>
  </p:clrMapOvr>
  <p:transition>
    <p:fade/>
  </p:transition>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181" name="Shape 181"/>
        <p:cNvGrpSpPr/>
        <p:nvPr/>
      </p:nvGrpSpPr>
      <p:grpSpPr>
        <a:xfrm>
          <a:off x="0" y="0"/>
          <a:ext cx="0" cy="0"/>
          <a:chOff x="0" y="0"/>
          <a:chExt cx="0" cy="0"/>
        </a:xfrm>
      </p:grpSpPr>
      <p:sp>
        <p:nvSpPr>
          <p:cNvPr id="182" name="Google Shape;182;p23"/>
          <p:cNvSpPr txBox="1"/>
          <p:nvPr/>
        </p:nvSpPr>
        <p:spPr>
          <a:xfrm>
            <a:off x="1631200" y="4601525"/>
            <a:ext cx="15372600" cy="15516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14400">
                <a:solidFill>
                  <a:srgbClr val="FFFFFF"/>
                </a:solidFill>
                <a:highlight>
                  <a:schemeClr val="dk1"/>
                </a:highlight>
                <a:latin typeface="DM Serif Display"/>
                <a:ea typeface="DM Serif Display"/>
                <a:cs typeface="DM Serif Display"/>
                <a:sym typeface="DM Serif Display"/>
              </a:rPr>
              <a:t>Classification</a:t>
            </a:r>
            <a:endParaRPr>
              <a:highlight>
                <a:schemeClr val="dk1"/>
              </a:highlight>
            </a:endParaRPr>
          </a:p>
        </p:txBody>
      </p:sp>
      <p:sp>
        <p:nvSpPr>
          <p:cNvPr id="183" name="Google Shape;183;p23"/>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84" name="Google Shape;184;p23"/>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185" name="Google Shape;185;p23"/>
          <p:cNvSpPr/>
          <p:nvPr/>
        </p:nvSpPr>
        <p:spPr>
          <a:xfrm>
            <a:off x="11064125" y="1159100"/>
            <a:ext cx="6506700" cy="23577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Tree>
  </p:cSld>
  <p:clrMapOvr>
    <a:masterClrMapping/>
  </p:clrMapOvr>
  <p:transition>
    <p:fade/>
  </p:transition>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189" name="Shape 189"/>
        <p:cNvGrpSpPr/>
        <p:nvPr/>
      </p:nvGrpSpPr>
      <p:grpSpPr>
        <a:xfrm>
          <a:off x="0" y="0"/>
          <a:ext cx="0" cy="0"/>
          <a:chOff x="0" y="0"/>
          <a:chExt cx="0" cy="0"/>
        </a:xfrm>
      </p:grpSpPr>
      <p:sp>
        <p:nvSpPr>
          <p:cNvPr id="190" name="Google Shape;190;p24"/>
          <p:cNvSpPr txBox="1"/>
          <p:nvPr/>
        </p:nvSpPr>
        <p:spPr>
          <a:xfrm>
            <a:off x="1028700" y="1438584"/>
            <a:ext cx="16230600" cy="15516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Different Classifiers Used</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191" name="Google Shape;191;p24"/>
          <p:cNvSpPr txBox="1"/>
          <p:nvPr/>
        </p:nvSpPr>
        <p:spPr>
          <a:xfrm>
            <a:off x="2316450" y="2990175"/>
            <a:ext cx="4367400" cy="2862900"/>
          </a:xfrm>
          <a:prstGeom prst="rect">
            <a:avLst/>
          </a:prstGeom>
          <a:noFill/>
          <a:ln>
            <a:noFill/>
          </a:ln>
        </p:spPr>
        <p:txBody>
          <a:bodyPr anchorCtr="0" anchor="t" bIns="0" lIns="0" spcFirstLastPara="1" rIns="0" wrap="square" tIns="0">
            <a:spAutoFit/>
          </a:bodyPr>
          <a:lstStyle/>
          <a:p>
            <a:pPr indent="0" lvl="0" marL="0" rtl="0" algn="l">
              <a:lnSpc>
                <a:spcPct val="100000"/>
              </a:lnSpc>
              <a:spcBef>
                <a:spcPts val="0"/>
              </a:spcBef>
              <a:spcAft>
                <a:spcPts val="0"/>
              </a:spcAft>
              <a:buClr>
                <a:schemeClr val="dk1"/>
              </a:buClr>
              <a:buFont typeface="Arial"/>
              <a:buNone/>
            </a:pPr>
            <a:r>
              <a:rPr lang="en-US" sz="3000">
                <a:solidFill>
                  <a:schemeClr val="lt1"/>
                </a:solidFill>
                <a:latin typeface="DM Serif Display"/>
                <a:ea typeface="DM Serif Display"/>
                <a:cs typeface="DM Serif Display"/>
                <a:sym typeface="DM Serif Display"/>
              </a:rPr>
              <a:t>Naive Bayes</a:t>
            </a:r>
            <a:endParaRPr sz="3000">
              <a:solidFill>
                <a:schemeClr val="lt1"/>
              </a:solidFill>
              <a:latin typeface="DM Serif Display"/>
              <a:ea typeface="DM Serif Display"/>
              <a:cs typeface="DM Serif Display"/>
              <a:sym typeface="DM Serif Display"/>
            </a:endParaRPr>
          </a:p>
          <a:p>
            <a:pPr indent="0" lvl="0" marL="0" rtl="0" algn="l">
              <a:lnSpc>
                <a:spcPct val="10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100000"/>
              </a:lnSpc>
              <a:spcBef>
                <a:spcPts val="0"/>
              </a:spcBef>
              <a:spcAft>
                <a:spcPts val="0"/>
              </a:spcAft>
              <a:buSzPts val="1100"/>
              <a:buNone/>
            </a:pPr>
            <a:r>
              <a:rPr lang="en-US" sz="2100">
                <a:solidFill>
                  <a:schemeClr val="lt1"/>
                </a:solidFill>
                <a:latin typeface="DM Sans"/>
                <a:ea typeface="DM Sans"/>
                <a:cs typeface="DM Sans"/>
                <a:sym typeface="DM Sans"/>
              </a:rPr>
              <a:t>A probabilistic classifier that assumes the presence of each feature is independent of the other features. </a:t>
            </a:r>
            <a:endParaRPr sz="2100">
              <a:solidFill>
                <a:schemeClr val="lt1"/>
              </a:solidFill>
              <a:latin typeface="DM Sans"/>
              <a:ea typeface="DM Sans"/>
              <a:cs typeface="DM Sans"/>
              <a:sym typeface="DM Sans"/>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p:txBody>
      </p:sp>
      <p:sp>
        <p:nvSpPr>
          <p:cNvPr id="192" name="Google Shape;192;p24"/>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93" name="Google Shape;193;p24"/>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194" name="Google Shape;194;p24"/>
          <p:cNvSpPr txBox="1"/>
          <p:nvPr/>
        </p:nvSpPr>
        <p:spPr>
          <a:xfrm>
            <a:off x="5880600" y="3506550"/>
            <a:ext cx="6079200" cy="387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t/>
            </a:r>
            <a:endParaRPr sz="3600"/>
          </a:p>
        </p:txBody>
      </p:sp>
      <p:sp>
        <p:nvSpPr>
          <p:cNvPr id="195" name="Google Shape;195;p24"/>
          <p:cNvSpPr txBox="1"/>
          <p:nvPr/>
        </p:nvSpPr>
        <p:spPr>
          <a:xfrm>
            <a:off x="11688166" y="3506350"/>
            <a:ext cx="4511100" cy="150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t/>
            </a:r>
            <a:endParaRPr/>
          </a:p>
        </p:txBody>
      </p:sp>
      <p:sp>
        <p:nvSpPr>
          <p:cNvPr id="196" name="Google Shape;196;p24"/>
          <p:cNvSpPr txBox="1"/>
          <p:nvPr/>
        </p:nvSpPr>
        <p:spPr>
          <a:xfrm>
            <a:off x="2316450" y="6106825"/>
            <a:ext cx="4511100" cy="22695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OneR</a:t>
            </a:r>
            <a:endParaRPr sz="3000">
              <a:solidFill>
                <a:schemeClr val="lt1"/>
              </a:solidFill>
              <a:latin typeface="DM Serif Display"/>
              <a:ea typeface="DM Serif Display"/>
              <a:cs typeface="DM Serif Display"/>
              <a:sym typeface="DM Serif Display"/>
            </a:endParaRPr>
          </a:p>
          <a:p>
            <a:pPr indent="0" lvl="0" marL="0" rtl="0" algn="l">
              <a:lnSpc>
                <a:spcPct val="7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115000"/>
              </a:lnSpc>
              <a:spcBef>
                <a:spcPts val="0"/>
              </a:spcBef>
              <a:spcAft>
                <a:spcPts val="0"/>
              </a:spcAft>
              <a:buNone/>
            </a:pPr>
            <a:r>
              <a:rPr lang="en-US" sz="2100">
                <a:solidFill>
                  <a:srgbClr val="FFFFFF"/>
                </a:solidFill>
                <a:latin typeface="DM Sans"/>
                <a:ea typeface="DM Sans"/>
                <a:cs typeface="DM Sans"/>
                <a:sym typeface="DM Sans"/>
              </a:rPr>
              <a:t>A simple, rule-based classifier that generates one rule for each predictor and selects the one that performs the best.</a:t>
            </a:r>
            <a:endParaRPr sz="2100">
              <a:solidFill>
                <a:srgbClr val="FFFFFF"/>
              </a:solidFill>
              <a:latin typeface="DM Sans"/>
              <a:ea typeface="DM Sans"/>
              <a:cs typeface="DM Sans"/>
              <a:sym typeface="DM Sans"/>
            </a:endParaRPr>
          </a:p>
        </p:txBody>
      </p:sp>
      <p:sp>
        <p:nvSpPr>
          <p:cNvPr id="197" name="Google Shape;197;p24"/>
          <p:cNvSpPr txBox="1"/>
          <p:nvPr/>
        </p:nvSpPr>
        <p:spPr>
          <a:xfrm>
            <a:off x="7679250" y="2862388"/>
            <a:ext cx="6374400" cy="28536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US" sz="3000">
                <a:solidFill>
                  <a:schemeClr val="lt1"/>
                </a:solidFill>
                <a:latin typeface="DM Serif Display"/>
                <a:ea typeface="DM Serif Display"/>
                <a:cs typeface="DM Serif Display"/>
                <a:sym typeface="DM Serif Display"/>
              </a:rPr>
              <a:t>J48</a:t>
            </a:r>
            <a:endParaRPr sz="3000">
              <a:solidFill>
                <a:schemeClr val="lt1"/>
              </a:solidFill>
              <a:latin typeface="DM Serif Display"/>
              <a:ea typeface="DM Serif Display"/>
              <a:cs typeface="DM Serif Display"/>
              <a:sym typeface="DM Serif Display"/>
            </a:endParaRPr>
          </a:p>
          <a:p>
            <a:pPr indent="0" lvl="0" marL="0" rtl="0" algn="l">
              <a:lnSpc>
                <a:spcPct val="100000"/>
              </a:lnSpc>
              <a:spcBef>
                <a:spcPts val="0"/>
              </a:spcBef>
              <a:spcAft>
                <a:spcPts val="0"/>
              </a:spcAft>
              <a:buNone/>
            </a:pPr>
            <a:r>
              <a:t/>
            </a:r>
            <a:endParaRPr sz="3000">
              <a:solidFill>
                <a:schemeClr val="lt1"/>
              </a:solidFill>
              <a:latin typeface="DM Serif Display"/>
              <a:ea typeface="DM Serif Display"/>
              <a:cs typeface="DM Serif Display"/>
              <a:sym typeface="DM Serif Display"/>
            </a:endParaRPr>
          </a:p>
          <a:p>
            <a:pPr indent="0" lvl="0" marL="0" rtl="0" algn="l">
              <a:lnSpc>
                <a:spcPct val="100000"/>
              </a:lnSpc>
              <a:spcBef>
                <a:spcPts val="0"/>
              </a:spcBef>
              <a:spcAft>
                <a:spcPts val="0"/>
              </a:spcAft>
              <a:buNone/>
            </a:pPr>
            <a:r>
              <a:rPr lang="en-US" sz="2100">
                <a:solidFill>
                  <a:srgbClr val="FFFFFF"/>
                </a:solidFill>
                <a:latin typeface="DM Sans"/>
                <a:ea typeface="DM Sans"/>
                <a:cs typeface="DM Sans"/>
                <a:sym typeface="DM Sans"/>
              </a:rPr>
              <a:t>A decision tree algorithm that splits the data based on attribute values. It creates tree-structures that can handle both categorical and continuous data. </a:t>
            </a:r>
            <a:endParaRPr sz="2100">
              <a:solidFill>
                <a:srgbClr val="FFFFFF"/>
              </a:solidFill>
              <a:latin typeface="DM Sans"/>
              <a:ea typeface="DM Sans"/>
              <a:cs typeface="DM Sans"/>
              <a:sym typeface="DM Sans"/>
            </a:endParaRPr>
          </a:p>
          <a:p>
            <a:pPr indent="0" lvl="0" marL="0" rtl="0" algn="l">
              <a:lnSpc>
                <a:spcPct val="70000"/>
              </a:lnSpc>
              <a:spcBef>
                <a:spcPts val="0"/>
              </a:spcBef>
              <a:spcAft>
                <a:spcPts val="0"/>
              </a:spcAft>
              <a:buNone/>
            </a:pPr>
            <a:r>
              <a:t/>
            </a:r>
            <a:endParaRPr sz="2100">
              <a:solidFill>
                <a:srgbClr val="FFFFFF"/>
              </a:solidFill>
              <a:latin typeface="DM Sans"/>
              <a:ea typeface="DM Sans"/>
              <a:cs typeface="DM Sans"/>
              <a:sym typeface="DM Sans"/>
            </a:endParaRPr>
          </a:p>
          <a:p>
            <a:pPr indent="0" lvl="0" marL="0" rtl="0" algn="l">
              <a:lnSpc>
                <a:spcPct val="70000"/>
              </a:lnSpc>
              <a:spcBef>
                <a:spcPts val="0"/>
              </a:spcBef>
              <a:spcAft>
                <a:spcPts val="0"/>
              </a:spcAft>
              <a:buNone/>
            </a:pPr>
            <a:r>
              <a:t/>
            </a:r>
            <a:endParaRPr sz="2100">
              <a:solidFill>
                <a:srgbClr val="FFFFFF"/>
              </a:solidFill>
              <a:latin typeface="DM Sans"/>
              <a:ea typeface="DM Sans"/>
              <a:cs typeface="DM Sans"/>
              <a:sym typeface="DM Sans"/>
            </a:endParaRPr>
          </a:p>
        </p:txBody>
      </p:sp>
      <p:grpSp>
        <p:nvGrpSpPr>
          <p:cNvPr id="198" name="Google Shape;198;p24"/>
          <p:cNvGrpSpPr/>
          <p:nvPr/>
        </p:nvGrpSpPr>
        <p:grpSpPr>
          <a:xfrm>
            <a:off x="7679251" y="6168713"/>
            <a:ext cx="6492301" cy="2145725"/>
            <a:chOff x="6307618" y="6230600"/>
            <a:chExt cx="7256400" cy="2145725"/>
          </a:xfrm>
        </p:grpSpPr>
        <p:sp>
          <p:nvSpPr>
            <p:cNvPr id="199" name="Google Shape;199;p24"/>
            <p:cNvSpPr txBox="1"/>
            <p:nvPr/>
          </p:nvSpPr>
          <p:spPr>
            <a:xfrm>
              <a:off x="6307618" y="6230600"/>
              <a:ext cx="4644000" cy="507900"/>
            </a:xfrm>
            <a:prstGeom prst="rect">
              <a:avLst/>
            </a:prstGeom>
            <a:noFill/>
            <a:ln>
              <a:noFill/>
            </a:ln>
          </p:spPr>
          <p:txBody>
            <a:bodyPr anchorCtr="0" anchor="t" bIns="91425" lIns="91425" spcFirstLastPara="1" rIns="91425" wrap="square" tIns="91425">
              <a:spAutoFit/>
            </a:bodyPr>
            <a:lstStyle/>
            <a:p>
              <a:pPr indent="0" lvl="0" marL="0" rtl="0" algn="l">
                <a:lnSpc>
                  <a:spcPct val="70000"/>
                </a:lnSpc>
                <a:spcBef>
                  <a:spcPts val="0"/>
                </a:spcBef>
                <a:spcAft>
                  <a:spcPts val="0"/>
                </a:spcAft>
                <a:buNone/>
              </a:pPr>
              <a:r>
                <a:rPr lang="en-US" sz="3000">
                  <a:solidFill>
                    <a:schemeClr val="lt1"/>
                  </a:solidFill>
                  <a:latin typeface="DM Serif Display"/>
                  <a:ea typeface="DM Serif Display"/>
                  <a:cs typeface="DM Serif Display"/>
                  <a:sym typeface="DM Serif Display"/>
                </a:rPr>
                <a:t>Logistic</a:t>
              </a:r>
              <a:endParaRPr sz="3000">
                <a:solidFill>
                  <a:schemeClr val="lt1"/>
                </a:solidFill>
                <a:latin typeface="DM Serif Display"/>
                <a:ea typeface="DM Serif Display"/>
                <a:cs typeface="DM Serif Display"/>
                <a:sym typeface="DM Serif Display"/>
              </a:endParaRPr>
            </a:p>
          </p:txBody>
        </p:sp>
        <p:sp>
          <p:nvSpPr>
            <p:cNvPr id="200" name="Google Shape;200;p24"/>
            <p:cNvSpPr txBox="1"/>
            <p:nvPr/>
          </p:nvSpPr>
          <p:spPr>
            <a:xfrm>
              <a:off x="6307618" y="6683125"/>
              <a:ext cx="7256400" cy="169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100">
                  <a:solidFill>
                    <a:srgbClr val="FFFFFF"/>
                  </a:solidFill>
                  <a:latin typeface="DM Sans"/>
                  <a:ea typeface="DM Sans"/>
                  <a:cs typeface="DM Sans"/>
                  <a:sym typeface="DM Sans"/>
                </a:rPr>
                <a:t>A statistical model used for binary classification. It assumes a linear relationship between the independent variable and the log odds of the dependent variable.</a:t>
              </a:r>
              <a:endParaRPr sz="2100">
                <a:solidFill>
                  <a:srgbClr val="FFFFFF"/>
                </a:solidFill>
                <a:latin typeface="DM Sans"/>
                <a:ea typeface="DM Sans"/>
                <a:cs typeface="DM Sans"/>
                <a:sym typeface="DM Sans"/>
              </a:endParaRPr>
            </a:p>
            <a:p>
              <a:pPr indent="0" lvl="0" marL="0" rtl="0" algn="l">
                <a:spcBef>
                  <a:spcPts val="0"/>
                </a:spcBef>
                <a:spcAft>
                  <a:spcPts val="0"/>
                </a:spcAft>
                <a:buNone/>
              </a:pPr>
              <a:r>
                <a:t/>
              </a:r>
              <a:endParaRPr/>
            </a:p>
          </p:txBody>
        </p:sp>
      </p:grpSp>
    </p:spTree>
  </p:cSld>
  <p:clrMapOvr>
    <a:masterClrMapping/>
  </p:clrMapOvr>
  <p:transition>
    <p:fade/>
  </p:transition>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04" name="Shape 204"/>
        <p:cNvGrpSpPr/>
        <p:nvPr/>
      </p:nvGrpSpPr>
      <p:grpSpPr>
        <a:xfrm>
          <a:off x="0" y="0"/>
          <a:ext cx="0" cy="0"/>
          <a:chOff x="0" y="0"/>
          <a:chExt cx="0" cy="0"/>
        </a:xfrm>
      </p:grpSpPr>
      <p:sp>
        <p:nvSpPr>
          <p:cNvPr id="205" name="Google Shape;205;p25"/>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206" name="Google Shape;206;p25"/>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207" name="Google Shape;207;p25"/>
          <p:cNvSpPr/>
          <p:nvPr/>
        </p:nvSpPr>
        <p:spPr>
          <a:xfrm>
            <a:off x="1145925" y="2858225"/>
            <a:ext cx="8996100" cy="37011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208" name="Google Shape;208;p25"/>
          <p:cNvSpPr txBox="1"/>
          <p:nvPr/>
        </p:nvSpPr>
        <p:spPr>
          <a:xfrm>
            <a:off x="1783600" y="4753925"/>
            <a:ext cx="15372600" cy="15516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14400">
                <a:solidFill>
                  <a:srgbClr val="FFFFFF"/>
                </a:solidFill>
                <a:highlight>
                  <a:schemeClr val="dk1"/>
                </a:highlight>
                <a:latin typeface="DM Serif Display"/>
                <a:ea typeface="DM Serif Display"/>
                <a:cs typeface="DM Serif Display"/>
                <a:sym typeface="DM Serif Display"/>
              </a:rPr>
              <a:t>Results</a:t>
            </a:r>
            <a:endParaRPr>
              <a:highlight>
                <a:schemeClr val="dk1"/>
              </a:highlight>
            </a:endParaRPr>
          </a:p>
        </p:txBody>
      </p:sp>
    </p:spTree>
  </p:cSld>
  <p:clrMapOvr>
    <a:masterClrMapping/>
  </p:clrMapOvr>
  <p:transition>
    <p:fade/>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41" name="Shape 41"/>
        <p:cNvGrpSpPr/>
        <p:nvPr/>
      </p:nvGrpSpPr>
      <p:grpSpPr>
        <a:xfrm>
          <a:off x="0" y="0"/>
          <a:ext cx="0" cy="0"/>
          <a:chOff x="0" y="0"/>
          <a:chExt cx="0" cy="0"/>
        </a:xfrm>
      </p:grpSpPr>
      <p:sp>
        <p:nvSpPr>
          <p:cNvPr id="42" name="Google Shape;42;p8"/>
          <p:cNvSpPr txBox="1"/>
          <p:nvPr/>
        </p:nvSpPr>
        <p:spPr>
          <a:xfrm>
            <a:off x="0" y="1539125"/>
            <a:ext cx="13599900" cy="8644500"/>
          </a:xfrm>
          <a:prstGeom prst="rect">
            <a:avLst/>
          </a:prstGeom>
          <a:noFill/>
          <a:ln>
            <a:noFill/>
          </a:ln>
        </p:spPr>
        <p:txBody>
          <a:bodyPr anchorCtr="0" anchor="t" bIns="0" lIns="0" spcFirstLastPara="1" rIns="0" wrap="square" tIns="0">
            <a:spAutoFit/>
          </a:bodyPr>
          <a:lstStyle/>
          <a:p>
            <a:pPr indent="-1122683"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Background</a:t>
            </a:r>
            <a:endParaRPr/>
          </a:p>
          <a:p>
            <a:pPr indent="-1122682"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Preprocessing</a:t>
            </a:r>
            <a:endParaRPr sz="10400">
              <a:solidFill>
                <a:srgbClr val="FFFFFF"/>
              </a:solidFill>
              <a:latin typeface="DM Serif Display"/>
              <a:ea typeface="DM Serif Display"/>
              <a:cs typeface="DM Serif Display"/>
              <a:sym typeface="DM Serif Display"/>
            </a:endParaRPr>
          </a:p>
          <a:p>
            <a:pPr indent="-1122682"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Attribute Selection</a:t>
            </a:r>
            <a:endParaRPr sz="10400">
              <a:solidFill>
                <a:srgbClr val="FFFFFF"/>
              </a:solidFill>
              <a:latin typeface="DM Serif Display"/>
              <a:ea typeface="DM Serif Display"/>
              <a:cs typeface="DM Serif Display"/>
              <a:sym typeface="DM Serif Display"/>
            </a:endParaRPr>
          </a:p>
          <a:p>
            <a:pPr indent="-1122682"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Classification</a:t>
            </a:r>
            <a:endParaRPr sz="10400">
              <a:solidFill>
                <a:srgbClr val="FFFFFF"/>
              </a:solidFill>
              <a:latin typeface="DM Serif Display"/>
              <a:ea typeface="DM Serif Display"/>
              <a:cs typeface="DM Serif Display"/>
              <a:sym typeface="DM Serif Display"/>
            </a:endParaRPr>
          </a:p>
          <a:p>
            <a:pPr indent="-1122682"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Results</a:t>
            </a:r>
            <a:endParaRPr sz="10400">
              <a:solidFill>
                <a:srgbClr val="FFFFFF"/>
              </a:solidFill>
              <a:latin typeface="DM Serif Display"/>
              <a:ea typeface="DM Serif Display"/>
              <a:cs typeface="DM Serif Display"/>
              <a:sym typeface="DM Serif Display"/>
            </a:endParaRPr>
          </a:p>
          <a:p>
            <a:pPr indent="-1122683" lvl="1" marL="2245365" marR="0" rtl="0" algn="l">
              <a:lnSpc>
                <a:spcPct val="90000"/>
              </a:lnSpc>
              <a:spcBef>
                <a:spcPts val="0"/>
              </a:spcBef>
              <a:spcAft>
                <a:spcPts val="0"/>
              </a:spcAft>
              <a:buClr>
                <a:srgbClr val="FFFFFF"/>
              </a:buClr>
              <a:buSzPts val="10400"/>
              <a:buFont typeface="DM Serif Display"/>
              <a:buAutoNum type="arabicPeriod"/>
            </a:pPr>
            <a:r>
              <a:rPr lang="en-US" sz="10400">
                <a:solidFill>
                  <a:srgbClr val="FFFFFF"/>
                </a:solidFill>
                <a:latin typeface="DM Serif Display"/>
                <a:ea typeface="DM Serif Display"/>
                <a:cs typeface="DM Serif Display"/>
                <a:sym typeface="DM Serif Display"/>
              </a:rPr>
              <a:t>Analysis</a:t>
            </a:r>
            <a:endParaRPr/>
          </a:p>
        </p:txBody>
      </p:sp>
      <p:sp>
        <p:nvSpPr>
          <p:cNvPr id="43" name="Google Shape;43;p8"/>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44" name="Google Shape;44;p8"/>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Tree>
  </p:cSld>
  <p:clrMapOvr>
    <a:masterClrMapping/>
  </p:clrMapOvr>
  <p:transition>
    <p:fade/>
  </p:transition>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212" name="Shape 212"/>
        <p:cNvGrpSpPr/>
        <p:nvPr/>
      </p:nvGrpSpPr>
      <p:grpSpPr>
        <a:xfrm>
          <a:off x="0" y="0"/>
          <a:ext cx="0" cy="0"/>
          <a:chOff x="0" y="0"/>
          <a:chExt cx="0" cy="0"/>
        </a:xfrm>
      </p:grpSpPr>
      <p:sp>
        <p:nvSpPr>
          <p:cNvPr id="213" name="Google Shape;213;p26"/>
          <p:cNvSpPr txBox="1"/>
          <p:nvPr/>
        </p:nvSpPr>
        <p:spPr>
          <a:xfrm>
            <a:off x="1028700" y="819534"/>
            <a:ext cx="16230600" cy="4913400"/>
          </a:xfrm>
          <a:prstGeom prst="rect">
            <a:avLst/>
          </a:prstGeom>
          <a:noFill/>
          <a:ln>
            <a:noFill/>
          </a:ln>
        </p:spPr>
        <p:txBody>
          <a:bodyPr anchorCtr="0" anchor="t" bIns="0" lIns="0" spcFirstLastPara="1" rIns="0" wrap="square" tIns="0">
            <a:spAutoFit/>
          </a:bodyPr>
          <a:lstStyle/>
          <a:p>
            <a:pPr indent="0" lvl="0" marL="0" rtl="0" algn="l">
              <a:lnSpc>
                <a:spcPct val="70000"/>
              </a:lnSpc>
              <a:spcBef>
                <a:spcPts val="0"/>
              </a:spcBef>
              <a:spcAft>
                <a:spcPts val="0"/>
              </a:spcAft>
              <a:buSzPts val="1100"/>
              <a:buNone/>
            </a:pPr>
            <a:r>
              <a:rPr lang="en-US" sz="7200">
                <a:solidFill>
                  <a:srgbClr val="FFFFFF"/>
                </a:solidFill>
                <a:latin typeface="DM Serif Display"/>
                <a:ea typeface="DM Serif Display"/>
                <a:cs typeface="DM Serif Display"/>
                <a:sym typeface="DM Serif Display"/>
              </a:rPr>
              <a:t>Results</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24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rtl="0" algn="l">
              <a:lnSpc>
                <a:spcPct val="70000"/>
              </a:lnSpc>
              <a:spcBef>
                <a:spcPts val="0"/>
              </a:spcBef>
              <a:spcAft>
                <a:spcPts val="0"/>
              </a:spcAft>
              <a:buSzPts val="1100"/>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214" name="Google Shape;214;p26"/>
          <p:cNvSpPr txBox="1"/>
          <p:nvPr/>
        </p:nvSpPr>
        <p:spPr>
          <a:xfrm>
            <a:off x="1028700" y="2769498"/>
            <a:ext cx="15681300" cy="554100"/>
          </a:xfrm>
          <a:prstGeom prst="rect">
            <a:avLst/>
          </a:prstGeom>
          <a:noFill/>
          <a:ln>
            <a:noFill/>
          </a:ln>
        </p:spPr>
        <p:txBody>
          <a:bodyPr anchorCtr="0" anchor="t" bIns="0" lIns="0" spcFirstLastPara="1" rIns="0" wrap="square" tIns="0">
            <a:spAutoFit/>
          </a:bodyPr>
          <a:lstStyle/>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215" name="Google Shape;215;p26"/>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216" name="Google Shape;216;p26"/>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pic>
        <p:nvPicPr>
          <p:cNvPr id="217" name="Google Shape;217;p26"/>
          <p:cNvPicPr preferRelativeResize="0"/>
          <p:nvPr/>
        </p:nvPicPr>
        <p:blipFill>
          <a:blip r:embed="rId3">
            <a:alphaModFix/>
          </a:blip>
          <a:stretch>
            <a:fillRect/>
          </a:stretch>
        </p:blipFill>
        <p:spPr>
          <a:xfrm>
            <a:off x="1531725" y="1767225"/>
            <a:ext cx="15363800" cy="8258325"/>
          </a:xfrm>
          <a:prstGeom prst="rect">
            <a:avLst/>
          </a:prstGeom>
          <a:noFill/>
          <a:ln>
            <a:noFill/>
          </a:ln>
        </p:spPr>
      </p:pic>
    </p:spTree>
  </p:cSld>
  <p:clrMapOvr>
    <a:masterClrMapping/>
  </p:clrMapOvr>
  <p:transition>
    <p:fade/>
  </p:transition>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27"/>
          <p:cNvSpPr txBox="1"/>
          <p:nvPr>
            <p:ph idx="1" type="body"/>
          </p:nvPr>
        </p:nvSpPr>
        <p:spPr>
          <a:xfrm>
            <a:off x="934650" y="671475"/>
            <a:ext cx="16418700" cy="7140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US"/>
              <a:t>Accuracy</a:t>
            </a:r>
            <a:br>
              <a:rPr lang="en-US"/>
            </a:br>
            <a:endParaRPr sz="4000"/>
          </a:p>
          <a:p>
            <a:pPr indent="0" lvl="0" marL="0" rtl="0" algn="l">
              <a:spcBef>
                <a:spcPts val="640"/>
              </a:spcBef>
              <a:spcAft>
                <a:spcPts val="0"/>
              </a:spcAft>
              <a:buNone/>
            </a:pPr>
            <a:r>
              <a:rPr lang="en-US" sz="4000"/>
              <a:t>Five Highest Accuracies:</a:t>
            </a:r>
            <a:endParaRPr sz="4000"/>
          </a:p>
          <a:p>
            <a:pPr indent="0" lvl="0" marL="0" rtl="0" algn="l">
              <a:spcBef>
                <a:spcPts val="640"/>
              </a:spcBef>
              <a:spcAft>
                <a:spcPts val="0"/>
              </a:spcAft>
              <a:buNone/>
            </a:pPr>
            <a:r>
              <a:t/>
            </a:r>
            <a:endParaRPr sz="4000"/>
          </a:p>
          <a:p>
            <a:pPr indent="0" lvl="0" marL="0" rtl="0" algn="l">
              <a:spcBef>
                <a:spcPts val="640"/>
              </a:spcBef>
              <a:spcAft>
                <a:spcPts val="0"/>
              </a:spcAft>
              <a:buNone/>
            </a:pPr>
            <a:r>
              <a:rPr lang="en-US" sz="4000"/>
              <a:t>      1.CfsSubsetEval with OneR Classification - 92.5085%</a:t>
            </a:r>
            <a:endParaRPr sz="4000"/>
          </a:p>
          <a:p>
            <a:pPr indent="0" lvl="0" marL="0" rtl="0" algn="l">
              <a:spcBef>
                <a:spcPts val="640"/>
              </a:spcBef>
              <a:spcAft>
                <a:spcPts val="0"/>
              </a:spcAft>
              <a:buNone/>
            </a:pPr>
            <a:r>
              <a:rPr lang="en-US" sz="4000"/>
              <a:t>      </a:t>
            </a:r>
            <a:r>
              <a:rPr lang="en-US" sz="4000"/>
              <a:t>1.</a:t>
            </a:r>
            <a:r>
              <a:rPr lang="en-US" sz="4000"/>
              <a:t>InfoGainAttributeEval with OneR Classification - 92.5085%</a:t>
            </a:r>
            <a:endParaRPr sz="4000"/>
          </a:p>
          <a:p>
            <a:pPr indent="0" lvl="0" marL="0" rtl="0" algn="l">
              <a:spcBef>
                <a:spcPts val="640"/>
              </a:spcBef>
              <a:spcAft>
                <a:spcPts val="0"/>
              </a:spcAft>
              <a:buClr>
                <a:schemeClr val="dk1"/>
              </a:buClr>
              <a:buSzPts val="1100"/>
              <a:buFont typeface="Arial"/>
              <a:buNone/>
            </a:pPr>
            <a:r>
              <a:rPr lang="en-US" sz="4000"/>
              <a:t>      2.CorrelationAttributeEval with OneR Classification - 92.395%</a:t>
            </a:r>
            <a:endParaRPr sz="4000"/>
          </a:p>
          <a:p>
            <a:pPr indent="0" lvl="0" marL="0" rtl="0" algn="l">
              <a:spcBef>
                <a:spcPts val="640"/>
              </a:spcBef>
              <a:spcAft>
                <a:spcPts val="0"/>
              </a:spcAft>
              <a:buClr>
                <a:schemeClr val="dk1"/>
              </a:buClr>
              <a:buSzPts val="1100"/>
              <a:buFont typeface="Arial"/>
              <a:buNone/>
            </a:pPr>
            <a:r>
              <a:rPr lang="en-US" sz="4000"/>
              <a:t>      2.OneRAttributeEval with OneR Classification - 92.395%</a:t>
            </a:r>
            <a:endParaRPr sz="4000"/>
          </a:p>
          <a:p>
            <a:pPr indent="0" lvl="0" marL="0" rtl="0" algn="l">
              <a:spcBef>
                <a:spcPts val="640"/>
              </a:spcBef>
              <a:spcAft>
                <a:spcPts val="0"/>
              </a:spcAft>
              <a:buNone/>
            </a:pPr>
            <a:r>
              <a:rPr lang="en-US" sz="4000"/>
              <a:t>      2.Our Chosen Attributes with OneR Classification - 92.395%</a:t>
            </a:r>
            <a:endParaRPr sz="4000"/>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28"/>
          <p:cNvSpPr txBox="1"/>
          <p:nvPr>
            <p:ph idx="1" type="body"/>
          </p:nvPr>
        </p:nvSpPr>
        <p:spPr>
          <a:xfrm>
            <a:off x="934650" y="763700"/>
            <a:ext cx="16418700" cy="7140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US"/>
              <a:t>TP Rate*</a:t>
            </a:r>
            <a:endParaRPr/>
          </a:p>
          <a:p>
            <a:pPr indent="0" lvl="0" marL="0" rtl="0" algn="l">
              <a:spcBef>
                <a:spcPts val="640"/>
              </a:spcBef>
              <a:spcAft>
                <a:spcPts val="0"/>
              </a:spcAft>
              <a:buNone/>
            </a:pPr>
            <a:r>
              <a:t/>
            </a:r>
            <a:endParaRPr sz="4000"/>
          </a:p>
          <a:p>
            <a:pPr indent="0" lvl="0" marL="0" rtl="0" algn="l">
              <a:spcBef>
                <a:spcPts val="640"/>
              </a:spcBef>
              <a:spcAft>
                <a:spcPts val="0"/>
              </a:spcAft>
              <a:buNone/>
            </a:pPr>
            <a:r>
              <a:rPr lang="en-US" sz="4000"/>
              <a:t>Five Highest True Positive Rates:</a:t>
            </a:r>
            <a:endParaRPr sz="4000"/>
          </a:p>
          <a:p>
            <a:pPr indent="0" lvl="0" marL="0" rtl="0" algn="l">
              <a:spcBef>
                <a:spcPts val="640"/>
              </a:spcBef>
              <a:spcAft>
                <a:spcPts val="0"/>
              </a:spcAft>
              <a:buNone/>
            </a:pPr>
            <a:r>
              <a:t/>
            </a:r>
            <a:endParaRPr sz="4000"/>
          </a:p>
          <a:p>
            <a:pPr indent="0" lvl="0" marL="0" rtl="0" algn="l">
              <a:spcBef>
                <a:spcPts val="640"/>
              </a:spcBef>
              <a:spcAft>
                <a:spcPts val="0"/>
              </a:spcAft>
              <a:buNone/>
            </a:pPr>
            <a:r>
              <a:rPr lang="en-US" sz="4000"/>
              <a:t>      1.CfsSubsetEval with J48 Classification - 0.684</a:t>
            </a:r>
            <a:endParaRPr sz="4000"/>
          </a:p>
          <a:p>
            <a:pPr indent="0" lvl="0" marL="0" rtl="0" algn="l">
              <a:spcBef>
                <a:spcPts val="640"/>
              </a:spcBef>
              <a:spcAft>
                <a:spcPts val="0"/>
              </a:spcAft>
              <a:buNone/>
            </a:pPr>
            <a:r>
              <a:rPr lang="en-US" sz="4000"/>
              <a:t>      2.CfsSubsetEval with OneR Classification - 0.68</a:t>
            </a:r>
            <a:endParaRPr sz="4000"/>
          </a:p>
          <a:p>
            <a:pPr indent="0" lvl="0" marL="0" rtl="0" algn="l">
              <a:spcBef>
                <a:spcPts val="640"/>
              </a:spcBef>
              <a:spcAft>
                <a:spcPts val="0"/>
              </a:spcAft>
              <a:buNone/>
            </a:pPr>
            <a:r>
              <a:rPr lang="en-US" sz="4000"/>
              <a:t>      2.InfoGainAttributeEval with OneR Classification - 0.68</a:t>
            </a:r>
            <a:endParaRPr sz="4000"/>
          </a:p>
          <a:p>
            <a:pPr indent="0" lvl="0" marL="0" rtl="0" algn="l">
              <a:spcBef>
                <a:spcPts val="640"/>
              </a:spcBef>
              <a:spcAft>
                <a:spcPts val="0"/>
              </a:spcAft>
              <a:buNone/>
            </a:pPr>
            <a:r>
              <a:rPr lang="en-US" sz="4000"/>
              <a:t>      2.OneRAttributeEval with J48 Classification - 0.68</a:t>
            </a:r>
            <a:endParaRPr sz="4000"/>
          </a:p>
          <a:p>
            <a:pPr indent="0" lvl="0" marL="0" rtl="0" algn="l">
              <a:spcBef>
                <a:spcPts val="640"/>
              </a:spcBef>
              <a:spcAft>
                <a:spcPts val="0"/>
              </a:spcAft>
              <a:buNone/>
            </a:pPr>
            <a:r>
              <a:rPr lang="en-US" sz="4000"/>
              <a:t>      5.  InfoGainAttributeEval with J48 Classification - 0.675</a:t>
            </a:r>
            <a:endParaRPr sz="4000"/>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1" name="Shape 231"/>
        <p:cNvGrpSpPr/>
        <p:nvPr/>
      </p:nvGrpSpPr>
      <p:grpSpPr>
        <a:xfrm>
          <a:off x="0" y="0"/>
          <a:ext cx="0" cy="0"/>
          <a:chOff x="0" y="0"/>
          <a:chExt cx="0" cy="0"/>
        </a:xfrm>
      </p:grpSpPr>
      <p:sp>
        <p:nvSpPr>
          <p:cNvPr id="232" name="Google Shape;232;p29"/>
          <p:cNvSpPr txBox="1"/>
          <p:nvPr>
            <p:ph idx="1" type="body"/>
          </p:nvPr>
        </p:nvSpPr>
        <p:spPr>
          <a:xfrm>
            <a:off x="934650" y="750525"/>
            <a:ext cx="16418700" cy="7140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US"/>
              <a:t>ROC Area</a:t>
            </a:r>
            <a:endParaRPr/>
          </a:p>
          <a:p>
            <a:pPr indent="0" lvl="0" marL="0" rtl="0" algn="l">
              <a:spcBef>
                <a:spcPts val="640"/>
              </a:spcBef>
              <a:spcAft>
                <a:spcPts val="0"/>
              </a:spcAft>
              <a:buNone/>
            </a:pPr>
            <a:r>
              <a:t/>
            </a:r>
            <a:endParaRPr sz="4000"/>
          </a:p>
          <a:p>
            <a:pPr indent="0" lvl="0" marL="0" rtl="0" algn="l">
              <a:spcBef>
                <a:spcPts val="640"/>
              </a:spcBef>
              <a:spcAft>
                <a:spcPts val="0"/>
              </a:spcAft>
              <a:buNone/>
            </a:pPr>
            <a:r>
              <a:rPr lang="en-US" sz="4000"/>
              <a:t>Five Highest ROC Areas:</a:t>
            </a:r>
            <a:endParaRPr sz="4000"/>
          </a:p>
          <a:p>
            <a:pPr indent="0" lvl="0" marL="0" rtl="0" algn="l">
              <a:spcBef>
                <a:spcPts val="640"/>
              </a:spcBef>
              <a:spcAft>
                <a:spcPts val="0"/>
              </a:spcAft>
              <a:buNone/>
            </a:pPr>
            <a:r>
              <a:t/>
            </a:r>
            <a:endParaRPr sz="4000"/>
          </a:p>
          <a:p>
            <a:pPr indent="0" lvl="0" marL="0" rtl="0" algn="l">
              <a:spcBef>
                <a:spcPts val="640"/>
              </a:spcBef>
              <a:spcAft>
                <a:spcPts val="0"/>
              </a:spcAft>
              <a:buNone/>
            </a:pPr>
            <a:r>
              <a:rPr lang="en-US" sz="4000"/>
              <a:t>      1.</a:t>
            </a:r>
            <a:r>
              <a:rPr lang="en-US" sz="4000"/>
              <a:t>OneRAttributeEval with J48 Classification - 0.866</a:t>
            </a:r>
            <a:endParaRPr sz="4000"/>
          </a:p>
          <a:p>
            <a:pPr indent="0" lvl="0" marL="0" rtl="0" algn="l">
              <a:spcBef>
                <a:spcPts val="640"/>
              </a:spcBef>
              <a:spcAft>
                <a:spcPts val="0"/>
              </a:spcAft>
              <a:buNone/>
            </a:pPr>
            <a:r>
              <a:rPr lang="en-US" sz="4000"/>
              <a:t>      2.CorrelationAttributeEval with J48 Classification - 0.842</a:t>
            </a:r>
            <a:endParaRPr sz="4000"/>
          </a:p>
          <a:p>
            <a:pPr indent="0" lvl="0" marL="0" rtl="0" algn="l">
              <a:spcBef>
                <a:spcPts val="640"/>
              </a:spcBef>
              <a:spcAft>
                <a:spcPts val="0"/>
              </a:spcAft>
              <a:buNone/>
            </a:pPr>
            <a:r>
              <a:rPr lang="en-US" sz="4000"/>
              <a:t>      3.CfsSubsetEval with OneR Classification - 0.84</a:t>
            </a:r>
            <a:endParaRPr sz="4000"/>
          </a:p>
          <a:p>
            <a:pPr indent="0" lvl="0" marL="0" rtl="0" algn="l">
              <a:spcBef>
                <a:spcPts val="640"/>
              </a:spcBef>
              <a:spcAft>
                <a:spcPts val="0"/>
              </a:spcAft>
              <a:buNone/>
            </a:pPr>
            <a:r>
              <a:rPr lang="en-US" sz="4000"/>
              <a:t>      3.InfoGainAttributeEval with OneR Classification - 0.84</a:t>
            </a:r>
            <a:endParaRPr sz="4000"/>
          </a:p>
          <a:p>
            <a:pPr indent="0" lvl="0" marL="0" rtl="0" algn="l">
              <a:spcBef>
                <a:spcPts val="640"/>
              </a:spcBef>
              <a:spcAft>
                <a:spcPts val="0"/>
              </a:spcAft>
              <a:buNone/>
            </a:pPr>
            <a:r>
              <a:rPr lang="en-US" sz="4000"/>
              <a:t>      5.Our Chosen Attributes with One R Classification - 0.837</a:t>
            </a:r>
            <a:endParaRPr sz="4000"/>
          </a:p>
          <a:p>
            <a:pPr indent="0" lvl="0" marL="0" rtl="0" algn="l">
              <a:spcBef>
                <a:spcPts val="640"/>
              </a:spcBef>
              <a:spcAft>
                <a:spcPts val="0"/>
              </a:spcAft>
              <a:buNone/>
            </a:pPr>
            <a:r>
              <a:t/>
            </a:r>
            <a:endParaRPr sz="4000"/>
          </a:p>
          <a:p>
            <a:pPr indent="0" lvl="0" marL="0" rtl="0" algn="l">
              <a:spcBef>
                <a:spcPts val="640"/>
              </a:spcBef>
              <a:spcAft>
                <a:spcPts val="0"/>
              </a:spcAft>
              <a:buNone/>
            </a:pPr>
            <a:r>
              <a:t/>
            </a:r>
            <a:endParaRPr sz="4000"/>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0"/>
          <p:cNvSpPr txBox="1"/>
          <p:nvPr>
            <p:ph idx="1" type="body"/>
          </p:nvPr>
        </p:nvSpPr>
        <p:spPr>
          <a:xfrm>
            <a:off x="269225" y="2225750"/>
            <a:ext cx="16418700" cy="7140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US"/>
              <a:t>Best Performing Model:</a:t>
            </a:r>
            <a:br>
              <a:rPr lang="en-US"/>
            </a:br>
            <a:endParaRPr/>
          </a:p>
          <a:p>
            <a:pPr indent="0" lvl="0" marL="0" rtl="0" algn="l">
              <a:spcBef>
                <a:spcPts val="640"/>
              </a:spcBef>
              <a:spcAft>
                <a:spcPts val="0"/>
              </a:spcAft>
              <a:buNone/>
            </a:pPr>
            <a:r>
              <a:rPr lang="en-US" sz="5000"/>
              <a:t>CfsSubsetEval with J48 Classification</a:t>
            </a:r>
            <a:endParaRPr sz="5000"/>
          </a:p>
          <a:p>
            <a:pPr indent="-419100" lvl="0" marL="457200" rtl="0" algn="l">
              <a:spcBef>
                <a:spcPts val="640"/>
              </a:spcBef>
              <a:spcAft>
                <a:spcPts val="0"/>
              </a:spcAft>
              <a:buSzPts val="3000"/>
              <a:buChar char="-"/>
            </a:pPr>
            <a:r>
              <a:rPr lang="en-US" sz="3000"/>
              <a:t>Highest TP Rate</a:t>
            </a:r>
            <a:endParaRPr sz="3000"/>
          </a:p>
          <a:p>
            <a:pPr indent="-419100" lvl="0" marL="457200" rtl="0" algn="l">
              <a:spcBef>
                <a:spcPts val="0"/>
              </a:spcBef>
              <a:spcAft>
                <a:spcPts val="0"/>
              </a:spcAft>
              <a:buSzPts val="3000"/>
              <a:buChar char="-"/>
            </a:pPr>
            <a:r>
              <a:rPr lang="en-US" sz="3000"/>
              <a:t>Strong Accuracy and ROC Area</a:t>
            </a:r>
            <a:endParaRPr sz="3000"/>
          </a:p>
        </p:txBody>
      </p:sp>
      <p:graphicFrame>
        <p:nvGraphicFramePr>
          <p:cNvPr id="238" name="Google Shape;238;p30"/>
          <p:cNvGraphicFramePr/>
          <p:nvPr/>
        </p:nvGraphicFramePr>
        <p:xfrm>
          <a:off x="12148275" y="6013750"/>
          <a:ext cx="3000000" cy="3000000"/>
        </p:xfrm>
        <a:graphic>
          <a:graphicData uri="http://schemas.openxmlformats.org/drawingml/2006/table">
            <a:tbl>
              <a:tblPr>
                <a:noFill/>
                <a:tableStyleId>{CF541EA5-D415-4546-B529-B4C6DC572518}</a:tableStyleId>
              </a:tblPr>
              <a:tblGrid>
                <a:gridCol w="2356525"/>
                <a:gridCol w="2356525"/>
              </a:tblGrid>
              <a:tr h="1594825">
                <a:tc>
                  <a:txBody>
                    <a:bodyPr/>
                    <a:lstStyle/>
                    <a:p>
                      <a:pPr indent="0" lvl="0" marL="0" rtl="0" algn="l">
                        <a:spcBef>
                          <a:spcPts val="0"/>
                        </a:spcBef>
                        <a:spcAft>
                          <a:spcPts val="0"/>
                        </a:spcAft>
                        <a:buNone/>
                      </a:pPr>
                      <a:r>
                        <a:rPr lang="en-US" sz="4000"/>
                        <a:t>653</a:t>
                      </a:r>
                      <a:endParaRPr sz="4000"/>
                    </a:p>
                  </a:txBody>
                  <a:tcPr marT="91425" marB="91425" marR="91425" marL="91425">
                    <a:solidFill>
                      <a:schemeClr val="lt1"/>
                    </a:solidFill>
                  </a:tcPr>
                </a:tc>
                <a:tc>
                  <a:txBody>
                    <a:bodyPr/>
                    <a:lstStyle/>
                    <a:p>
                      <a:pPr indent="0" lvl="0" marL="0" rtl="0" algn="l">
                        <a:spcBef>
                          <a:spcPts val="0"/>
                        </a:spcBef>
                        <a:spcAft>
                          <a:spcPts val="0"/>
                        </a:spcAft>
                        <a:buNone/>
                      </a:pPr>
                      <a:r>
                        <a:rPr lang="en-US" sz="4000"/>
                        <a:t>22</a:t>
                      </a:r>
                      <a:endParaRPr sz="4000"/>
                    </a:p>
                  </a:txBody>
                  <a:tcPr marT="91425" marB="91425" marR="91425" marL="91425">
                    <a:solidFill>
                      <a:schemeClr val="lt1"/>
                    </a:solidFill>
                  </a:tcPr>
                </a:tc>
              </a:tr>
              <a:tr h="1594825">
                <a:tc>
                  <a:txBody>
                    <a:bodyPr/>
                    <a:lstStyle/>
                    <a:p>
                      <a:pPr indent="0" lvl="0" marL="0" rtl="0" algn="l">
                        <a:spcBef>
                          <a:spcPts val="0"/>
                        </a:spcBef>
                        <a:spcAft>
                          <a:spcPts val="0"/>
                        </a:spcAft>
                        <a:buNone/>
                      </a:pPr>
                      <a:r>
                        <a:rPr lang="en-US" sz="4000"/>
                        <a:t>65</a:t>
                      </a:r>
                      <a:endParaRPr sz="4000"/>
                    </a:p>
                  </a:txBody>
                  <a:tcPr marT="91425" marB="91425" marR="91425" marL="91425">
                    <a:solidFill>
                      <a:schemeClr val="lt1"/>
                    </a:solidFill>
                  </a:tcPr>
                </a:tc>
                <a:tc>
                  <a:txBody>
                    <a:bodyPr/>
                    <a:lstStyle/>
                    <a:p>
                      <a:pPr indent="0" lvl="0" marL="0" rtl="0" algn="l">
                        <a:spcBef>
                          <a:spcPts val="0"/>
                        </a:spcBef>
                        <a:spcAft>
                          <a:spcPts val="0"/>
                        </a:spcAft>
                        <a:buNone/>
                      </a:pPr>
                      <a:r>
                        <a:rPr lang="en-US" sz="4000"/>
                        <a:t>141</a:t>
                      </a:r>
                      <a:endParaRPr sz="4000"/>
                    </a:p>
                  </a:txBody>
                  <a:tcPr marT="91425" marB="91425" marR="91425" marL="91425">
                    <a:solidFill>
                      <a:schemeClr val="lt1"/>
                    </a:solidFill>
                  </a:tcPr>
                </a:tc>
              </a:tr>
            </a:tbl>
          </a:graphicData>
        </a:graphic>
      </p:graphicFrame>
      <p:sp>
        <p:nvSpPr>
          <p:cNvPr id="239" name="Google Shape;239;p30"/>
          <p:cNvSpPr txBox="1"/>
          <p:nvPr/>
        </p:nvSpPr>
        <p:spPr>
          <a:xfrm>
            <a:off x="12509300" y="4515200"/>
            <a:ext cx="3885600" cy="677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3200">
                <a:solidFill>
                  <a:schemeClr val="lt1"/>
                </a:solidFill>
                <a:latin typeface="DM Serif Display"/>
                <a:ea typeface="DM Serif Display"/>
                <a:cs typeface="DM Serif Display"/>
                <a:sym typeface="DM Serif Display"/>
              </a:rPr>
              <a:t>Confusion Matrix</a:t>
            </a:r>
            <a:endParaRPr sz="3200">
              <a:solidFill>
                <a:schemeClr val="lt1"/>
              </a:solidFill>
              <a:latin typeface="DM Serif Display"/>
              <a:ea typeface="DM Serif Display"/>
              <a:cs typeface="DM Serif Display"/>
              <a:sym typeface="DM Serif Display"/>
            </a:endParaRPr>
          </a:p>
        </p:txBody>
      </p:sp>
      <p:sp>
        <p:nvSpPr>
          <p:cNvPr id="240" name="Google Shape;240;p30"/>
          <p:cNvSpPr txBox="1"/>
          <p:nvPr/>
        </p:nvSpPr>
        <p:spPr>
          <a:xfrm>
            <a:off x="13487650" y="5351238"/>
            <a:ext cx="758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DM Serif Display"/>
                <a:ea typeface="DM Serif Display"/>
                <a:cs typeface="DM Serif Display"/>
                <a:sym typeface="DM Serif Display"/>
              </a:rPr>
              <a:t>Classified</a:t>
            </a:r>
            <a:endParaRPr sz="2500">
              <a:solidFill>
                <a:schemeClr val="lt1"/>
              </a:solidFill>
              <a:latin typeface="DM Serif Display"/>
              <a:ea typeface="DM Serif Display"/>
              <a:cs typeface="DM Serif Display"/>
              <a:sym typeface="DM Serif Display"/>
            </a:endParaRPr>
          </a:p>
        </p:txBody>
      </p:sp>
      <p:sp>
        <p:nvSpPr>
          <p:cNvPr id="241" name="Google Shape;241;p30"/>
          <p:cNvSpPr txBox="1"/>
          <p:nvPr/>
        </p:nvSpPr>
        <p:spPr>
          <a:xfrm rot="-5400000">
            <a:off x="7870950" y="4081725"/>
            <a:ext cx="7586700" cy="569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2500">
                <a:solidFill>
                  <a:schemeClr val="lt1"/>
                </a:solidFill>
                <a:latin typeface="DM Serif Display"/>
                <a:ea typeface="DM Serif Display"/>
                <a:cs typeface="DM Serif Display"/>
                <a:sym typeface="DM Serif Display"/>
              </a:rPr>
              <a:t>Actual</a:t>
            </a:r>
            <a:endParaRPr sz="2500">
              <a:solidFill>
                <a:schemeClr val="lt1"/>
              </a:solidFill>
              <a:latin typeface="DM Serif Display"/>
              <a:ea typeface="DM Serif Display"/>
              <a:cs typeface="DM Serif Display"/>
              <a:sym typeface="DM Serif Display"/>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45" name="Shape 245"/>
        <p:cNvGrpSpPr/>
        <p:nvPr/>
      </p:nvGrpSpPr>
      <p:grpSpPr>
        <a:xfrm>
          <a:off x="0" y="0"/>
          <a:ext cx="0" cy="0"/>
          <a:chOff x="0" y="0"/>
          <a:chExt cx="0" cy="0"/>
        </a:xfrm>
      </p:grpSpPr>
      <p:sp>
        <p:nvSpPr>
          <p:cNvPr id="246" name="Google Shape;246;p31"/>
          <p:cNvSpPr txBox="1"/>
          <p:nvPr>
            <p:ph type="title"/>
          </p:nvPr>
        </p:nvSpPr>
        <p:spPr>
          <a:xfrm>
            <a:off x="3429000" y="4598900"/>
            <a:ext cx="11457000" cy="1633800"/>
          </a:xfrm>
          <a:prstGeom prst="rect">
            <a:avLst/>
          </a:prstGeom>
        </p:spPr>
        <p:txBody>
          <a:bodyPr anchorCtr="0" anchor="ctr" bIns="0" lIns="0" spcFirstLastPara="1" rIns="0" wrap="square" tIns="0">
            <a:noAutofit/>
          </a:bodyPr>
          <a:lstStyle/>
          <a:p>
            <a:pPr indent="0" lvl="0" marL="0" rtl="0" algn="ctr">
              <a:spcBef>
                <a:spcPts val="0"/>
              </a:spcBef>
              <a:spcAft>
                <a:spcPts val="0"/>
              </a:spcAft>
              <a:buNone/>
            </a:pPr>
            <a:r>
              <a:rPr lang="en-US">
                <a:highlight>
                  <a:schemeClr val="dk1"/>
                </a:highlight>
              </a:rPr>
              <a:t>Analysis</a:t>
            </a:r>
            <a:endParaRPr>
              <a:highlight>
                <a:schemeClr val="dk1"/>
              </a:highlight>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0" name="Shape 250"/>
        <p:cNvGrpSpPr/>
        <p:nvPr/>
      </p:nvGrpSpPr>
      <p:grpSpPr>
        <a:xfrm>
          <a:off x="0" y="0"/>
          <a:ext cx="0" cy="0"/>
          <a:chOff x="0" y="0"/>
          <a:chExt cx="0" cy="0"/>
        </a:xfrm>
      </p:grpSpPr>
      <p:pic>
        <p:nvPicPr>
          <p:cNvPr id="251" name="Google Shape;251;p32"/>
          <p:cNvPicPr preferRelativeResize="0"/>
          <p:nvPr/>
        </p:nvPicPr>
        <p:blipFill>
          <a:blip r:embed="rId3">
            <a:alphaModFix/>
          </a:blip>
          <a:stretch>
            <a:fillRect/>
          </a:stretch>
        </p:blipFill>
        <p:spPr>
          <a:xfrm>
            <a:off x="310475" y="639750"/>
            <a:ext cx="17555850" cy="87779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pic>
        <p:nvPicPr>
          <p:cNvPr id="256" name="Google Shape;256;p33"/>
          <p:cNvPicPr preferRelativeResize="0"/>
          <p:nvPr/>
        </p:nvPicPr>
        <p:blipFill>
          <a:blip r:embed="rId3">
            <a:alphaModFix/>
          </a:blip>
          <a:stretch>
            <a:fillRect/>
          </a:stretch>
        </p:blipFill>
        <p:spPr>
          <a:xfrm>
            <a:off x="309625" y="780850"/>
            <a:ext cx="17668749" cy="883437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260" name="Shape 260"/>
        <p:cNvGrpSpPr/>
        <p:nvPr/>
      </p:nvGrpSpPr>
      <p:grpSpPr>
        <a:xfrm>
          <a:off x="0" y="0"/>
          <a:ext cx="0" cy="0"/>
          <a:chOff x="0" y="0"/>
          <a:chExt cx="0" cy="0"/>
        </a:xfrm>
      </p:grpSpPr>
      <p:sp>
        <p:nvSpPr>
          <p:cNvPr id="261" name="Google Shape;261;p34"/>
          <p:cNvSpPr txBox="1"/>
          <p:nvPr/>
        </p:nvSpPr>
        <p:spPr>
          <a:xfrm>
            <a:off x="1028700" y="1438584"/>
            <a:ext cx="16230600" cy="15516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Key Findings</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262" name="Google Shape;262;p34"/>
          <p:cNvSpPr txBox="1"/>
          <p:nvPr/>
        </p:nvSpPr>
        <p:spPr>
          <a:xfrm>
            <a:off x="1028700" y="2521948"/>
            <a:ext cx="15681300" cy="8201100"/>
          </a:xfrm>
          <a:prstGeom prst="rect">
            <a:avLst/>
          </a:prstGeom>
          <a:noFill/>
          <a:ln>
            <a:noFill/>
          </a:ln>
        </p:spPr>
        <p:txBody>
          <a:bodyPr anchorCtr="0" anchor="t" bIns="0" lIns="0" spcFirstLastPara="1" rIns="0" wrap="square" tIns="0">
            <a:spAutoFit/>
          </a:bodyPr>
          <a:lstStyle/>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High performance of OneR</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The OneR </a:t>
            </a:r>
            <a:r>
              <a:rPr lang="en-US" sz="3600">
                <a:solidFill>
                  <a:srgbClr val="FFFFFF"/>
                </a:solidFill>
                <a:latin typeface="DM Sans"/>
                <a:ea typeface="DM Sans"/>
                <a:cs typeface="DM Sans"/>
                <a:sym typeface="DM Sans"/>
              </a:rPr>
              <a:t>classification model consistently performs well across all attribute evaluation methods </a:t>
            </a:r>
            <a:endParaRPr sz="3600">
              <a:solidFill>
                <a:srgbClr val="FFFFFF"/>
              </a:solidFill>
              <a:latin typeface="DM Sans"/>
              <a:ea typeface="DM Sans"/>
              <a:cs typeface="DM Sans"/>
              <a:sym typeface="DM Sans"/>
            </a:endParaRPr>
          </a:p>
          <a:p>
            <a:pPr indent="-457200" lvl="0" marL="457200" rtl="0" algn="l">
              <a:lnSpc>
                <a:spcPct val="115000"/>
              </a:lnSpc>
              <a:spcBef>
                <a:spcPts val="0"/>
              </a:spcBef>
              <a:spcAft>
                <a:spcPts val="0"/>
              </a:spcAft>
              <a:buClr>
                <a:schemeClr val="lt1"/>
              </a:buClr>
              <a:buSzPts val="3600"/>
              <a:buFont typeface="DM Sans"/>
              <a:buChar char="●"/>
            </a:pPr>
            <a:r>
              <a:rPr lang="en-US" sz="3600">
                <a:solidFill>
                  <a:schemeClr val="lt1"/>
                </a:solidFill>
                <a:latin typeface="DM Sans"/>
                <a:ea typeface="DM Sans"/>
                <a:cs typeface="DM Sans"/>
                <a:sym typeface="DM Sans"/>
              </a:rPr>
              <a:t>Poor performance of NaiveBayes and Logistic Regression</a:t>
            </a:r>
            <a:endParaRPr sz="3600">
              <a:solidFill>
                <a:schemeClr val="lt1"/>
              </a:solidFill>
              <a:latin typeface="DM Sans"/>
              <a:ea typeface="DM Sans"/>
              <a:cs typeface="DM Sans"/>
              <a:sym typeface="DM Sans"/>
            </a:endParaRPr>
          </a:p>
          <a:p>
            <a:pPr indent="-457200" lvl="1" marL="914400" rtl="0" algn="l">
              <a:lnSpc>
                <a:spcPct val="115000"/>
              </a:lnSpc>
              <a:spcBef>
                <a:spcPts val="0"/>
              </a:spcBef>
              <a:spcAft>
                <a:spcPts val="0"/>
              </a:spcAft>
              <a:buClr>
                <a:schemeClr val="lt1"/>
              </a:buClr>
              <a:buSzPts val="3600"/>
              <a:buFont typeface="DM Sans"/>
              <a:buChar char="○"/>
            </a:pPr>
            <a:r>
              <a:rPr lang="en-US" sz="3600">
                <a:solidFill>
                  <a:schemeClr val="lt1"/>
                </a:solidFill>
                <a:latin typeface="DM Sans"/>
                <a:ea typeface="DM Sans"/>
                <a:cs typeface="DM Sans"/>
                <a:sym typeface="DM Sans"/>
              </a:rPr>
              <a:t>both are bad with imbalanced data (not to mention feature independence)</a:t>
            </a:r>
            <a:endParaRPr sz="3600">
              <a:solidFill>
                <a:srgbClr val="FFFFFF"/>
              </a:solidFill>
              <a:latin typeface="DM Sans"/>
              <a:ea typeface="DM Sans"/>
              <a:cs typeface="DM Sans"/>
              <a:sym typeface="DM Sans"/>
            </a:endParaRPr>
          </a:p>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J48’s TP Rate</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J48 shows superior performance in TP rate despite not leading in accuracy</a:t>
            </a:r>
            <a:endParaRPr sz="3600">
              <a:solidFill>
                <a:srgbClr val="FFFFFF"/>
              </a:solidFill>
              <a:latin typeface="DM Sans"/>
              <a:ea typeface="DM Sans"/>
              <a:cs typeface="DM Sans"/>
              <a:sym typeface="DM Sans"/>
            </a:endParaRPr>
          </a:p>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ROC Area Consistency</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Models like OneR and J48 maintain a high ROC Area showing they are quite effective despite accuracy or TP rates</a:t>
            </a:r>
            <a:endParaRPr sz="3600">
              <a:solidFill>
                <a:srgbClr val="FFFFFF"/>
              </a:solidFill>
              <a:latin typeface="DM Sans"/>
              <a:ea typeface="DM Sans"/>
              <a:cs typeface="DM Sans"/>
              <a:sym typeface="DM Sans"/>
            </a:endParaRPr>
          </a:p>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263" name="Google Shape;263;p34"/>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264" name="Google Shape;264;p34"/>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Tree>
  </p:cSld>
  <p:clrMapOvr>
    <a:masterClrMapping/>
  </p:clrMapOvr>
  <p:transition>
    <p:fade/>
  </p:transition>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8" name="Shape 268"/>
        <p:cNvGrpSpPr/>
        <p:nvPr/>
      </p:nvGrpSpPr>
      <p:grpSpPr>
        <a:xfrm>
          <a:off x="0" y="0"/>
          <a:ext cx="0" cy="0"/>
          <a:chOff x="0" y="0"/>
          <a:chExt cx="0" cy="0"/>
        </a:xfrm>
      </p:grpSpPr>
      <p:sp>
        <p:nvSpPr>
          <p:cNvPr id="269" name="Google Shape;269;p35"/>
          <p:cNvSpPr txBox="1"/>
          <p:nvPr/>
        </p:nvSpPr>
        <p:spPr>
          <a:xfrm>
            <a:off x="1181100" y="1590984"/>
            <a:ext cx="16230600" cy="15516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Key Findings</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270" name="Google Shape;270;p35"/>
          <p:cNvSpPr txBox="1"/>
          <p:nvPr/>
        </p:nvSpPr>
        <p:spPr>
          <a:xfrm>
            <a:off x="1181100" y="2674348"/>
            <a:ext cx="15681300" cy="1828500"/>
          </a:xfrm>
          <a:prstGeom prst="rect">
            <a:avLst/>
          </a:prstGeom>
          <a:noFill/>
          <a:ln>
            <a:noFill/>
          </a:ln>
        </p:spPr>
        <p:txBody>
          <a:bodyPr anchorCtr="0" anchor="t" bIns="0" lIns="0" spcFirstLastPara="1" rIns="0" wrap="square" tIns="0">
            <a:spAutoFit/>
          </a:bodyPr>
          <a:lstStyle/>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Attributes selected by OneR</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OneR picked either Age or Wins for the rule, showing that these are the two most applicable attributes for attribute selection</a:t>
            </a:r>
            <a:endParaRPr sz="3600">
              <a:solidFill>
                <a:srgbClr val="FFFFFF"/>
              </a:solidFill>
              <a:latin typeface="DM Sans"/>
              <a:ea typeface="DM Sans"/>
              <a:cs typeface="DM Sans"/>
              <a:sym typeface="DM Sans"/>
            </a:endParaRPr>
          </a:p>
        </p:txBody>
      </p:sp>
      <p:sp>
        <p:nvSpPr>
          <p:cNvPr id="271" name="Google Shape;271;p35"/>
          <p:cNvSpPr txBox="1"/>
          <p:nvPr/>
        </p:nvSpPr>
        <p:spPr>
          <a:xfrm>
            <a:off x="6638500" y="6388225"/>
            <a:ext cx="7586700" cy="20319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0">
                <a:solidFill>
                  <a:schemeClr val="lt1"/>
                </a:solidFill>
                <a:latin typeface="DM Serif Display"/>
                <a:ea typeface="DM Serif Display"/>
                <a:cs typeface="DM Serif Display"/>
                <a:sym typeface="DM Serif Display"/>
              </a:rPr>
              <a:t>Why?</a:t>
            </a:r>
            <a:endParaRPr sz="12000">
              <a:solidFill>
                <a:schemeClr val="lt1"/>
              </a:solidFill>
              <a:latin typeface="DM Serif Display"/>
              <a:ea typeface="DM Serif Display"/>
              <a:cs typeface="DM Serif Display"/>
              <a:sym typeface="DM Serif Display"/>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48" name="Shape 48"/>
        <p:cNvGrpSpPr/>
        <p:nvPr/>
      </p:nvGrpSpPr>
      <p:grpSpPr>
        <a:xfrm>
          <a:off x="0" y="0"/>
          <a:ext cx="0" cy="0"/>
          <a:chOff x="0" y="0"/>
          <a:chExt cx="0" cy="0"/>
        </a:xfrm>
      </p:grpSpPr>
      <p:sp>
        <p:nvSpPr>
          <p:cNvPr id="49" name="Google Shape;49;p9"/>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50" name="Google Shape;50;p9"/>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a:t>
            </a:r>
            <a:r>
              <a:rPr b="0" i="0" lang="en-US" sz="2100" u="none" cap="none" strike="noStrike">
                <a:solidFill>
                  <a:srgbClr val="FFFFFF"/>
                </a:solidFill>
                <a:latin typeface="DM Serif Display"/>
                <a:ea typeface="DM Serif Display"/>
                <a:cs typeface="DM Serif Display"/>
                <a:sym typeface="DM Serif Display"/>
              </a:rPr>
              <a:t> </a:t>
            </a:r>
            <a:r>
              <a:rPr lang="en-US" sz="2100">
                <a:solidFill>
                  <a:srgbClr val="FFFFFF"/>
                </a:solidFill>
                <a:latin typeface="DM Serif Display"/>
                <a:ea typeface="DM Serif Display"/>
                <a:cs typeface="DM Serif Display"/>
                <a:sym typeface="DM Serif Display"/>
              </a:rPr>
              <a:t>25</a:t>
            </a:r>
            <a:r>
              <a:rPr b="0" i="0" lang="en-US" sz="2100" u="none" cap="none" strike="noStrike">
                <a:solidFill>
                  <a:srgbClr val="FFFFFF"/>
                </a:solidFill>
                <a:latin typeface="DM Serif Display"/>
                <a:ea typeface="DM Serif Display"/>
                <a:cs typeface="DM Serif Display"/>
                <a:sym typeface="DM Serif Display"/>
              </a:rPr>
              <a:t>, 2024</a:t>
            </a:r>
            <a:endParaRPr/>
          </a:p>
        </p:txBody>
      </p:sp>
      <p:sp>
        <p:nvSpPr>
          <p:cNvPr id="51" name="Google Shape;51;p9"/>
          <p:cNvSpPr/>
          <p:nvPr/>
        </p:nvSpPr>
        <p:spPr>
          <a:xfrm>
            <a:off x="7152175" y="4820800"/>
            <a:ext cx="3292800" cy="8034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52" name="Google Shape;52;p9"/>
          <p:cNvSpPr txBox="1"/>
          <p:nvPr/>
        </p:nvSpPr>
        <p:spPr>
          <a:xfrm>
            <a:off x="3576475" y="4753925"/>
            <a:ext cx="11439900" cy="15516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14400">
                <a:solidFill>
                  <a:srgbClr val="FFFFFF"/>
                </a:solidFill>
                <a:highlight>
                  <a:schemeClr val="dk1"/>
                </a:highlight>
                <a:latin typeface="DM Serif Display"/>
                <a:ea typeface="DM Serif Display"/>
                <a:cs typeface="DM Serif Display"/>
                <a:sym typeface="DM Serif Display"/>
              </a:rPr>
              <a:t>Background</a:t>
            </a:r>
            <a:endParaRPr>
              <a:highlight>
                <a:schemeClr val="dk1"/>
              </a:highlight>
            </a:endParaRPr>
          </a:p>
        </p:txBody>
      </p:sp>
    </p:spTree>
  </p:cSld>
  <p:clrMapOvr>
    <a:masterClrMapping/>
  </p:clrMapOvr>
  <p:transition>
    <p:fade/>
  </p:transition>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5" name="Shape 275"/>
        <p:cNvGrpSpPr/>
        <p:nvPr/>
      </p:nvGrpSpPr>
      <p:grpSpPr>
        <a:xfrm>
          <a:off x="0" y="0"/>
          <a:ext cx="0" cy="0"/>
          <a:chOff x="0" y="0"/>
          <a:chExt cx="0" cy="0"/>
        </a:xfrm>
      </p:grpSpPr>
      <p:sp>
        <p:nvSpPr>
          <p:cNvPr id="276" name="Google Shape;276;p36"/>
          <p:cNvSpPr txBox="1"/>
          <p:nvPr>
            <p:ph idx="1" type="body"/>
          </p:nvPr>
        </p:nvSpPr>
        <p:spPr>
          <a:xfrm>
            <a:off x="335100" y="394925"/>
            <a:ext cx="16418700" cy="7140300"/>
          </a:xfrm>
          <a:prstGeom prst="rect">
            <a:avLst/>
          </a:prstGeom>
        </p:spPr>
        <p:txBody>
          <a:bodyPr anchorCtr="0" anchor="t" bIns="0" lIns="0" spcFirstLastPara="1" rIns="0" wrap="square" tIns="0">
            <a:noAutofit/>
          </a:bodyPr>
          <a:lstStyle/>
          <a:p>
            <a:pPr indent="0" lvl="0" marL="0" rtl="0" algn="l">
              <a:spcBef>
                <a:spcPts val="640"/>
              </a:spcBef>
              <a:spcAft>
                <a:spcPts val="0"/>
              </a:spcAft>
              <a:buNone/>
            </a:pPr>
            <a:r>
              <a:rPr lang="en-US"/>
              <a:t>Future Outlook</a:t>
            </a:r>
            <a:endParaRPr/>
          </a:p>
          <a:p>
            <a:pPr indent="0" lvl="0" marL="0" rtl="0" algn="l">
              <a:spcBef>
                <a:spcPts val="640"/>
              </a:spcBef>
              <a:spcAft>
                <a:spcPts val="0"/>
              </a:spcAft>
              <a:buNone/>
            </a:pPr>
            <a:r>
              <a:t/>
            </a:r>
            <a:endParaRPr sz="3600"/>
          </a:p>
          <a:p>
            <a:pPr indent="-457200" lvl="0" marL="457200" rtl="0" algn="l">
              <a:spcBef>
                <a:spcPts val="640"/>
              </a:spcBef>
              <a:spcAft>
                <a:spcPts val="0"/>
              </a:spcAft>
              <a:buSzPts val="3600"/>
              <a:buChar char="-"/>
            </a:pPr>
            <a:r>
              <a:rPr lang="en-US" sz="3600"/>
              <a:t>Look at advanced performance metrics, not just “traditional” statistics</a:t>
            </a:r>
            <a:endParaRPr sz="3600"/>
          </a:p>
          <a:p>
            <a:pPr indent="0" lvl="0" marL="457200" rtl="0" algn="l">
              <a:spcBef>
                <a:spcPts val="640"/>
              </a:spcBef>
              <a:spcAft>
                <a:spcPts val="0"/>
              </a:spcAft>
              <a:buNone/>
            </a:pPr>
            <a:r>
              <a:t/>
            </a:r>
            <a:endParaRPr sz="3600"/>
          </a:p>
          <a:p>
            <a:pPr indent="-457200" lvl="0" marL="457200" rtl="0" algn="l">
              <a:spcBef>
                <a:spcPts val="640"/>
              </a:spcBef>
              <a:spcAft>
                <a:spcPts val="0"/>
              </a:spcAft>
              <a:buSzPts val="3600"/>
              <a:buChar char="-"/>
            </a:pPr>
            <a:r>
              <a:rPr lang="en-US" sz="3600"/>
              <a:t>Gather data prior to 2010</a:t>
            </a:r>
            <a:endParaRPr sz="3600"/>
          </a:p>
          <a:p>
            <a:pPr indent="0" lvl="0" marL="0" rtl="0" algn="l">
              <a:spcBef>
                <a:spcPts val="640"/>
              </a:spcBef>
              <a:spcAft>
                <a:spcPts val="0"/>
              </a:spcAft>
              <a:buNone/>
            </a:pPr>
            <a:r>
              <a:t/>
            </a:r>
            <a:endParaRPr sz="3600"/>
          </a:p>
          <a:p>
            <a:pPr indent="-457200" lvl="0" marL="457200" rtl="0" algn="l">
              <a:spcBef>
                <a:spcPts val="640"/>
              </a:spcBef>
              <a:spcAft>
                <a:spcPts val="0"/>
              </a:spcAft>
              <a:buSzPts val="3600"/>
              <a:buChar char="-"/>
            </a:pPr>
            <a:r>
              <a:rPr lang="en-US" sz="3600"/>
              <a:t>Use other attribute selection algorithms and classifier models (maybe even a deep learning algorithm)</a:t>
            </a:r>
            <a:endParaRPr sz="3600"/>
          </a:p>
          <a:p>
            <a:pPr indent="0" lvl="0" marL="0" rtl="0" algn="l">
              <a:spcBef>
                <a:spcPts val="640"/>
              </a:spcBef>
              <a:spcAft>
                <a:spcPts val="0"/>
              </a:spcAft>
              <a:buNone/>
            </a:pPr>
            <a:r>
              <a:t/>
            </a:r>
            <a:endParaRPr sz="3600"/>
          </a:p>
          <a:p>
            <a:pPr indent="-457200" lvl="0" marL="457200" rtl="0" algn="l">
              <a:spcBef>
                <a:spcPts val="640"/>
              </a:spcBef>
              <a:spcAft>
                <a:spcPts val="0"/>
              </a:spcAft>
              <a:buSzPts val="3600"/>
              <a:buChar char="-"/>
            </a:pPr>
            <a:r>
              <a:rPr lang="en-US" sz="3600"/>
              <a:t>Possibly expand to MVP selection, All NBA teams, ROTY, DPOY, OPOY</a:t>
            </a:r>
            <a:endParaRPr sz="3600"/>
          </a:p>
          <a:p>
            <a:pPr indent="0" lvl="0" marL="0" rtl="0" algn="l">
              <a:spcBef>
                <a:spcPts val="640"/>
              </a:spcBef>
              <a:spcAft>
                <a:spcPts val="0"/>
              </a:spcAft>
              <a:buNone/>
            </a:pPr>
            <a:r>
              <a:t/>
            </a:r>
            <a:endParaRPr sz="3600"/>
          </a:p>
          <a:p>
            <a:pPr indent="-457200" lvl="0" marL="457200" rtl="0" algn="l">
              <a:spcBef>
                <a:spcPts val="640"/>
              </a:spcBef>
              <a:spcAft>
                <a:spcPts val="0"/>
              </a:spcAft>
              <a:buSzPts val="3600"/>
              <a:buChar char="-"/>
            </a:pPr>
            <a:r>
              <a:rPr lang="en-US" sz="3600"/>
              <a:t>Explain why wins are so important</a:t>
            </a:r>
            <a:endParaRPr sz="3600"/>
          </a:p>
          <a:p>
            <a:pPr indent="0" lvl="0" marL="0" rtl="0" algn="l">
              <a:spcBef>
                <a:spcPts val="640"/>
              </a:spcBef>
              <a:spcAft>
                <a:spcPts val="0"/>
              </a:spcAft>
              <a:buNone/>
            </a:pPr>
            <a:r>
              <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280" name="Shape 280"/>
        <p:cNvGrpSpPr/>
        <p:nvPr/>
      </p:nvGrpSpPr>
      <p:grpSpPr>
        <a:xfrm>
          <a:off x="0" y="0"/>
          <a:ext cx="0" cy="0"/>
          <a:chOff x="0" y="0"/>
          <a:chExt cx="0" cy="0"/>
        </a:xfrm>
      </p:grpSpPr>
      <p:sp>
        <p:nvSpPr>
          <p:cNvPr id="281" name="Google Shape;281;p37"/>
          <p:cNvSpPr txBox="1"/>
          <p:nvPr/>
        </p:nvSpPr>
        <p:spPr>
          <a:xfrm>
            <a:off x="417700" y="3688950"/>
            <a:ext cx="17452500" cy="29091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27000">
                <a:solidFill>
                  <a:srgbClr val="FFFFFF"/>
                </a:solidFill>
                <a:latin typeface="DM Serif Display"/>
                <a:ea typeface="DM Serif Display"/>
                <a:cs typeface="DM Serif Display"/>
                <a:sym typeface="DM Serif Display"/>
              </a:rPr>
              <a:t>Thank you</a:t>
            </a:r>
            <a:endParaRPr sz="27000"/>
          </a:p>
        </p:txBody>
      </p:sp>
      <p:sp>
        <p:nvSpPr>
          <p:cNvPr id="282" name="Google Shape;282;p37"/>
          <p:cNvSpPr txBox="1"/>
          <p:nvPr/>
        </p:nvSpPr>
        <p:spPr>
          <a:xfrm>
            <a:off x="7394044" y="2390775"/>
            <a:ext cx="3499800" cy="1509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t/>
            </a:r>
            <a:endParaRPr/>
          </a:p>
        </p:txBody>
      </p:sp>
      <p:sp>
        <p:nvSpPr>
          <p:cNvPr id="283" name="Google Shape;283;p37"/>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284" name="Google Shape;284;p37"/>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285" name="Google Shape;285;p37"/>
          <p:cNvSpPr/>
          <p:nvPr/>
        </p:nvSpPr>
        <p:spPr>
          <a:xfrm>
            <a:off x="6480425" y="2146975"/>
            <a:ext cx="5413500" cy="8562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286" name="Google Shape;286;p37"/>
          <p:cNvSpPr/>
          <p:nvPr/>
        </p:nvSpPr>
        <p:spPr>
          <a:xfrm>
            <a:off x="-65850" y="9575725"/>
            <a:ext cx="4056900" cy="5796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Tree>
  </p:cSld>
  <p:clrMapOvr>
    <a:masterClrMapping/>
  </p:clrMapOvr>
  <p:transition>
    <p:fade/>
  </p:transition>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56" name="Shape 56"/>
        <p:cNvGrpSpPr/>
        <p:nvPr/>
      </p:nvGrpSpPr>
      <p:grpSpPr>
        <a:xfrm>
          <a:off x="0" y="0"/>
          <a:ext cx="0" cy="0"/>
          <a:chOff x="0" y="0"/>
          <a:chExt cx="0" cy="0"/>
        </a:xfrm>
      </p:grpSpPr>
      <p:sp>
        <p:nvSpPr>
          <p:cNvPr id="57" name="Google Shape;57;p10"/>
          <p:cNvSpPr txBox="1"/>
          <p:nvPr/>
        </p:nvSpPr>
        <p:spPr>
          <a:xfrm>
            <a:off x="1028700" y="1438584"/>
            <a:ext cx="16230600" cy="7758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What is our project?</a:t>
            </a:r>
            <a:endParaRPr/>
          </a:p>
        </p:txBody>
      </p:sp>
      <p:sp>
        <p:nvSpPr>
          <p:cNvPr id="58" name="Google Shape;58;p10"/>
          <p:cNvSpPr txBox="1"/>
          <p:nvPr/>
        </p:nvSpPr>
        <p:spPr>
          <a:xfrm>
            <a:off x="1028700" y="5424377"/>
            <a:ext cx="4826400" cy="387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3600">
                <a:solidFill>
                  <a:srgbClr val="FFFFFF"/>
                </a:solidFill>
                <a:latin typeface="DM Serif Display"/>
                <a:ea typeface="DM Serif Display"/>
                <a:cs typeface="DM Serif Display"/>
                <a:sym typeface="DM Serif Display"/>
              </a:rPr>
              <a:t>NBA All-Star Selection</a:t>
            </a:r>
            <a:endParaRPr/>
          </a:p>
        </p:txBody>
      </p:sp>
      <p:sp>
        <p:nvSpPr>
          <p:cNvPr id="59" name="Google Shape;59;p10"/>
          <p:cNvSpPr txBox="1"/>
          <p:nvPr/>
        </p:nvSpPr>
        <p:spPr>
          <a:xfrm>
            <a:off x="1028700" y="6219164"/>
            <a:ext cx="4826400" cy="2553600"/>
          </a:xfrm>
          <a:prstGeom prst="rect">
            <a:avLst/>
          </a:prstGeom>
          <a:noFill/>
          <a:ln>
            <a:noFill/>
          </a:ln>
        </p:spPr>
        <p:txBody>
          <a:bodyPr anchorCtr="0" anchor="t" bIns="0" lIns="0" spcFirstLastPara="1" rIns="0" wrap="square" tIns="0">
            <a:spAutoFit/>
          </a:bodyPr>
          <a:lstStyle/>
          <a:p>
            <a:pPr indent="-361950" lvl="0" marL="457200" marR="0" rtl="0" algn="l">
              <a:lnSpc>
                <a:spcPct val="115000"/>
              </a:lnSpc>
              <a:spcBef>
                <a:spcPts val="0"/>
              </a:spcBef>
              <a:spcAft>
                <a:spcPts val="0"/>
              </a:spcAft>
              <a:buClr>
                <a:srgbClr val="FFFFFF"/>
              </a:buClr>
              <a:buSzPts val="2100"/>
              <a:buFont typeface="DM Sans"/>
              <a:buChar char="-"/>
            </a:pPr>
            <a:r>
              <a:rPr lang="en-US" sz="2100">
                <a:solidFill>
                  <a:srgbClr val="FFFFFF"/>
                </a:solidFill>
                <a:latin typeface="DM Sans"/>
                <a:ea typeface="DM Sans"/>
                <a:cs typeface="DM Sans"/>
                <a:sym typeface="DM Sans"/>
              </a:rPr>
              <a:t>Every February, 24 players are chosen for the NBA All-Star Game.</a:t>
            </a:r>
            <a:endParaRPr sz="2100">
              <a:solidFill>
                <a:srgbClr val="FFFFFF"/>
              </a:solidFill>
              <a:latin typeface="DM Sans"/>
              <a:ea typeface="DM Sans"/>
              <a:cs typeface="DM Sans"/>
              <a:sym typeface="DM Sans"/>
            </a:endParaRPr>
          </a:p>
          <a:p>
            <a:pPr indent="-361950" lvl="0" marL="457200" marR="0" rtl="0" algn="l">
              <a:lnSpc>
                <a:spcPct val="115000"/>
              </a:lnSpc>
              <a:spcBef>
                <a:spcPts val="0"/>
              </a:spcBef>
              <a:spcAft>
                <a:spcPts val="0"/>
              </a:spcAft>
              <a:buClr>
                <a:srgbClr val="FFFFFF"/>
              </a:buClr>
              <a:buSzPts val="2100"/>
              <a:buFont typeface="DM Sans"/>
              <a:buChar char="-"/>
            </a:pPr>
            <a:r>
              <a:rPr lang="en-US" sz="2100">
                <a:solidFill>
                  <a:srgbClr val="FFFFFF"/>
                </a:solidFill>
                <a:latin typeface="DM Sans"/>
                <a:ea typeface="DM Sans"/>
                <a:cs typeface="DM Sans"/>
                <a:sym typeface="DM Sans"/>
              </a:rPr>
              <a:t>Players are divided into Eastern and Western Conference. </a:t>
            </a:r>
            <a:endParaRPr sz="2100">
              <a:solidFill>
                <a:srgbClr val="FFFFFF"/>
              </a:solidFill>
              <a:latin typeface="DM Sans"/>
              <a:ea typeface="DM Sans"/>
              <a:cs typeface="DM Sans"/>
              <a:sym typeface="DM Sans"/>
            </a:endParaRPr>
          </a:p>
          <a:p>
            <a:pPr indent="-361950" lvl="0" marL="457200" marR="0" rtl="0" algn="l">
              <a:lnSpc>
                <a:spcPct val="115000"/>
              </a:lnSpc>
              <a:spcBef>
                <a:spcPts val="0"/>
              </a:spcBef>
              <a:spcAft>
                <a:spcPts val="0"/>
              </a:spcAft>
              <a:buClr>
                <a:srgbClr val="FFFFFF"/>
              </a:buClr>
              <a:buSzPts val="2100"/>
              <a:buFont typeface="DM Sans"/>
              <a:buChar char="-"/>
            </a:pPr>
            <a:r>
              <a:rPr lang="en-US" sz="2100">
                <a:solidFill>
                  <a:srgbClr val="FFFFFF"/>
                </a:solidFill>
                <a:latin typeface="DM Sans"/>
                <a:ea typeface="DM Sans"/>
                <a:cs typeface="DM Sans"/>
                <a:sym typeface="DM Sans"/>
              </a:rPr>
              <a:t>Selection is based on voting: 50% fan vote, 25% current player vote, and 25% by NBA representatives</a:t>
            </a:r>
            <a:endParaRPr sz="2100">
              <a:solidFill>
                <a:srgbClr val="FFFFFF"/>
              </a:solidFill>
              <a:latin typeface="DM Sans"/>
              <a:ea typeface="DM Sans"/>
              <a:cs typeface="DM Sans"/>
              <a:sym typeface="DM Sans"/>
            </a:endParaRPr>
          </a:p>
        </p:txBody>
      </p:sp>
      <p:sp>
        <p:nvSpPr>
          <p:cNvPr id="60" name="Google Shape;60;p10"/>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61" name="Google Shape;61;p10"/>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62" name="Google Shape;62;p10"/>
          <p:cNvSpPr txBox="1"/>
          <p:nvPr/>
        </p:nvSpPr>
        <p:spPr>
          <a:xfrm>
            <a:off x="6220025" y="5424375"/>
            <a:ext cx="5832900" cy="387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3600">
                <a:solidFill>
                  <a:srgbClr val="FFFFFF"/>
                </a:solidFill>
                <a:latin typeface="DM Serif Display"/>
                <a:ea typeface="DM Serif Display"/>
                <a:cs typeface="DM Serif Display"/>
                <a:sym typeface="DM Serif Display"/>
              </a:rPr>
              <a:t>Research Question &amp; Method</a:t>
            </a:r>
            <a:endParaRPr sz="3600"/>
          </a:p>
        </p:txBody>
      </p:sp>
      <p:sp>
        <p:nvSpPr>
          <p:cNvPr id="63" name="Google Shape;63;p10"/>
          <p:cNvSpPr txBox="1"/>
          <p:nvPr/>
        </p:nvSpPr>
        <p:spPr>
          <a:xfrm>
            <a:off x="6730799" y="6218963"/>
            <a:ext cx="4826400" cy="3297000"/>
          </a:xfrm>
          <a:prstGeom prst="rect">
            <a:avLst/>
          </a:prstGeom>
          <a:noFill/>
          <a:ln>
            <a:noFill/>
          </a:ln>
        </p:spPr>
        <p:txBody>
          <a:bodyPr anchorCtr="0" anchor="t" bIns="0" lIns="0" spcFirstLastPara="1" rIns="0" wrap="square" tIns="0">
            <a:spAutoFit/>
          </a:bodyPr>
          <a:lstStyle/>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Can we predict which players will be named all-stars before the voting process?</a:t>
            </a:r>
            <a:endParaRPr sz="2100">
              <a:solidFill>
                <a:schemeClr val="lt1"/>
              </a:solidFill>
              <a:latin typeface="DM Sans"/>
              <a:ea typeface="DM Sans"/>
              <a:cs typeface="DM Sans"/>
              <a:sym typeface="DM Sans"/>
            </a:endParaRPr>
          </a:p>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Focus: Analyze data from the 2010-2023 seasons. </a:t>
            </a:r>
            <a:endParaRPr sz="2100">
              <a:solidFill>
                <a:schemeClr val="lt1"/>
              </a:solidFill>
              <a:latin typeface="DM Sans"/>
              <a:ea typeface="DM Sans"/>
              <a:cs typeface="DM Sans"/>
              <a:sym typeface="DM Sans"/>
            </a:endParaRPr>
          </a:p>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Use player statistics to build a predictive model for all-star designation.</a:t>
            </a:r>
            <a:endParaRPr sz="2100">
              <a:solidFill>
                <a:schemeClr val="lt1"/>
              </a:solidFill>
              <a:latin typeface="DM Sans"/>
              <a:ea typeface="DM Sans"/>
              <a:cs typeface="DM Sans"/>
              <a:sym typeface="DM Sans"/>
            </a:endParaRPr>
          </a:p>
          <a:p>
            <a:pPr indent="0" lvl="0" marL="0" marR="0" rtl="0" algn="l">
              <a:lnSpc>
                <a:spcPct val="100000"/>
              </a:lnSpc>
              <a:spcBef>
                <a:spcPts val="0"/>
              </a:spcBef>
              <a:spcAft>
                <a:spcPts val="0"/>
              </a:spcAft>
              <a:buNone/>
            </a:pPr>
            <a:r>
              <a:t/>
            </a:r>
            <a:endParaRPr sz="2100">
              <a:solidFill>
                <a:srgbClr val="FFFFFF"/>
              </a:solidFill>
              <a:latin typeface="DM Sans"/>
              <a:ea typeface="DM Sans"/>
              <a:cs typeface="DM Sans"/>
              <a:sym typeface="DM Sans"/>
            </a:endParaRPr>
          </a:p>
        </p:txBody>
      </p:sp>
      <p:sp>
        <p:nvSpPr>
          <p:cNvPr id="64" name="Google Shape;64;p10"/>
          <p:cNvSpPr txBox="1"/>
          <p:nvPr/>
        </p:nvSpPr>
        <p:spPr>
          <a:xfrm>
            <a:off x="12433501" y="5424175"/>
            <a:ext cx="4826400" cy="3879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3600">
                <a:solidFill>
                  <a:srgbClr val="FFFFFF"/>
                </a:solidFill>
                <a:latin typeface="DM Serif Display"/>
                <a:ea typeface="DM Serif Display"/>
                <a:cs typeface="DM Serif Display"/>
                <a:sym typeface="DM Serif Display"/>
              </a:rPr>
              <a:t>Goals &amp; Impact</a:t>
            </a:r>
            <a:endParaRPr/>
          </a:p>
        </p:txBody>
      </p:sp>
      <p:sp>
        <p:nvSpPr>
          <p:cNvPr id="65" name="Google Shape;65;p10"/>
          <p:cNvSpPr txBox="1"/>
          <p:nvPr/>
        </p:nvSpPr>
        <p:spPr>
          <a:xfrm>
            <a:off x="12433501" y="6218762"/>
            <a:ext cx="4826400" cy="2925300"/>
          </a:xfrm>
          <a:prstGeom prst="rect">
            <a:avLst/>
          </a:prstGeom>
          <a:noFill/>
          <a:ln>
            <a:noFill/>
          </a:ln>
        </p:spPr>
        <p:txBody>
          <a:bodyPr anchorCtr="0" anchor="t" bIns="0" lIns="0" spcFirstLastPara="1" rIns="0" wrap="square" tIns="0">
            <a:spAutoFit/>
          </a:bodyPr>
          <a:lstStyle/>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Determine the most influential stats for all-star selection.</a:t>
            </a:r>
            <a:endParaRPr sz="2100">
              <a:solidFill>
                <a:schemeClr val="lt1"/>
              </a:solidFill>
              <a:latin typeface="DM Sans"/>
              <a:ea typeface="DM Sans"/>
              <a:cs typeface="DM Sans"/>
              <a:sym typeface="DM Sans"/>
            </a:endParaRPr>
          </a:p>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Help fans make more informed votes.</a:t>
            </a:r>
            <a:endParaRPr sz="2100">
              <a:solidFill>
                <a:schemeClr val="lt1"/>
              </a:solidFill>
              <a:latin typeface="DM Sans"/>
              <a:ea typeface="DM Sans"/>
              <a:cs typeface="DM Sans"/>
              <a:sym typeface="DM Sans"/>
            </a:endParaRPr>
          </a:p>
          <a:p>
            <a:pPr indent="-361950" lvl="0" marL="457200" rtl="0" algn="l">
              <a:lnSpc>
                <a:spcPct val="115000"/>
              </a:lnSpc>
              <a:spcBef>
                <a:spcPts val="0"/>
              </a:spcBef>
              <a:spcAft>
                <a:spcPts val="0"/>
              </a:spcAft>
              <a:buClr>
                <a:schemeClr val="lt1"/>
              </a:buClr>
              <a:buSzPts val="2100"/>
              <a:buFont typeface="DM Sans"/>
              <a:buChar char="-"/>
            </a:pPr>
            <a:r>
              <a:rPr lang="en-US" sz="2100">
                <a:solidFill>
                  <a:schemeClr val="lt1"/>
                </a:solidFill>
                <a:latin typeface="DM Sans"/>
                <a:ea typeface="DM Sans"/>
                <a:cs typeface="DM Sans"/>
                <a:sym typeface="DM Sans"/>
              </a:rPr>
              <a:t>Provide players with insights into the stats they need to excel in for potential </a:t>
            </a:r>
            <a:r>
              <a:rPr lang="en-US" sz="2100">
                <a:solidFill>
                  <a:schemeClr val="lt1"/>
                </a:solidFill>
                <a:latin typeface="DM Sans"/>
                <a:ea typeface="DM Sans"/>
                <a:cs typeface="DM Sans"/>
                <a:sym typeface="DM Sans"/>
              </a:rPr>
              <a:t>selection</a:t>
            </a:r>
            <a:r>
              <a:rPr lang="en-US" sz="2100">
                <a:solidFill>
                  <a:schemeClr val="lt1"/>
                </a:solidFill>
                <a:latin typeface="DM Sans"/>
                <a:ea typeface="DM Sans"/>
                <a:cs typeface="DM Sans"/>
                <a:sym typeface="DM Sans"/>
              </a:rPr>
              <a:t>. </a:t>
            </a:r>
            <a:endParaRPr sz="2100">
              <a:solidFill>
                <a:schemeClr val="lt1"/>
              </a:solidFill>
              <a:latin typeface="DM Sans"/>
              <a:ea typeface="DM Sans"/>
              <a:cs typeface="DM Sans"/>
              <a:sym typeface="DM Sans"/>
            </a:endParaRPr>
          </a:p>
          <a:p>
            <a:pPr indent="0" lvl="0" marL="0" marR="0" rtl="0" algn="l">
              <a:lnSpc>
                <a:spcPct val="100000"/>
              </a:lnSpc>
              <a:spcBef>
                <a:spcPts val="0"/>
              </a:spcBef>
              <a:spcAft>
                <a:spcPts val="0"/>
              </a:spcAft>
              <a:buNone/>
            </a:pPr>
            <a:r>
              <a:t/>
            </a:r>
            <a:endParaRPr sz="2100">
              <a:solidFill>
                <a:srgbClr val="FFFFFF"/>
              </a:solidFill>
              <a:latin typeface="DM Sans"/>
              <a:ea typeface="DM Sans"/>
              <a:cs typeface="DM Sans"/>
              <a:sym typeface="DM Sans"/>
            </a:endParaRPr>
          </a:p>
        </p:txBody>
      </p:sp>
    </p:spTree>
  </p:cSld>
  <p:clrMapOvr>
    <a:masterClrMapping/>
  </p:clrMapOvr>
  <p:transition>
    <p:fade/>
  </p:transition>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69" name="Shape 69"/>
        <p:cNvGrpSpPr/>
        <p:nvPr/>
      </p:nvGrpSpPr>
      <p:grpSpPr>
        <a:xfrm>
          <a:off x="0" y="0"/>
          <a:ext cx="0" cy="0"/>
          <a:chOff x="0" y="0"/>
          <a:chExt cx="0" cy="0"/>
        </a:xfrm>
      </p:grpSpPr>
      <p:sp>
        <p:nvSpPr>
          <p:cNvPr id="70" name="Google Shape;70;p11"/>
          <p:cNvSpPr txBox="1"/>
          <p:nvPr/>
        </p:nvSpPr>
        <p:spPr>
          <a:xfrm>
            <a:off x="1028700" y="3303270"/>
            <a:ext cx="6955800" cy="5925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5500">
                <a:solidFill>
                  <a:srgbClr val="FFFFFF"/>
                </a:solidFill>
                <a:latin typeface="DM Serif Display"/>
                <a:ea typeface="DM Serif Display"/>
                <a:cs typeface="DM Serif Display"/>
                <a:sym typeface="DM Serif Display"/>
              </a:rPr>
              <a:t>Description of Dataset</a:t>
            </a:r>
            <a:endParaRPr sz="200"/>
          </a:p>
        </p:txBody>
      </p:sp>
      <p:sp>
        <p:nvSpPr>
          <p:cNvPr id="71" name="Google Shape;71;p11"/>
          <p:cNvSpPr txBox="1"/>
          <p:nvPr/>
        </p:nvSpPr>
        <p:spPr>
          <a:xfrm>
            <a:off x="1028700" y="4107180"/>
            <a:ext cx="8787600" cy="4309800"/>
          </a:xfrm>
          <a:prstGeom prst="rect">
            <a:avLst/>
          </a:prstGeom>
          <a:noFill/>
          <a:ln>
            <a:noFill/>
          </a:ln>
        </p:spPr>
        <p:txBody>
          <a:bodyPr anchorCtr="0" anchor="t" bIns="0" lIns="0" spcFirstLastPara="1" rIns="0" wrap="square" tIns="0">
            <a:spAutoFit/>
          </a:bodyPr>
          <a:lstStyle/>
          <a:p>
            <a:pPr indent="0" lvl="0" marL="0" marR="0" rtl="0" algn="l">
              <a:lnSpc>
                <a:spcPct val="100000"/>
              </a:lnSpc>
              <a:spcBef>
                <a:spcPts val="0"/>
              </a:spcBef>
              <a:spcAft>
                <a:spcPts val="0"/>
              </a:spcAft>
              <a:buNone/>
            </a:pPr>
            <a:r>
              <a:rPr lang="en-US" sz="2800">
                <a:solidFill>
                  <a:srgbClr val="FFFFFF"/>
                </a:solidFill>
                <a:latin typeface="DM Sans"/>
                <a:ea typeface="DM Sans"/>
                <a:cs typeface="DM Sans"/>
                <a:sym typeface="DM Sans"/>
              </a:rPr>
              <a:t>We gathered data from stats.nba.com and basketball-reference.com. Our dataset includes player statistics from 2010-2023 and identifies whether a player was named an All-Star. This data was collected by web scraping using Python to </a:t>
            </a:r>
            <a:r>
              <a:rPr lang="en-US" sz="2800">
                <a:solidFill>
                  <a:srgbClr val="FFFFFF"/>
                </a:solidFill>
                <a:latin typeface="DM Sans"/>
                <a:ea typeface="DM Sans"/>
                <a:cs typeface="DM Sans"/>
                <a:sym typeface="DM Sans"/>
              </a:rPr>
              <a:t>retrieve</a:t>
            </a:r>
            <a:r>
              <a:rPr lang="en-US" sz="2800">
                <a:solidFill>
                  <a:srgbClr val="FFFFFF"/>
                </a:solidFill>
                <a:latin typeface="DM Sans"/>
                <a:ea typeface="DM Sans"/>
                <a:cs typeface="DM Sans"/>
                <a:sym typeface="DM Sans"/>
              </a:rPr>
              <a:t> 68 attributes from each </a:t>
            </a:r>
            <a:r>
              <a:rPr lang="en-US" sz="2800">
                <a:solidFill>
                  <a:srgbClr val="FFFFFF"/>
                </a:solidFill>
                <a:latin typeface="DM Sans"/>
                <a:ea typeface="DM Sans"/>
                <a:cs typeface="DM Sans"/>
                <a:sym typeface="DM Sans"/>
              </a:rPr>
              <a:t>player, including points, rebounds, assists, and other performance metrics. One limitation of our dataset we would like to point out is that not many players are all-stars in the nba causing our dataset to be heavily skewed.</a:t>
            </a:r>
            <a:endParaRPr sz="2100"/>
          </a:p>
        </p:txBody>
      </p:sp>
      <p:sp>
        <p:nvSpPr>
          <p:cNvPr id="72" name="Google Shape;72;p11"/>
          <p:cNvSpPr txBox="1"/>
          <p:nvPr/>
        </p:nvSpPr>
        <p:spPr>
          <a:xfrm>
            <a:off x="11407425" y="2180909"/>
            <a:ext cx="5851800" cy="9480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8799">
                <a:solidFill>
                  <a:srgbClr val="FFFFFF"/>
                </a:solidFill>
                <a:latin typeface="DM Serif Display"/>
                <a:ea typeface="DM Serif Display"/>
                <a:cs typeface="DM Serif Display"/>
                <a:sym typeface="DM Serif Display"/>
              </a:rPr>
              <a:t>68</a:t>
            </a:r>
            <a:endParaRPr/>
          </a:p>
        </p:txBody>
      </p:sp>
      <p:sp>
        <p:nvSpPr>
          <p:cNvPr id="73" name="Google Shape;73;p11"/>
          <p:cNvSpPr txBox="1"/>
          <p:nvPr/>
        </p:nvSpPr>
        <p:spPr>
          <a:xfrm>
            <a:off x="11407425" y="3170872"/>
            <a:ext cx="5851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2100">
                <a:solidFill>
                  <a:srgbClr val="FFFFFF"/>
                </a:solidFill>
                <a:latin typeface="DM Sans"/>
                <a:ea typeface="DM Sans"/>
                <a:cs typeface="DM Sans"/>
                <a:sym typeface="DM Sans"/>
              </a:rPr>
              <a:t>Number of Attributes </a:t>
            </a:r>
            <a:endParaRPr/>
          </a:p>
        </p:txBody>
      </p:sp>
      <p:sp>
        <p:nvSpPr>
          <p:cNvPr id="74" name="Google Shape;74;p11"/>
          <p:cNvSpPr txBox="1"/>
          <p:nvPr/>
        </p:nvSpPr>
        <p:spPr>
          <a:xfrm>
            <a:off x="11407425" y="4585335"/>
            <a:ext cx="5851800" cy="9480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8799">
                <a:solidFill>
                  <a:srgbClr val="FFFFFF"/>
                </a:solidFill>
                <a:latin typeface="DM Serif Display"/>
                <a:ea typeface="DM Serif Display"/>
                <a:cs typeface="DM Serif Display"/>
                <a:sym typeface="DM Serif Display"/>
              </a:rPr>
              <a:t>7190</a:t>
            </a:r>
            <a:endParaRPr/>
          </a:p>
        </p:txBody>
      </p:sp>
      <p:sp>
        <p:nvSpPr>
          <p:cNvPr id="75" name="Google Shape;75;p11"/>
          <p:cNvSpPr txBox="1"/>
          <p:nvPr/>
        </p:nvSpPr>
        <p:spPr>
          <a:xfrm>
            <a:off x="11407425" y="5575299"/>
            <a:ext cx="5851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2100">
                <a:solidFill>
                  <a:srgbClr val="FFFFFF"/>
                </a:solidFill>
                <a:latin typeface="DM Sans"/>
                <a:ea typeface="DM Sans"/>
                <a:cs typeface="DM Sans"/>
                <a:sym typeface="DM Sans"/>
              </a:rPr>
              <a:t>Total Instances</a:t>
            </a:r>
            <a:endParaRPr/>
          </a:p>
        </p:txBody>
      </p:sp>
      <p:sp>
        <p:nvSpPr>
          <p:cNvPr id="76" name="Google Shape;76;p11"/>
          <p:cNvSpPr txBox="1"/>
          <p:nvPr/>
        </p:nvSpPr>
        <p:spPr>
          <a:xfrm>
            <a:off x="11407425" y="7173278"/>
            <a:ext cx="5851800" cy="9480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Clr>
                <a:srgbClr val="000000"/>
              </a:buClr>
              <a:buFont typeface="Arial"/>
              <a:buNone/>
            </a:pPr>
            <a:r>
              <a:rPr lang="en-US" sz="8799">
                <a:solidFill>
                  <a:srgbClr val="FFFFFF"/>
                </a:solidFill>
                <a:latin typeface="DM Serif Display"/>
                <a:ea typeface="DM Serif Display"/>
                <a:cs typeface="DM Serif Display"/>
                <a:sym typeface="DM Serif Display"/>
              </a:rPr>
              <a:t>538 </a:t>
            </a:r>
            <a:endParaRPr/>
          </a:p>
        </p:txBody>
      </p:sp>
      <p:sp>
        <p:nvSpPr>
          <p:cNvPr id="77" name="Google Shape;77;p11"/>
          <p:cNvSpPr txBox="1"/>
          <p:nvPr/>
        </p:nvSpPr>
        <p:spPr>
          <a:xfrm>
            <a:off x="11407425" y="8163241"/>
            <a:ext cx="5851800" cy="323100"/>
          </a:xfrm>
          <a:prstGeom prst="rect">
            <a:avLst/>
          </a:prstGeom>
          <a:noFill/>
          <a:ln>
            <a:noFill/>
          </a:ln>
        </p:spPr>
        <p:txBody>
          <a:bodyPr anchorCtr="0" anchor="t" bIns="0" lIns="0" spcFirstLastPara="1" rIns="0" wrap="square" tIns="0">
            <a:spAutoFit/>
          </a:bodyPr>
          <a:lstStyle/>
          <a:p>
            <a:pPr indent="0" lvl="0" marL="0" marR="0" rtl="0" algn="l">
              <a:lnSpc>
                <a:spcPct val="120000"/>
              </a:lnSpc>
              <a:spcBef>
                <a:spcPts val="0"/>
              </a:spcBef>
              <a:spcAft>
                <a:spcPts val="0"/>
              </a:spcAft>
              <a:buNone/>
            </a:pPr>
            <a:r>
              <a:rPr lang="en-US" sz="2100">
                <a:solidFill>
                  <a:srgbClr val="FFFFFF"/>
                </a:solidFill>
                <a:latin typeface="DM Sans"/>
                <a:ea typeface="DM Sans"/>
                <a:cs typeface="DM Sans"/>
                <a:sym typeface="DM Sans"/>
              </a:rPr>
              <a:t>Number of players who were all-stars</a:t>
            </a:r>
            <a:endParaRPr/>
          </a:p>
        </p:txBody>
      </p:sp>
      <p:sp>
        <p:nvSpPr>
          <p:cNvPr id="78" name="Google Shape;78;p11"/>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79" name="Google Shape;79;p11"/>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Tree>
  </p:cSld>
  <p:clrMapOvr>
    <a:masterClrMapping/>
  </p:clrMapOvr>
  <p:transition>
    <p:fade/>
  </p:transition>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2"/>
          <p:cNvSpPr txBox="1"/>
          <p:nvPr/>
        </p:nvSpPr>
        <p:spPr>
          <a:xfrm>
            <a:off x="1422525" y="526875"/>
            <a:ext cx="15147300" cy="140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8000">
                <a:solidFill>
                  <a:schemeClr val="lt1"/>
                </a:solidFill>
                <a:latin typeface="DM Serif Display"/>
                <a:ea typeface="DM Serif Display"/>
                <a:cs typeface="DM Serif Display"/>
                <a:sym typeface="DM Serif Display"/>
              </a:rPr>
              <a:t>Notable Initial Attributes</a:t>
            </a:r>
            <a:endParaRPr sz="8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t/>
            </a:r>
            <a:endParaRPr sz="2000">
              <a:solidFill>
                <a:schemeClr val="lt1"/>
              </a:solidFill>
              <a:latin typeface="DM Serif Display"/>
              <a:ea typeface="DM Serif Display"/>
              <a:cs typeface="DM Serif Display"/>
              <a:sym typeface="DM Serif Display"/>
            </a:endParaRPr>
          </a:p>
        </p:txBody>
      </p:sp>
      <p:sp>
        <p:nvSpPr>
          <p:cNvPr id="85" name="Google Shape;85;p12"/>
          <p:cNvSpPr txBox="1"/>
          <p:nvPr/>
        </p:nvSpPr>
        <p:spPr>
          <a:xfrm>
            <a:off x="1273950" y="1765050"/>
            <a:ext cx="15740100" cy="78108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GP: Games Played</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W: Wins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L: Losses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MIN: Average minutes played a game</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PTS: Average points a game</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FGM: Field Goals Made on average– Any shot or tap in besides a free throw.</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FGA: Field Goals Attempted - the number of field goals attempted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FG_PCT: Field Goal Percentage - the percentage of field goals made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FG3M: Three Pointers Made - the number of three pointers made by the player on average.</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FG3_PCT: Three Pointer Percentage - the percentage of three pointers made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FT_PCT: Free Throw Percentage - the percentage of free throws made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OREB: Offensive Rebounds per game - the number of offensive rebounds grabbed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DREB: Defensive Rebounds per game - the number of defensive rebounds grabbed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AST: Assists - the number of assists passed by the player on average .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TOV: Turnovers - the number of turnovers caused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STL: Steals - the number of steals forced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BLK: Blocks - the number of shots blocked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PF: Personal Fouls - the number of personal fouls committed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NBA_FANTASY_POINTS: The number of fantasy points generated by the player on average.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DD2: Double-Doubles - the number of games in which a player achieves double digits in two statistical categories</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TD3: Triple-Doubles - the number of games in which a player achieves double digits in three statistical categories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PLUS_MINUS: The point differential when a player is on the court.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And our class is:</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rPr lang="en-US" sz="2000">
                <a:solidFill>
                  <a:schemeClr val="lt1"/>
                </a:solidFill>
                <a:latin typeface="DM Serif Display"/>
                <a:ea typeface="DM Serif Display"/>
                <a:cs typeface="DM Serif Display"/>
                <a:sym typeface="DM Serif Display"/>
              </a:rPr>
              <a:t>All_Star_Selection: Whether or not player was named All-Star</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t/>
            </a:r>
            <a:endParaRPr sz="2000">
              <a:solidFill>
                <a:schemeClr val="lt1"/>
              </a:solidFill>
              <a:latin typeface="DM Serif Display"/>
              <a:ea typeface="DM Serif Display"/>
              <a:cs typeface="DM Serif Display"/>
              <a:sym typeface="DM Serif Display"/>
            </a:endParaRPr>
          </a:p>
          <a:p>
            <a:pPr indent="0" lvl="0" marL="0" rtl="0" algn="l">
              <a:spcBef>
                <a:spcPts val="0"/>
              </a:spcBef>
              <a:spcAft>
                <a:spcPts val="0"/>
              </a:spcAft>
              <a:buNone/>
            </a:pPr>
            <a:r>
              <a:t/>
            </a:r>
            <a:endParaRPr sz="2000">
              <a:solidFill>
                <a:schemeClr val="lt1"/>
              </a:solidFill>
              <a:latin typeface="DM Serif Display"/>
              <a:ea typeface="DM Serif Display"/>
              <a:cs typeface="DM Serif Display"/>
              <a:sym typeface="DM Serif Display"/>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3">
            <a:alphaModFix/>
          </a:blip>
          <a:stretch>
            <a:fillRect/>
          </a:stretch>
        </a:blipFill>
      </p:bgPr>
    </p:bg>
    <p:spTree>
      <p:nvGrpSpPr>
        <p:cNvPr id="89" name="Shape 89"/>
        <p:cNvGrpSpPr/>
        <p:nvPr/>
      </p:nvGrpSpPr>
      <p:grpSpPr>
        <a:xfrm>
          <a:off x="0" y="0"/>
          <a:ext cx="0" cy="0"/>
          <a:chOff x="0" y="0"/>
          <a:chExt cx="0" cy="0"/>
        </a:xfrm>
      </p:grpSpPr>
      <p:sp>
        <p:nvSpPr>
          <p:cNvPr id="90" name="Google Shape;90;p13"/>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91" name="Google Shape;91;p13"/>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
        <p:nvSpPr>
          <p:cNvPr id="92" name="Google Shape;92;p13"/>
          <p:cNvSpPr/>
          <p:nvPr/>
        </p:nvSpPr>
        <p:spPr>
          <a:xfrm>
            <a:off x="1053725" y="3806575"/>
            <a:ext cx="10115700" cy="3477300"/>
          </a:xfrm>
          <a:prstGeom prst="rect">
            <a:avLst/>
          </a:prstGeom>
          <a:solidFill>
            <a:schemeClr val="dk1"/>
          </a:solidFill>
          <a:ln cap="flat" cmpd="sng" w="9525">
            <a:solidFill>
              <a:schemeClr val="dk1"/>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None/>
            </a:pPr>
            <a:r>
              <a:t/>
            </a:r>
            <a:endParaRPr>
              <a:latin typeface="DM Serif Display"/>
              <a:ea typeface="DM Serif Display"/>
              <a:cs typeface="DM Serif Display"/>
              <a:sym typeface="DM Serif Display"/>
            </a:endParaRPr>
          </a:p>
        </p:txBody>
      </p:sp>
      <p:sp>
        <p:nvSpPr>
          <p:cNvPr id="93" name="Google Shape;93;p13"/>
          <p:cNvSpPr txBox="1"/>
          <p:nvPr/>
        </p:nvSpPr>
        <p:spPr>
          <a:xfrm>
            <a:off x="1783591" y="4753928"/>
            <a:ext cx="15025500" cy="1551600"/>
          </a:xfrm>
          <a:prstGeom prst="rect">
            <a:avLst/>
          </a:prstGeom>
          <a:noFill/>
          <a:ln>
            <a:noFill/>
          </a:ln>
        </p:spPr>
        <p:txBody>
          <a:bodyPr anchorCtr="0" anchor="t" bIns="0" lIns="0" spcFirstLastPara="1" rIns="0" wrap="square" tIns="0">
            <a:spAutoFit/>
          </a:bodyPr>
          <a:lstStyle/>
          <a:p>
            <a:pPr indent="0" lvl="0" marL="0" marR="0" rtl="0" algn="ctr">
              <a:lnSpc>
                <a:spcPct val="70000"/>
              </a:lnSpc>
              <a:spcBef>
                <a:spcPts val="0"/>
              </a:spcBef>
              <a:spcAft>
                <a:spcPts val="0"/>
              </a:spcAft>
              <a:buNone/>
            </a:pPr>
            <a:r>
              <a:rPr lang="en-US" sz="14400">
                <a:solidFill>
                  <a:srgbClr val="FFFFFF"/>
                </a:solidFill>
                <a:highlight>
                  <a:schemeClr val="dk1"/>
                </a:highlight>
                <a:latin typeface="DM Serif Display"/>
                <a:ea typeface="DM Serif Display"/>
                <a:cs typeface="DM Serif Display"/>
                <a:sym typeface="DM Serif Display"/>
              </a:rPr>
              <a:t>Preprocessing</a:t>
            </a:r>
            <a:endParaRPr>
              <a:highlight>
                <a:schemeClr val="dk1"/>
              </a:highlight>
            </a:endParaRPr>
          </a:p>
        </p:txBody>
      </p:sp>
    </p:spTree>
  </p:cSld>
  <p:clrMapOvr>
    <a:masterClrMapping/>
  </p:clrMapOvr>
  <p:transition>
    <p:fade/>
  </p:transition>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1F1F1F"/>
        </a:solidFill>
      </p:bgPr>
    </p:bg>
    <p:spTree>
      <p:nvGrpSpPr>
        <p:cNvPr id="97" name="Shape 97"/>
        <p:cNvGrpSpPr/>
        <p:nvPr/>
      </p:nvGrpSpPr>
      <p:grpSpPr>
        <a:xfrm>
          <a:off x="0" y="0"/>
          <a:ext cx="0" cy="0"/>
          <a:chOff x="0" y="0"/>
          <a:chExt cx="0" cy="0"/>
        </a:xfrm>
      </p:grpSpPr>
      <p:sp>
        <p:nvSpPr>
          <p:cNvPr id="98" name="Google Shape;98;p14"/>
          <p:cNvSpPr txBox="1"/>
          <p:nvPr/>
        </p:nvSpPr>
        <p:spPr>
          <a:xfrm>
            <a:off x="1028700" y="1438584"/>
            <a:ext cx="16230600" cy="1551600"/>
          </a:xfrm>
          <a:prstGeom prst="rect">
            <a:avLst/>
          </a:prstGeom>
          <a:noFill/>
          <a:ln>
            <a:noFill/>
          </a:ln>
        </p:spPr>
        <p:txBody>
          <a:bodyPr anchorCtr="0" anchor="t" bIns="0" lIns="0" spcFirstLastPara="1" rIns="0" wrap="square" tIns="0">
            <a:spAutoFit/>
          </a:bodyPr>
          <a:lstStyle/>
          <a:p>
            <a:pPr indent="0" lvl="0" marL="0" marR="0" rtl="0" algn="l">
              <a:lnSpc>
                <a:spcPct val="70000"/>
              </a:lnSpc>
              <a:spcBef>
                <a:spcPts val="0"/>
              </a:spcBef>
              <a:spcAft>
                <a:spcPts val="0"/>
              </a:spcAft>
              <a:buNone/>
            </a:pPr>
            <a:r>
              <a:rPr lang="en-US" sz="7200">
                <a:solidFill>
                  <a:srgbClr val="FFFFFF"/>
                </a:solidFill>
                <a:latin typeface="DM Serif Display"/>
                <a:ea typeface="DM Serif Display"/>
                <a:cs typeface="DM Serif Display"/>
                <a:sym typeface="DM Serif Display"/>
              </a:rPr>
              <a:t>Preprocessing</a:t>
            </a:r>
            <a:endParaRPr sz="7200">
              <a:solidFill>
                <a:srgbClr val="FFFFFF"/>
              </a:solidFill>
              <a:latin typeface="DM Serif Display"/>
              <a:ea typeface="DM Serif Display"/>
              <a:cs typeface="DM Serif Display"/>
              <a:sym typeface="DM Serif Display"/>
            </a:endParaRPr>
          </a:p>
          <a:p>
            <a:pPr indent="0" lvl="0" marL="0" marR="0" rtl="0" algn="l">
              <a:lnSpc>
                <a:spcPct val="70000"/>
              </a:lnSpc>
              <a:spcBef>
                <a:spcPts val="0"/>
              </a:spcBef>
              <a:spcAft>
                <a:spcPts val="0"/>
              </a:spcAft>
              <a:buNone/>
            </a:pPr>
            <a:r>
              <a:t/>
            </a:r>
            <a:endParaRPr sz="7200">
              <a:solidFill>
                <a:srgbClr val="FFFFFF"/>
              </a:solidFill>
              <a:latin typeface="DM Serif Display"/>
              <a:ea typeface="DM Serif Display"/>
              <a:cs typeface="DM Serif Display"/>
              <a:sym typeface="DM Serif Display"/>
            </a:endParaRPr>
          </a:p>
        </p:txBody>
      </p:sp>
      <p:sp>
        <p:nvSpPr>
          <p:cNvPr id="99" name="Google Shape;99;p14"/>
          <p:cNvSpPr txBox="1"/>
          <p:nvPr/>
        </p:nvSpPr>
        <p:spPr>
          <a:xfrm>
            <a:off x="1028700" y="2769498"/>
            <a:ext cx="15681300" cy="7563900"/>
          </a:xfrm>
          <a:prstGeom prst="rect">
            <a:avLst/>
          </a:prstGeom>
          <a:noFill/>
          <a:ln>
            <a:noFill/>
          </a:ln>
        </p:spPr>
        <p:txBody>
          <a:bodyPr anchorCtr="0" anchor="t" bIns="0" lIns="0" spcFirstLastPara="1" rIns="0" wrap="square" tIns="0">
            <a:spAutoFit/>
          </a:bodyPr>
          <a:lstStyle/>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Missing Attributes</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No missing values; comprehensive data source.</a:t>
            </a:r>
            <a:endParaRPr sz="3600">
              <a:solidFill>
                <a:srgbClr val="FFFFFF"/>
              </a:solidFill>
              <a:latin typeface="DM Sans"/>
              <a:ea typeface="DM Sans"/>
              <a:cs typeface="DM Sans"/>
              <a:sym typeface="DM Sans"/>
            </a:endParaRPr>
          </a:p>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Unrelated Attributes</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We removed </a:t>
            </a:r>
            <a:r>
              <a:rPr lang="en-US" sz="3600">
                <a:solidFill>
                  <a:srgbClr val="FFFFFF"/>
                </a:solidFill>
                <a:latin typeface="DM Sans"/>
                <a:ea typeface="DM Sans"/>
                <a:cs typeface="DM Sans"/>
                <a:sym typeface="DM Sans"/>
              </a:rPr>
              <a:t>irrelevant</a:t>
            </a:r>
            <a:r>
              <a:rPr lang="en-US" sz="3600">
                <a:solidFill>
                  <a:srgbClr val="FFFFFF"/>
                </a:solidFill>
                <a:latin typeface="DM Sans"/>
                <a:ea typeface="DM Sans"/>
                <a:cs typeface="DM Sans"/>
                <a:sym typeface="DM Sans"/>
              </a:rPr>
              <a:t> </a:t>
            </a:r>
            <a:r>
              <a:rPr lang="en-US" sz="3600">
                <a:solidFill>
                  <a:srgbClr val="FFFFFF"/>
                </a:solidFill>
                <a:latin typeface="DM Sans"/>
                <a:ea typeface="DM Sans"/>
                <a:cs typeface="DM Sans"/>
                <a:sym typeface="DM Sans"/>
              </a:rPr>
              <a:t>attributes such as Player ID, Player Name, Nickname, Fantasy Rank, etc.</a:t>
            </a:r>
            <a:endParaRPr sz="3600">
              <a:solidFill>
                <a:srgbClr val="FFFFFF"/>
              </a:solidFill>
              <a:latin typeface="DM Sans"/>
              <a:ea typeface="DM Sans"/>
              <a:cs typeface="DM Sans"/>
              <a:sym typeface="DM Sans"/>
            </a:endParaRPr>
          </a:p>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Derived Attributes</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We removed calculated attributes such as Win PCT, FT PCT, etc. </a:t>
            </a:r>
            <a:endParaRPr sz="3600">
              <a:solidFill>
                <a:srgbClr val="FFFFFF"/>
              </a:solidFill>
              <a:latin typeface="DM Sans"/>
              <a:ea typeface="DM Sans"/>
              <a:cs typeface="DM Sans"/>
              <a:sym typeface="DM Sans"/>
            </a:endParaRPr>
          </a:p>
          <a:p>
            <a:pPr indent="-457200" lvl="0" marL="4572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SMOTE</a:t>
            </a:r>
            <a:endParaRPr sz="3600">
              <a:solidFill>
                <a:srgbClr val="FFFFFF"/>
              </a:solidFill>
              <a:latin typeface="DM Sans"/>
              <a:ea typeface="DM Sans"/>
              <a:cs typeface="DM Sans"/>
              <a:sym typeface="DM Sans"/>
            </a:endParaRPr>
          </a:p>
          <a:p>
            <a:pPr indent="-457200" lvl="1" marL="914400" marR="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We addressed the class imbalance mentioned in a previous slide by using SMOTE (Synthetic Minority Oversampling Technique)</a:t>
            </a:r>
            <a:endParaRPr sz="3600">
              <a:solidFill>
                <a:srgbClr val="FFFFFF"/>
              </a:solidFill>
              <a:latin typeface="DM Sans"/>
              <a:ea typeface="DM Sans"/>
              <a:cs typeface="DM Sans"/>
              <a:sym typeface="DM Sans"/>
            </a:endParaRPr>
          </a:p>
          <a:p>
            <a:pPr indent="-457200" lvl="2" marL="1371600" rtl="0" algn="l">
              <a:lnSpc>
                <a:spcPct val="115000"/>
              </a:lnSpc>
              <a:spcBef>
                <a:spcPts val="0"/>
              </a:spcBef>
              <a:spcAft>
                <a:spcPts val="0"/>
              </a:spcAft>
              <a:buClr>
                <a:srgbClr val="FFFFFF"/>
              </a:buClr>
              <a:buSzPts val="3600"/>
              <a:buFont typeface="DM Sans"/>
              <a:buChar char="■"/>
            </a:pPr>
            <a:r>
              <a:rPr lang="en-US" sz="3600">
                <a:solidFill>
                  <a:srgbClr val="FFFFFF"/>
                </a:solidFill>
                <a:latin typeface="DM Sans"/>
                <a:ea typeface="DM Sans"/>
                <a:cs typeface="DM Sans"/>
                <a:sym typeface="DM Sans"/>
              </a:rPr>
              <a:t>Achieved a ratio of 2152 all-stars to 8804 instances (24%).  </a:t>
            </a:r>
            <a:endParaRPr sz="3600">
              <a:solidFill>
                <a:srgbClr val="FFFFFF"/>
              </a:solidFill>
              <a:latin typeface="DM Sans"/>
              <a:ea typeface="DM Sans"/>
              <a:cs typeface="DM Sans"/>
              <a:sym typeface="DM Sans"/>
            </a:endParaRPr>
          </a:p>
          <a:p>
            <a:pPr indent="0" lvl="0" marL="0" marR="0" rtl="0" algn="l">
              <a:lnSpc>
                <a:spcPct val="115000"/>
              </a:lnSpc>
              <a:spcBef>
                <a:spcPts val="0"/>
              </a:spcBef>
              <a:spcAft>
                <a:spcPts val="0"/>
              </a:spcAft>
              <a:buNone/>
            </a:pPr>
            <a:r>
              <a:t/>
            </a:r>
            <a:endParaRPr sz="3600">
              <a:solidFill>
                <a:srgbClr val="FFFFFF"/>
              </a:solidFill>
              <a:latin typeface="DM Sans"/>
              <a:ea typeface="DM Sans"/>
              <a:cs typeface="DM Sans"/>
              <a:sym typeface="DM Sans"/>
            </a:endParaRPr>
          </a:p>
        </p:txBody>
      </p:sp>
      <p:sp>
        <p:nvSpPr>
          <p:cNvPr id="100" name="Google Shape;100;p14"/>
          <p:cNvSpPr txBox="1"/>
          <p:nvPr/>
        </p:nvSpPr>
        <p:spPr>
          <a:xfrm>
            <a:off x="1028700" y="434774"/>
            <a:ext cx="5728200" cy="172500"/>
          </a:xfrm>
          <a:prstGeom prst="rect">
            <a:avLst/>
          </a:prstGeom>
          <a:noFill/>
          <a:ln>
            <a:noFill/>
          </a:ln>
        </p:spPr>
        <p:txBody>
          <a:bodyPr anchorCtr="0" anchor="t" bIns="0" lIns="0" spcFirstLastPara="1" rIns="0" wrap="square" tIns="0">
            <a:spAutoFit/>
          </a:bodyPr>
          <a:lstStyle/>
          <a:p>
            <a:pPr indent="0" lvl="0" marL="0" marR="0" rtl="0" algn="l">
              <a:lnSpc>
                <a:spcPct val="80000"/>
              </a:lnSpc>
              <a:spcBef>
                <a:spcPts val="0"/>
              </a:spcBef>
              <a:spcAft>
                <a:spcPts val="0"/>
              </a:spcAft>
              <a:buNone/>
            </a:pPr>
            <a:r>
              <a:t/>
            </a:r>
            <a:endParaRPr/>
          </a:p>
        </p:txBody>
      </p:sp>
      <p:sp>
        <p:nvSpPr>
          <p:cNvPr id="101" name="Google Shape;101;p14"/>
          <p:cNvSpPr txBox="1"/>
          <p:nvPr/>
        </p:nvSpPr>
        <p:spPr>
          <a:xfrm>
            <a:off x="11531209" y="434774"/>
            <a:ext cx="5728200" cy="258600"/>
          </a:xfrm>
          <a:prstGeom prst="rect">
            <a:avLst/>
          </a:prstGeom>
          <a:noFill/>
          <a:ln>
            <a:noFill/>
          </a:ln>
        </p:spPr>
        <p:txBody>
          <a:bodyPr anchorCtr="0" anchor="t" bIns="0" lIns="0" spcFirstLastPara="1" rIns="0" wrap="square" tIns="0">
            <a:spAutoFit/>
          </a:bodyPr>
          <a:lstStyle/>
          <a:p>
            <a:pPr indent="0" lvl="0" marL="0" marR="0" rtl="0" algn="r">
              <a:lnSpc>
                <a:spcPct val="80000"/>
              </a:lnSpc>
              <a:spcBef>
                <a:spcPts val="0"/>
              </a:spcBef>
              <a:spcAft>
                <a:spcPts val="0"/>
              </a:spcAft>
              <a:buNone/>
            </a:pPr>
            <a:r>
              <a:rPr lang="en-US" sz="2100">
                <a:solidFill>
                  <a:srgbClr val="FFFFFF"/>
                </a:solidFill>
                <a:latin typeface="DM Serif Display"/>
                <a:ea typeface="DM Serif Display"/>
                <a:cs typeface="DM Serif Display"/>
                <a:sym typeface="DM Serif Display"/>
              </a:rPr>
              <a:t>October 25, 2024</a:t>
            </a:r>
            <a:endParaRPr/>
          </a:p>
        </p:txBody>
      </p:sp>
    </p:spTree>
  </p:cSld>
  <p:clrMapOvr>
    <a:masterClrMapping/>
  </p:clrMapOvr>
  <p:transition>
    <p:fade/>
  </p:transition>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pic>
        <p:nvPicPr>
          <p:cNvPr id="106" name="Google Shape;106;p15"/>
          <p:cNvPicPr preferRelativeResize="0"/>
          <p:nvPr/>
        </p:nvPicPr>
        <p:blipFill>
          <a:blip r:embed="rId3">
            <a:alphaModFix/>
          </a:blip>
          <a:stretch>
            <a:fillRect/>
          </a:stretch>
        </p:blipFill>
        <p:spPr>
          <a:xfrm>
            <a:off x="3137539" y="1491700"/>
            <a:ext cx="12012925" cy="73036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rofessional Minimalist">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