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66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84187"/>
            <a:ext cx="7772400" cy="1470025"/>
          </a:xfrm>
        </p:spPr>
        <p:txBody>
          <a:bodyPr/>
          <a:lstStyle/>
          <a:p>
            <a:r>
              <a:rPr dirty="0"/>
              <a:t>Sentiment Analysis of Movie Reviews Using Naive Bayes</a:t>
            </a:r>
          </a:p>
        </p:txBody>
      </p:sp>
      <p:sp>
        <p:nvSpPr>
          <p:cNvPr id="3" name="Subtitle 2"/>
          <p:cNvSpPr>
            <a:spLocks noGrp="1"/>
          </p:cNvSpPr>
          <p:nvPr>
            <p:ph type="subTitle" idx="1"/>
          </p:nvPr>
        </p:nvSpPr>
        <p:spPr>
          <a:xfrm>
            <a:off x="1371600" y="2164237"/>
            <a:ext cx="6400800" cy="3689808"/>
          </a:xfrm>
        </p:spPr>
        <p:txBody>
          <a:bodyPr>
            <a:normAutofit/>
          </a:bodyPr>
          <a:lstStyle/>
          <a:p>
            <a:r>
              <a:rPr lang="en-US" dirty="0"/>
              <a:t>Simanta Das</a:t>
            </a:r>
          </a:p>
          <a:p>
            <a:r>
              <a:rPr lang="en-US" dirty="0"/>
              <a:t>MTech CSE,IIITG</a:t>
            </a:r>
            <a:endParaRPr dirty="0"/>
          </a:p>
          <a:p>
            <a:r>
              <a:rPr lang="en-US" dirty="0"/>
              <a:t>Roll Number:-2302029</a:t>
            </a:r>
            <a:endParaRPr dirty="0"/>
          </a:p>
          <a:p>
            <a:r>
              <a:rPr dirty="0"/>
              <a:t>Date: </a:t>
            </a:r>
            <a:r>
              <a:rPr lang="en-US" dirty="0"/>
              <a:t>29/09/2024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1600200"/>
            <a:ext cx="8229600" cy="4983162"/>
          </a:xfrm>
        </p:spPr>
        <p:txBody>
          <a:bodyPr>
            <a:normAutofit fontScale="92500"/>
          </a:bodyPr>
          <a:lstStyle/>
          <a:p>
            <a:r>
              <a:rPr dirty="0"/>
              <a:t>- The Naive Bayes classifier effectively classified movie reviews into positive and negative classes</a:t>
            </a:r>
          </a:p>
          <a:p>
            <a:r>
              <a:rPr dirty="0"/>
              <a:t>- Achieved reasonable precision, recall, and F1 scores</a:t>
            </a:r>
            <a:r>
              <a:rPr lang="en-US" dirty="0"/>
              <a:t>(77%)</a:t>
            </a:r>
            <a:endParaRPr dirty="0"/>
          </a:p>
          <a:p>
            <a:r>
              <a:rPr dirty="0"/>
              <a:t>- Future Improvements:</a:t>
            </a:r>
          </a:p>
          <a:p>
            <a:r>
              <a:rPr dirty="0"/>
              <a:t>  - </a:t>
            </a:r>
            <a:r>
              <a:rPr lang="en-US" dirty="0"/>
              <a:t>Can use </a:t>
            </a:r>
            <a:r>
              <a:rPr dirty="0"/>
              <a:t> more advanced models like Recurrent Neural Networks (RNNs)</a:t>
            </a:r>
            <a:r>
              <a:rPr lang="en-US" dirty="0"/>
              <a:t> or Transformers.</a:t>
            </a:r>
            <a:endParaRPr dirty="0"/>
          </a:p>
          <a:p>
            <a:r>
              <a:rPr dirty="0"/>
              <a:t>  - Improve feature extraction methods</a:t>
            </a:r>
            <a:r>
              <a:rPr lang="en-US" dirty="0"/>
              <a:t> which take positional information also like Glove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rPr dirty="0"/>
              <a:t>- Classify movie reviews as positive or negative</a:t>
            </a:r>
          </a:p>
          <a:p>
            <a:r>
              <a:rPr dirty="0"/>
              <a:t>- Sentiment analysis involves analyzing text to understand emotions or opinions</a:t>
            </a:r>
          </a:p>
          <a:p>
            <a:r>
              <a:rPr dirty="0"/>
              <a:t>- </a:t>
            </a:r>
            <a:r>
              <a:rPr lang="en-US" dirty="0"/>
              <a:t>I used </a:t>
            </a:r>
            <a:r>
              <a:rPr dirty="0"/>
              <a:t>a </a:t>
            </a:r>
            <a:r>
              <a:rPr lang="en-US" dirty="0"/>
              <a:t>simple </a:t>
            </a:r>
            <a:r>
              <a:rPr dirty="0"/>
              <a:t>Naive Bayes classifier to perform binary classification of reviews</a:t>
            </a:r>
            <a:r>
              <a:rPr lang="en-US"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Preparation</a:t>
            </a:r>
          </a:p>
        </p:txBody>
      </p:sp>
      <p:sp>
        <p:nvSpPr>
          <p:cNvPr id="3" name="Content Placeholder 2"/>
          <p:cNvSpPr>
            <a:spLocks noGrp="1"/>
          </p:cNvSpPr>
          <p:nvPr>
            <p:ph idx="1"/>
          </p:nvPr>
        </p:nvSpPr>
        <p:spPr/>
        <p:txBody>
          <a:bodyPr/>
          <a:lstStyle/>
          <a:p>
            <a:r>
              <a:t>- Dataset: Cornell Movie-Review Dataset</a:t>
            </a:r>
          </a:p>
          <a:p>
            <a:r>
              <a:t>- Splits:</a:t>
            </a:r>
          </a:p>
          <a:p>
            <a:r>
              <a:t>  - Training Set: 4,000 positive, 4,000 negative reviews</a:t>
            </a:r>
          </a:p>
          <a:p>
            <a:r>
              <a:t>  - Validation Set: 500 positive, 500 negative reviews</a:t>
            </a:r>
          </a:p>
          <a:p>
            <a:r>
              <a:t>  - Test Set: 831 positive, 831 negative reviews</a:t>
            </a:r>
          </a:p>
          <a:p>
            <a:r>
              <a:t>- Labels: Positive (1) and Negative (0)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1143000"/>
          </a:xfrm>
        </p:spPr>
        <p:txBody>
          <a:bodyPr/>
          <a:lstStyle/>
          <a:p>
            <a:r>
              <a:rPr dirty="0"/>
              <a:t>Feature Extraction</a:t>
            </a:r>
          </a:p>
        </p:txBody>
      </p:sp>
      <p:sp>
        <p:nvSpPr>
          <p:cNvPr id="3" name="Content Placeholder 2"/>
          <p:cNvSpPr>
            <a:spLocks noGrp="1"/>
          </p:cNvSpPr>
          <p:nvPr>
            <p:ph idx="1"/>
          </p:nvPr>
        </p:nvSpPr>
        <p:spPr>
          <a:xfrm>
            <a:off x="457200" y="1139126"/>
            <a:ext cx="8229600" cy="5222928"/>
          </a:xfrm>
        </p:spPr>
        <p:txBody>
          <a:bodyPr>
            <a:normAutofit lnSpcReduction="10000"/>
          </a:bodyPr>
          <a:lstStyle/>
          <a:p>
            <a:pPr marL="0" indent="0">
              <a:buNone/>
            </a:pPr>
            <a:r>
              <a:rPr lang="en-US" sz="2000" dirty="0"/>
              <a:t>1.</a:t>
            </a:r>
            <a:r>
              <a:rPr sz="2000" dirty="0"/>
              <a:t>Used Count</a:t>
            </a:r>
            <a:r>
              <a:rPr lang="en-US" sz="2000" dirty="0"/>
              <a:t> </a:t>
            </a:r>
            <a:r>
              <a:rPr sz="2000" dirty="0"/>
              <a:t>Vectorizer for text vectorization</a:t>
            </a:r>
            <a:r>
              <a:rPr lang="en-US" sz="2000" dirty="0"/>
              <a:t>:-</a:t>
            </a:r>
          </a:p>
          <a:p>
            <a:pPr marL="0" indent="0">
              <a:buNone/>
            </a:pPr>
            <a:r>
              <a:rPr lang="en-US" sz="2000" dirty="0"/>
              <a:t>Count Vectorizer is a tool from scikit-learn used to convert text data into numerical data that can be used in machine learning models. It represents the text by counting the number of times each word appears in the document, creating a bag-of-words representation.</a:t>
            </a:r>
            <a:endParaRPr sz="2000" dirty="0"/>
          </a:p>
          <a:p>
            <a:pPr marL="0" indent="0">
              <a:buNone/>
            </a:pPr>
            <a:r>
              <a:rPr lang="en-US" sz="2000" dirty="0"/>
              <a:t>2.</a:t>
            </a:r>
            <a:r>
              <a:rPr sz="2000" dirty="0"/>
              <a:t>Converted text data into numerical features (Bag-of-Words)</a:t>
            </a:r>
            <a:r>
              <a:rPr lang="en-US" sz="2000" dirty="0"/>
              <a:t>.</a:t>
            </a:r>
          </a:p>
          <a:p>
            <a:pPr marL="0" indent="0">
              <a:buNone/>
            </a:pPr>
            <a:r>
              <a:rPr lang="en-US" sz="2000" dirty="0"/>
              <a:t>This method, called the Bag-of-Words (</a:t>
            </a:r>
            <a:r>
              <a:rPr lang="en-US" sz="2000" dirty="0" err="1"/>
              <a:t>BoW</a:t>
            </a:r>
            <a:r>
              <a:rPr lang="en-US" sz="2000" dirty="0"/>
              <a:t>) model, represents each document as a collection of the individual words it contains, disregarding grammar and word order. In this model, the focus is only on word frequencies.</a:t>
            </a:r>
            <a:endParaRPr sz="2000" dirty="0"/>
          </a:p>
          <a:p>
            <a:pPr marL="0" indent="0">
              <a:buNone/>
            </a:pPr>
            <a:r>
              <a:rPr lang="en-US" sz="2000" dirty="0"/>
              <a:t>3.</a:t>
            </a:r>
            <a:r>
              <a:rPr sz="2000" dirty="0"/>
              <a:t>Removed English stop words to focus on important terms</a:t>
            </a:r>
          </a:p>
          <a:p>
            <a:pPr marL="0" indent="0">
              <a:buNone/>
            </a:pPr>
            <a:r>
              <a:rPr lang="en-US" sz="2000" dirty="0"/>
              <a:t>4.</a:t>
            </a:r>
            <a:r>
              <a:rPr sz="2000" dirty="0"/>
              <a:t> Prepared feature vectors suitable for use with machine learning models</a:t>
            </a:r>
            <a:endParaRPr lang="en-US" sz="2000" dirty="0"/>
          </a:p>
          <a:p>
            <a:pPr marL="0" indent="0">
              <a:buNone/>
            </a:pPr>
            <a:r>
              <a:rPr lang="en-US" sz="2000" dirty="0"/>
              <a:t> After using Count Vectorizer, each document is converted into a feature      vector. A feature vector is essentially a list of numerical values representing the characteristics (features) of the document — in this case, the frequency of each word in the document.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4745"/>
          </a:xfrm>
        </p:spPr>
        <p:txBody>
          <a:bodyPr>
            <a:normAutofit/>
          </a:bodyPr>
          <a:lstStyle/>
          <a:p>
            <a:r>
              <a:rPr sz="3200" dirty="0"/>
              <a:t>Model Description</a:t>
            </a:r>
          </a:p>
        </p:txBody>
      </p:sp>
      <p:sp>
        <p:nvSpPr>
          <p:cNvPr id="3" name="Content Placeholder 2"/>
          <p:cNvSpPr>
            <a:spLocks noGrp="1"/>
          </p:cNvSpPr>
          <p:nvPr>
            <p:ph idx="1"/>
          </p:nvPr>
        </p:nvSpPr>
        <p:spPr>
          <a:xfrm>
            <a:off x="457200" y="937648"/>
            <a:ext cx="8229600" cy="5645714"/>
          </a:xfrm>
        </p:spPr>
        <p:txBody>
          <a:bodyPr>
            <a:normAutofit/>
          </a:bodyPr>
          <a:lstStyle/>
          <a:p>
            <a:pPr marL="0" indent="0">
              <a:buNone/>
            </a:pPr>
            <a:r>
              <a:rPr lang="en-US" sz="2000" dirty="0"/>
              <a:t>1.</a:t>
            </a:r>
            <a:r>
              <a:rPr sz="2000" dirty="0"/>
              <a:t>Model used: Naive Bayes Classifie</a:t>
            </a:r>
            <a:r>
              <a:rPr lang="en-US" sz="2000" dirty="0"/>
              <a:t>r</a:t>
            </a:r>
          </a:p>
          <a:p>
            <a:pPr marL="0" indent="0">
              <a:buNone/>
            </a:pPr>
            <a:r>
              <a:rPr lang="en-US" sz="1600" dirty="0"/>
              <a:t>Naive Bayes is a probabilistic machine learning model based on Bayes' Theorem. It’s called "naive" because it makes an assumption that features are independent of each other, meaning that the presence of a particular word in a document is independent of the presence of any other word. The Multinomial Naive Bayes model is specifically used for classification problems with discrete features, which makes it ideal for text classification where features are word counts or word frequencies</a:t>
            </a:r>
            <a:r>
              <a:rPr lang="en-US" sz="2000" dirty="0"/>
              <a:t>.</a:t>
            </a:r>
            <a:endParaRPr sz="2000" dirty="0"/>
          </a:p>
          <a:p>
            <a:pPr marL="0" indent="0">
              <a:buNone/>
            </a:pPr>
            <a:r>
              <a:rPr lang="en-US" sz="2000" dirty="0"/>
              <a:t>2.</a:t>
            </a:r>
            <a:r>
              <a:rPr sz="2000" dirty="0"/>
              <a:t> Hyperparameter Tuning</a:t>
            </a:r>
            <a:r>
              <a:rPr lang="en-US" sz="2000" dirty="0"/>
              <a:t>(tuning of alpha in multinomial naïve bayes)</a:t>
            </a:r>
            <a:r>
              <a:rPr sz="2000" dirty="0"/>
              <a:t>:</a:t>
            </a:r>
            <a:endParaRPr lang="en-US" sz="2000" dirty="0"/>
          </a:p>
          <a:p>
            <a:pPr marL="0" indent="0">
              <a:buNone/>
            </a:pPr>
            <a:r>
              <a:rPr lang="en-US" sz="1600" dirty="0"/>
              <a:t>The alpha parameter in Naive Bayes is used for smoothing. It helps to handle the problem of zero probabilities. If a word appears in the test set but was never seen in the training set, it could lead to a zero probability for the entire document, making classification impossible. alpha &gt; 0 helps smooth the word probabilities, ensuring that no word has a zero probability.</a:t>
            </a:r>
          </a:p>
          <a:p>
            <a:pPr marL="0" indent="0">
              <a:buNone/>
            </a:pPr>
            <a:r>
              <a:rPr sz="2000" dirty="0"/>
              <a:t> </a:t>
            </a:r>
            <a:r>
              <a:rPr lang="en-US" sz="2000" dirty="0"/>
              <a:t>3.</a:t>
            </a:r>
            <a:r>
              <a:rPr sz="2000" dirty="0"/>
              <a:t>Used </a:t>
            </a:r>
            <a:r>
              <a:rPr sz="2000" dirty="0" err="1"/>
              <a:t>GridSearchCV</a:t>
            </a:r>
            <a:r>
              <a:rPr sz="2000" dirty="0"/>
              <a:t> to tune the alpha parameter</a:t>
            </a:r>
            <a:endParaRPr lang="en-US" sz="2000" dirty="0"/>
          </a:p>
          <a:p>
            <a:pPr marL="0" indent="0">
              <a:buNone/>
            </a:pPr>
            <a:r>
              <a:rPr lang="en-US" sz="1600" dirty="0" err="1"/>
              <a:t>GridSearchCV</a:t>
            </a:r>
            <a:r>
              <a:rPr lang="en-US" sz="1600" dirty="0"/>
              <a:t> is a tool in scikit-learn used for hyperparameter </a:t>
            </a:r>
            <a:r>
              <a:rPr lang="en-US" sz="1600" dirty="0" err="1"/>
              <a:t>tuning.It</a:t>
            </a:r>
            <a:r>
              <a:rPr lang="en-US" sz="1600" dirty="0"/>
              <a:t> performs an exhaustive search over a given set of hyperparameters to find the combination that results in the best model performance.</a:t>
            </a:r>
          </a:p>
          <a:p>
            <a:pPr marL="0" indent="0">
              <a:buNone/>
            </a:pPr>
            <a:r>
              <a:rPr lang="en-US" sz="2000" dirty="0"/>
              <a:t>4.</a:t>
            </a:r>
            <a:r>
              <a:rPr sz="2000" dirty="0"/>
              <a:t>Best alpha chosen through cross-validation</a:t>
            </a:r>
            <a:r>
              <a:rPr lang="en-US" sz="2000" dirty="0"/>
              <a:t> through the validation set.</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Training and Validation</a:t>
            </a:r>
          </a:p>
        </p:txBody>
      </p:sp>
      <p:sp>
        <p:nvSpPr>
          <p:cNvPr id="3" name="Content Placeholder 2"/>
          <p:cNvSpPr>
            <a:spLocks noGrp="1"/>
          </p:cNvSpPr>
          <p:nvPr>
            <p:ph idx="1"/>
          </p:nvPr>
        </p:nvSpPr>
        <p:spPr/>
        <p:txBody>
          <a:bodyPr/>
          <a:lstStyle/>
          <a:p>
            <a:r>
              <a:rPr dirty="0"/>
              <a:t>- Training Size: 8,000 samples (4,000 positive, 4,000 negative)</a:t>
            </a:r>
          </a:p>
          <a:p>
            <a:r>
              <a:rPr dirty="0"/>
              <a:t>- Cross-Validation: Used to tune hyperparameter alpha</a:t>
            </a:r>
            <a:r>
              <a:rPr lang="en-US" dirty="0"/>
              <a:t> using </a:t>
            </a:r>
            <a:r>
              <a:rPr lang="en-US" dirty="0" err="1"/>
              <a:t>GridSearchCV</a:t>
            </a:r>
            <a:endParaRPr dirty="0"/>
          </a:p>
          <a:p>
            <a:r>
              <a:rPr dirty="0"/>
              <a:t>- Validation Accuracy: </a:t>
            </a:r>
            <a:r>
              <a:rPr lang="en-US" dirty="0"/>
              <a:t>77%</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Confusion Matrix Results</a:t>
            </a:r>
          </a:p>
        </p:txBody>
      </p:sp>
      <p:graphicFrame>
        <p:nvGraphicFramePr>
          <p:cNvPr id="6" name="Table 5">
            <a:extLst>
              <a:ext uri="{FF2B5EF4-FFF2-40B4-BE49-F238E27FC236}">
                <a16:creationId xmlns:a16="http://schemas.microsoft.com/office/drawing/2014/main" id="{2B00CB08-796A-590E-2D69-056C3215FD06}"/>
              </a:ext>
            </a:extLst>
          </p:cNvPr>
          <p:cNvGraphicFramePr>
            <a:graphicFrameLocks noGrp="1"/>
          </p:cNvGraphicFramePr>
          <p:nvPr>
            <p:extLst>
              <p:ext uri="{D42A27DB-BD31-4B8C-83A1-F6EECF244321}">
                <p14:modId xmlns:p14="http://schemas.microsoft.com/office/powerpoint/2010/main" val="2854834423"/>
              </p:ext>
            </p:extLst>
          </p:nvPr>
        </p:nvGraphicFramePr>
        <p:xfrm>
          <a:off x="914399" y="1396999"/>
          <a:ext cx="7701700" cy="4589024"/>
        </p:xfrm>
        <a:graphic>
          <a:graphicData uri="http://schemas.openxmlformats.org/drawingml/2006/table">
            <a:tbl>
              <a:tblPr firstRow="1" bandRow="1">
                <a:tableStyleId>{5C22544A-7EE6-4342-B048-85BDC9FD1C3A}</a:tableStyleId>
              </a:tblPr>
              <a:tblGrid>
                <a:gridCol w="3850850">
                  <a:extLst>
                    <a:ext uri="{9D8B030D-6E8A-4147-A177-3AD203B41FA5}">
                      <a16:colId xmlns:a16="http://schemas.microsoft.com/office/drawing/2014/main" val="1487608010"/>
                    </a:ext>
                  </a:extLst>
                </a:gridCol>
                <a:gridCol w="3850850">
                  <a:extLst>
                    <a:ext uri="{9D8B030D-6E8A-4147-A177-3AD203B41FA5}">
                      <a16:colId xmlns:a16="http://schemas.microsoft.com/office/drawing/2014/main" val="555322792"/>
                    </a:ext>
                  </a:extLst>
                </a:gridCol>
              </a:tblGrid>
              <a:tr h="573628">
                <a:tc>
                  <a:txBody>
                    <a:bodyPr/>
                    <a:lstStyle/>
                    <a:p>
                      <a:pPr algn="ctr"/>
                      <a:r>
                        <a:rPr lang="en-US" dirty="0"/>
                        <a:t>Metric</a:t>
                      </a:r>
                    </a:p>
                  </a:txBody>
                  <a:tcPr/>
                </a:tc>
                <a:tc>
                  <a:txBody>
                    <a:bodyPr/>
                    <a:lstStyle/>
                    <a:p>
                      <a:pPr algn="ctr"/>
                      <a:r>
                        <a:rPr lang="en-US" dirty="0"/>
                        <a:t>Result</a:t>
                      </a:r>
                    </a:p>
                  </a:txBody>
                  <a:tcPr/>
                </a:tc>
                <a:extLst>
                  <a:ext uri="{0D108BD9-81ED-4DB2-BD59-A6C34878D82A}">
                    <a16:rowId xmlns:a16="http://schemas.microsoft.com/office/drawing/2014/main" val="624385998"/>
                  </a:ext>
                </a:extLst>
              </a:tr>
              <a:tr h="573628">
                <a:tc>
                  <a:txBody>
                    <a:bodyPr/>
                    <a:lstStyle/>
                    <a:p>
                      <a:pPr algn="ctr"/>
                      <a:r>
                        <a:rPr lang="en-US" dirty="0"/>
                        <a:t>True Positives (TP): </a:t>
                      </a:r>
                    </a:p>
                  </a:txBody>
                  <a:tcPr/>
                </a:tc>
                <a:tc>
                  <a:txBody>
                    <a:bodyPr/>
                    <a:lstStyle/>
                    <a:p>
                      <a:pPr algn="ctr"/>
                      <a:r>
                        <a:rPr lang="en-US" dirty="0"/>
                        <a:t>634</a:t>
                      </a:r>
                    </a:p>
                  </a:txBody>
                  <a:tcPr/>
                </a:tc>
                <a:extLst>
                  <a:ext uri="{0D108BD9-81ED-4DB2-BD59-A6C34878D82A}">
                    <a16:rowId xmlns:a16="http://schemas.microsoft.com/office/drawing/2014/main" val="4073534391"/>
                  </a:ext>
                </a:extLst>
              </a:tr>
              <a:tr h="573628">
                <a:tc>
                  <a:txBody>
                    <a:bodyPr/>
                    <a:lstStyle/>
                    <a:p>
                      <a:pPr algn="ctr"/>
                      <a:r>
                        <a:rPr lang="en-US" dirty="0"/>
                        <a:t>True Negatives (TN): </a:t>
                      </a:r>
                    </a:p>
                  </a:txBody>
                  <a:tcPr/>
                </a:tc>
                <a:tc>
                  <a:txBody>
                    <a:bodyPr/>
                    <a:lstStyle/>
                    <a:p>
                      <a:pPr algn="ctr"/>
                      <a:r>
                        <a:rPr lang="en-US" dirty="0"/>
                        <a:t>630</a:t>
                      </a:r>
                    </a:p>
                  </a:txBody>
                  <a:tcPr/>
                </a:tc>
                <a:extLst>
                  <a:ext uri="{0D108BD9-81ED-4DB2-BD59-A6C34878D82A}">
                    <a16:rowId xmlns:a16="http://schemas.microsoft.com/office/drawing/2014/main" val="1547264162"/>
                  </a:ext>
                </a:extLst>
              </a:tr>
              <a:tr h="573628">
                <a:tc>
                  <a:txBody>
                    <a:bodyPr/>
                    <a:lstStyle/>
                    <a:p>
                      <a:pPr algn="ctr"/>
                      <a:r>
                        <a:rPr lang="en-US" dirty="0"/>
                        <a:t>False Positives (FP): </a:t>
                      </a:r>
                    </a:p>
                  </a:txBody>
                  <a:tcPr/>
                </a:tc>
                <a:tc>
                  <a:txBody>
                    <a:bodyPr/>
                    <a:lstStyle/>
                    <a:p>
                      <a:pPr algn="ctr"/>
                      <a:r>
                        <a:rPr lang="en-US" dirty="0"/>
                        <a:t>201</a:t>
                      </a:r>
                    </a:p>
                  </a:txBody>
                  <a:tcPr/>
                </a:tc>
                <a:extLst>
                  <a:ext uri="{0D108BD9-81ED-4DB2-BD59-A6C34878D82A}">
                    <a16:rowId xmlns:a16="http://schemas.microsoft.com/office/drawing/2014/main" val="393950304"/>
                  </a:ext>
                </a:extLst>
              </a:tr>
              <a:tr h="573628">
                <a:tc>
                  <a:txBody>
                    <a:bodyPr/>
                    <a:lstStyle/>
                    <a:p>
                      <a:pPr algn="ctr"/>
                      <a:r>
                        <a:rPr lang="en-US" dirty="0"/>
                        <a:t>False Negatives (FN):</a:t>
                      </a:r>
                    </a:p>
                  </a:txBody>
                  <a:tcPr/>
                </a:tc>
                <a:tc>
                  <a:txBody>
                    <a:bodyPr/>
                    <a:lstStyle/>
                    <a:p>
                      <a:pPr algn="ctr"/>
                      <a:r>
                        <a:rPr lang="en-US" dirty="0"/>
                        <a:t>197</a:t>
                      </a:r>
                    </a:p>
                  </a:txBody>
                  <a:tcPr/>
                </a:tc>
                <a:extLst>
                  <a:ext uri="{0D108BD9-81ED-4DB2-BD59-A6C34878D82A}">
                    <a16:rowId xmlns:a16="http://schemas.microsoft.com/office/drawing/2014/main" val="1986546488"/>
                  </a:ext>
                </a:extLst>
              </a:tr>
              <a:tr h="573628">
                <a:tc>
                  <a:txBody>
                    <a:bodyPr/>
                    <a:lstStyle/>
                    <a:p>
                      <a:pPr algn="ctr"/>
                      <a:r>
                        <a:rPr lang="en-US" dirty="0"/>
                        <a:t>Precision</a:t>
                      </a:r>
                    </a:p>
                  </a:txBody>
                  <a:tcPr/>
                </a:tc>
                <a:tc>
                  <a:txBody>
                    <a:bodyPr/>
                    <a:lstStyle/>
                    <a:p>
                      <a:pPr algn="ctr"/>
                      <a:r>
                        <a:rPr lang="en-US" dirty="0"/>
                        <a:t>0.76</a:t>
                      </a:r>
                    </a:p>
                  </a:txBody>
                  <a:tcPr/>
                </a:tc>
                <a:extLst>
                  <a:ext uri="{0D108BD9-81ED-4DB2-BD59-A6C34878D82A}">
                    <a16:rowId xmlns:a16="http://schemas.microsoft.com/office/drawing/2014/main" val="3270608917"/>
                  </a:ext>
                </a:extLst>
              </a:tr>
              <a:tr h="573628">
                <a:tc>
                  <a:txBody>
                    <a:bodyPr/>
                    <a:lstStyle/>
                    <a:p>
                      <a:pPr algn="ctr"/>
                      <a:r>
                        <a:rPr lang="en-US" dirty="0"/>
                        <a:t>Recall</a:t>
                      </a:r>
                    </a:p>
                  </a:txBody>
                  <a:tcPr/>
                </a:tc>
                <a:tc>
                  <a:txBody>
                    <a:bodyPr/>
                    <a:lstStyle/>
                    <a:p>
                      <a:pPr algn="ctr"/>
                      <a:r>
                        <a:rPr lang="en-US" dirty="0"/>
                        <a:t>0.76</a:t>
                      </a:r>
                    </a:p>
                  </a:txBody>
                  <a:tcPr/>
                </a:tc>
                <a:extLst>
                  <a:ext uri="{0D108BD9-81ED-4DB2-BD59-A6C34878D82A}">
                    <a16:rowId xmlns:a16="http://schemas.microsoft.com/office/drawing/2014/main" val="3129203948"/>
                  </a:ext>
                </a:extLst>
              </a:tr>
              <a:tr h="573628">
                <a:tc>
                  <a:txBody>
                    <a:bodyPr/>
                    <a:lstStyle/>
                    <a:p>
                      <a:pPr algn="ctr"/>
                      <a:r>
                        <a:rPr lang="en-US" dirty="0"/>
                        <a:t>F1-Score</a:t>
                      </a:r>
                    </a:p>
                  </a:txBody>
                  <a:tcPr/>
                </a:tc>
                <a:tc>
                  <a:txBody>
                    <a:bodyPr/>
                    <a:lstStyle/>
                    <a:p>
                      <a:pPr algn="ctr"/>
                      <a:r>
                        <a:rPr lang="en-US" dirty="0"/>
                        <a:t>0.76</a:t>
                      </a:r>
                    </a:p>
                  </a:txBody>
                  <a:tcPr/>
                </a:tc>
                <a:extLst>
                  <a:ext uri="{0D108BD9-81ED-4DB2-BD59-A6C34878D82A}">
                    <a16:rowId xmlns:a16="http://schemas.microsoft.com/office/drawing/2014/main" val="110986925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Requirements for Running the Project</a:t>
            </a:r>
          </a:p>
        </p:txBody>
      </p:sp>
      <p:sp>
        <p:nvSpPr>
          <p:cNvPr id="3" name="Content Placeholder 2"/>
          <p:cNvSpPr>
            <a:spLocks noGrp="1"/>
          </p:cNvSpPr>
          <p:nvPr>
            <p:ph idx="1"/>
          </p:nvPr>
        </p:nvSpPr>
        <p:spPr/>
        <p:txBody>
          <a:bodyPr>
            <a:normAutofit fontScale="92500" lnSpcReduction="10000"/>
          </a:bodyPr>
          <a:lstStyle/>
          <a:p>
            <a:r>
              <a:rPr dirty="0"/>
              <a:t>- Python Version: 3.8+</a:t>
            </a:r>
          </a:p>
          <a:p>
            <a:r>
              <a:rPr dirty="0"/>
              <a:t>- Dependencies (install using requirements.txt):</a:t>
            </a:r>
          </a:p>
          <a:p>
            <a:r>
              <a:rPr dirty="0"/>
              <a:t>  - scikit-learn: For Naive Bayes classifier and vectorization</a:t>
            </a:r>
          </a:p>
          <a:p>
            <a:r>
              <a:rPr dirty="0"/>
              <a:t>  - </a:t>
            </a:r>
            <a:r>
              <a:rPr dirty="0" err="1"/>
              <a:t>numpy</a:t>
            </a:r>
            <a:r>
              <a:rPr dirty="0"/>
              <a:t>: Numerical operations</a:t>
            </a:r>
          </a:p>
          <a:p>
            <a:r>
              <a:rPr dirty="0"/>
              <a:t>  - pandas: Data handling</a:t>
            </a:r>
          </a:p>
          <a:p>
            <a:r>
              <a:rPr dirty="0"/>
              <a:t>  - </a:t>
            </a:r>
            <a:r>
              <a:rPr dirty="0" err="1"/>
              <a:t>nltk</a:t>
            </a:r>
            <a:r>
              <a:rPr dirty="0"/>
              <a:t> (optional): For text preprocessing</a:t>
            </a:r>
          </a:p>
          <a:p>
            <a:r>
              <a:rPr dirty="0"/>
              <a:t>- Command to Install Dependencies:</a:t>
            </a:r>
          </a:p>
          <a:p>
            <a:r>
              <a:rPr dirty="0"/>
              <a:t>  pip</a:t>
            </a:r>
            <a:r>
              <a:rPr lang="en-US" dirty="0"/>
              <a:t>3</a:t>
            </a:r>
            <a:r>
              <a:rPr dirty="0"/>
              <a:t> install -r requirements.txt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Code</a:t>
            </a:r>
          </a:p>
        </p:txBody>
      </p:sp>
      <p:sp>
        <p:nvSpPr>
          <p:cNvPr id="3" name="Content Placeholder 2"/>
          <p:cNvSpPr>
            <a:spLocks noGrp="1"/>
          </p:cNvSpPr>
          <p:nvPr>
            <p:ph idx="1"/>
          </p:nvPr>
        </p:nvSpPr>
        <p:spPr/>
        <p:txBody>
          <a:bodyPr/>
          <a:lstStyle/>
          <a:p>
            <a:r>
              <a:rPr dirty="0"/>
              <a:t>- Project Code on GitHub:</a:t>
            </a:r>
          </a:p>
          <a:p>
            <a:r>
              <a:rPr lang="en-US" dirty="0"/>
              <a:t>https://github.com/simanta98/Sentiment_Analysis</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TotalTime>
  <Words>746</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Sentiment Analysis of Movie Reviews Using Naive Bayes</vt:lpstr>
      <vt:lpstr>Problem Statement</vt:lpstr>
      <vt:lpstr>Dataset Preparation</vt:lpstr>
      <vt:lpstr>Feature Extraction</vt:lpstr>
      <vt:lpstr>Model Description</vt:lpstr>
      <vt:lpstr>Training and Validation</vt:lpstr>
      <vt:lpstr>Confusion Matrix Results</vt:lpstr>
      <vt:lpstr>Requirements for Running the Project</vt:lpstr>
      <vt:lpstr>Project Code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Samarjit Das</cp:lastModifiedBy>
  <cp:revision>2</cp:revision>
  <dcterms:created xsi:type="dcterms:W3CDTF">2013-01-27T09:14:16Z</dcterms:created>
  <dcterms:modified xsi:type="dcterms:W3CDTF">2024-09-29T15:47:19Z</dcterms:modified>
  <cp:category/>
</cp:coreProperties>
</file>