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8" r:id="rId4"/>
    <p:sldId id="259" r:id="rId5"/>
    <p:sldId id="270" r:id="rId6"/>
    <p:sldId id="271" r:id="rId7"/>
    <p:sldId id="272" r:id="rId8"/>
    <p:sldId id="273" r:id="rId9"/>
    <p:sldId id="274" r:id="rId10"/>
    <p:sldId id="261" r:id="rId11"/>
    <p:sldId id="275" r:id="rId12"/>
    <p:sldId id="27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656C-66D2-45B1-A34E-99A0E2D25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FB2503-20C6-4BC0-8442-2B20FF07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3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656C-66D2-45B1-A34E-99A0E2D25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FB2503-20C6-4BC0-8442-2B20FF07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656C-66D2-45B1-A34E-99A0E2D25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FB2503-20C6-4BC0-8442-2B20FF0729C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8383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656C-66D2-45B1-A34E-99A0E2D25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FB2503-20C6-4BC0-8442-2B20FF07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14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656C-66D2-45B1-A34E-99A0E2D25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FB2503-20C6-4BC0-8442-2B20FF0729C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7116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656C-66D2-45B1-A34E-99A0E2D25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FB2503-20C6-4BC0-8442-2B20FF07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31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656C-66D2-45B1-A34E-99A0E2D25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2503-20C6-4BC0-8442-2B20FF07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85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656C-66D2-45B1-A34E-99A0E2D25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2503-20C6-4BC0-8442-2B20FF07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8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656C-66D2-45B1-A34E-99A0E2D25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2503-20C6-4BC0-8442-2B20FF07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5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656C-66D2-45B1-A34E-99A0E2D25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FB2503-20C6-4BC0-8442-2B20FF07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656C-66D2-45B1-A34E-99A0E2D25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FB2503-20C6-4BC0-8442-2B20FF07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9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656C-66D2-45B1-A34E-99A0E2D25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FB2503-20C6-4BC0-8442-2B20FF07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8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656C-66D2-45B1-A34E-99A0E2D25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2503-20C6-4BC0-8442-2B20FF07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2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656C-66D2-45B1-A34E-99A0E2D25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2503-20C6-4BC0-8442-2B20FF07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8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656C-66D2-45B1-A34E-99A0E2D25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2503-20C6-4BC0-8442-2B20FF07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0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656C-66D2-45B1-A34E-99A0E2D25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FB2503-20C6-4BC0-8442-2B20FF07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7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0656C-66D2-45B1-A34E-99A0E2D25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FB2503-20C6-4BC0-8442-2B20FF07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7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Grafold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A Novel and Promising Nanostructure of Graphene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73831" y="5500254"/>
            <a:ext cx="4071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By Simanta Lahkar</a:t>
            </a:r>
            <a:br>
              <a:rPr lang="en-US" sz="2000" dirty="0" smtClean="0"/>
            </a:br>
            <a:r>
              <a:rPr lang="en-US" sz="2000" dirty="0" smtClean="0"/>
              <a:t>PHD student in Solid Mechanics</a:t>
            </a:r>
            <a:br>
              <a:rPr lang="en-US" sz="2000" dirty="0" smtClean="0"/>
            </a:br>
            <a:r>
              <a:rPr lang="en-US" sz="2000" b="1" i="1" u="sng" dirty="0" smtClean="0"/>
              <a:t>SJTU</a:t>
            </a:r>
            <a:endParaRPr lang="en-US" sz="2000" b="1" i="1" u="sng" dirty="0"/>
          </a:p>
        </p:txBody>
      </p:sp>
    </p:spTree>
    <p:extLst>
      <p:ext uri="{BB962C8B-B14F-4D97-AF65-F5344CB8AC3E}">
        <p14:creationId xmlns:p14="http://schemas.microsoft.com/office/powerpoint/2010/main" val="100568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479402"/>
            <a:ext cx="7911360" cy="39377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67745" y="6276109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Kim </a:t>
            </a:r>
            <a:r>
              <a:rPr lang="en-US" i="1" dirty="0"/>
              <a:t>et </a:t>
            </a:r>
            <a:r>
              <a:rPr lang="en-US" i="1" dirty="0" smtClean="0"/>
              <a:t>al, </a:t>
            </a:r>
            <a:r>
              <a:rPr lang="en-US" dirty="0" smtClean="0"/>
              <a:t>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9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45" y="1154335"/>
            <a:ext cx="4382079" cy="3778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570" y="624110"/>
            <a:ext cx="2943225" cy="4838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66909" y="6082145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Atilhan</a:t>
            </a:r>
            <a:r>
              <a:rPr lang="en-US" dirty="0" smtClean="0"/>
              <a:t> </a:t>
            </a:r>
            <a:r>
              <a:rPr lang="en-US" i="1" dirty="0"/>
              <a:t>et </a:t>
            </a:r>
            <a:r>
              <a:rPr lang="en-US" i="1" dirty="0" smtClean="0"/>
              <a:t>al,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8327" y="5860473"/>
            <a:ext cx="2409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Becton</a:t>
            </a:r>
            <a:r>
              <a:rPr lang="en-US" sz="2000" i="1" dirty="0"/>
              <a:t> et </a:t>
            </a:r>
            <a:r>
              <a:rPr lang="en-US" sz="2000" i="1" dirty="0" smtClean="0"/>
              <a:t>al, </a:t>
            </a:r>
            <a:r>
              <a:rPr lang="en-US" sz="2000" dirty="0" smtClean="0"/>
              <a:t>2013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359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32" y="1066799"/>
            <a:ext cx="5081954" cy="41425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425" y="1066799"/>
            <a:ext cx="4617575" cy="36493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3927" y="6068291"/>
            <a:ext cx="3066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Ochedowski</a:t>
            </a:r>
            <a:r>
              <a:rPr lang="en-US" sz="2000" dirty="0" smtClean="0"/>
              <a:t> </a:t>
            </a:r>
            <a:r>
              <a:rPr lang="en-US" sz="2000" i="1" dirty="0"/>
              <a:t>et </a:t>
            </a:r>
            <a:r>
              <a:rPr lang="en-US" sz="2000" i="1" dirty="0" smtClean="0"/>
              <a:t>al, </a:t>
            </a:r>
            <a:r>
              <a:rPr lang="en-US" sz="2000" dirty="0" smtClean="0"/>
              <a:t>2015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254836" y="5680364"/>
            <a:ext cx="226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Wang </a:t>
            </a:r>
            <a:r>
              <a:rPr lang="en-US" sz="2000" i="1" dirty="0"/>
              <a:t>et </a:t>
            </a:r>
            <a:r>
              <a:rPr lang="en-US" sz="2000" i="1" dirty="0" smtClean="0"/>
              <a:t>al, </a:t>
            </a:r>
            <a:r>
              <a:rPr lang="en-US" sz="2000" dirty="0" smtClean="0"/>
              <a:t>2017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0825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216" y="2342074"/>
            <a:ext cx="8911687" cy="1280890"/>
          </a:xfrm>
        </p:spPr>
        <p:txBody>
          <a:bodyPr/>
          <a:lstStyle/>
          <a:p>
            <a:r>
              <a:rPr lang="en-US" dirty="0" smtClean="0"/>
              <a:t>Thank you for your attention 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2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036" y="2008909"/>
            <a:ext cx="8915400" cy="377762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Isolated in 2004</a:t>
            </a:r>
          </a:p>
          <a:p>
            <a:r>
              <a:rPr lang="en-US" b="1" u="sng" dirty="0" smtClean="0"/>
              <a:t>130 </a:t>
            </a:r>
            <a:r>
              <a:rPr lang="en-US" b="1" u="sng" dirty="0" err="1" smtClean="0"/>
              <a:t>Gpa</a:t>
            </a:r>
            <a:endParaRPr lang="en-US" b="1" u="sng" dirty="0" smtClean="0"/>
          </a:p>
          <a:p>
            <a:r>
              <a:rPr lang="en-US" b="1" u="sng" dirty="0" smtClean="0"/>
              <a:t>Highly conductive</a:t>
            </a:r>
          </a:p>
          <a:p>
            <a:r>
              <a:rPr lang="en-US" dirty="0" smtClean="0"/>
              <a:t>Flexible and transparent</a:t>
            </a:r>
          </a:p>
          <a:p>
            <a:r>
              <a:rPr lang="en-US" dirty="0" smtClean="0"/>
              <a:t>Impermeable to most </a:t>
            </a:r>
            <a:br>
              <a:rPr lang="en-US" dirty="0" smtClean="0"/>
            </a:br>
            <a:r>
              <a:rPr lang="en-US" dirty="0" smtClean="0"/>
              <a:t>gases and liquids…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76" y="1865695"/>
            <a:ext cx="5441160" cy="392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6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Grafolds</a:t>
            </a:r>
            <a:r>
              <a:rPr lang="en-US" dirty="0" smtClean="0"/>
              <a:t> – folded graphene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994" y="2341418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Research directions:</a:t>
            </a:r>
          </a:p>
          <a:p>
            <a:r>
              <a:rPr lang="en-US" sz="2000" dirty="0" smtClean="0"/>
              <a:t>Observation/characterization</a:t>
            </a:r>
            <a:br>
              <a:rPr lang="en-US" sz="2000" dirty="0" smtClean="0"/>
            </a:br>
            <a:r>
              <a:rPr lang="en-US" sz="2000" dirty="0" smtClean="0"/>
              <a:t>of folded nanostructures</a:t>
            </a:r>
          </a:p>
          <a:p>
            <a:r>
              <a:rPr lang="en-US" sz="2000" dirty="0" smtClean="0"/>
              <a:t>Mechanical Properties</a:t>
            </a:r>
          </a:p>
          <a:p>
            <a:r>
              <a:rPr lang="en-US" sz="2000" dirty="0"/>
              <a:t>Electronic </a:t>
            </a:r>
            <a:r>
              <a:rPr lang="en-US" sz="2000" dirty="0" smtClean="0"/>
              <a:t>Properties</a:t>
            </a:r>
          </a:p>
          <a:p>
            <a:r>
              <a:rPr lang="en-US" sz="2000" dirty="0" smtClean="0"/>
              <a:t>Intercalation</a:t>
            </a:r>
          </a:p>
          <a:p>
            <a:r>
              <a:rPr lang="en-US" sz="2000" dirty="0"/>
              <a:t>Creation of </a:t>
            </a:r>
            <a:r>
              <a:rPr lang="en-US" sz="2000" dirty="0" err="1"/>
              <a:t>Grafolds</a:t>
            </a:r>
            <a:endParaRPr lang="en-US" sz="2000" dirty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73" y="3005137"/>
            <a:ext cx="5146966" cy="160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1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1652" y="499419"/>
            <a:ext cx="8911687" cy="1280890"/>
          </a:xfrm>
        </p:spPr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36" y="2527402"/>
            <a:ext cx="5429250" cy="2428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101" y="1861302"/>
            <a:ext cx="5631186" cy="37610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79939" y="5929745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Kim </a:t>
            </a:r>
            <a:r>
              <a:rPr lang="en-US" sz="2000" i="1" dirty="0" smtClean="0"/>
              <a:t>et al, </a:t>
            </a:r>
            <a:r>
              <a:rPr lang="en-US" sz="2000" dirty="0" smtClean="0"/>
              <a:t>2011</a:t>
            </a:r>
            <a:endParaRPr lang="en-US" sz="20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8396754" y="5929745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Ortolani</a:t>
            </a:r>
            <a:r>
              <a:rPr lang="en-US" sz="2000" dirty="0" smtClean="0"/>
              <a:t> </a:t>
            </a:r>
            <a:r>
              <a:rPr lang="en-US" sz="2000" i="1" dirty="0"/>
              <a:t>et </a:t>
            </a:r>
            <a:r>
              <a:rPr lang="en-US" sz="2000" i="1" dirty="0" smtClean="0"/>
              <a:t>al, </a:t>
            </a:r>
            <a:r>
              <a:rPr lang="en-US" sz="2000" dirty="0" smtClean="0"/>
              <a:t>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486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34" y="1676111"/>
            <a:ext cx="5591175" cy="3086100"/>
          </a:xfrm>
        </p:spPr>
      </p:pic>
      <p:sp>
        <p:nvSpPr>
          <p:cNvPr id="5" name="TextBox 4"/>
          <p:cNvSpPr txBox="1"/>
          <p:nvPr/>
        </p:nvSpPr>
        <p:spPr>
          <a:xfrm>
            <a:off x="4987636" y="5555673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Wang </a:t>
            </a:r>
            <a:r>
              <a:rPr lang="en-US" sz="2000" i="1" dirty="0"/>
              <a:t>et </a:t>
            </a:r>
            <a:r>
              <a:rPr lang="en-US" sz="2000" i="1" dirty="0" smtClean="0"/>
              <a:t>al, 2017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878291" y="2479964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220965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Properties of </a:t>
            </a:r>
            <a:r>
              <a:rPr lang="en-US" dirty="0" err="1" smtClean="0"/>
              <a:t>Grafold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1" y="2209798"/>
            <a:ext cx="6819317" cy="2486891"/>
          </a:xfrm>
        </p:spPr>
      </p:pic>
      <p:sp>
        <p:nvSpPr>
          <p:cNvPr id="5" name="TextBox 4"/>
          <p:cNvSpPr txBox="1"/>
          <p:nvPr/>
        </p:nvSpPr>
        <p:spPr>
          <a:xfrm>
            <a:off x="2244436" y="5264728"/>
            <a:ext cx="229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Zheng </a:t>
            </a:r>
            <a:r>
              <a:rPr lang="en-US" sz="2000" i="1" dirty="0"/>
              <a:t>et </a:t>
            </a:r>
            <a:r>
              <a:rPr lang="en-US" sz="2000" i="1" dirty="0" smtClean="0"/>
              <a:t>al, </a:t>
            </a:r>
            <a:r>
              <a:rPr lang="en-US" sz="2000" dirty="0" smtClean="0"/>
              <a:t>2011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701" y="1454728"/>
            <a:ext cx="3307911" cy="52093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26290" y="6225432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Peng </a:t>
            </a:r>
            <a:r>
              <a:rPr lang="en-US" i="1" dirty="0"/>
              <a:t>et </a:t>
            </a:r>
            <a:r>
              <a:rPr lang="en-US" i="1" dirty="0" smtClean="0"/>
              <a:t>al,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2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Properties of </a:t>
            </a:r>
            <a:r>
              <a:rPr lang="en-US" dirty="0" err="1" smtClean="0"/>
              <a:t>Grafold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135" y="2183534"/>
            <a:ext cx="3228975" cy="3124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1905000"/>
            <a:ext cx="3685743" cy="33057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2925" y="5915891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Kim </a:t>
            </a:r>
            <a:r>
              <a:rPr lang="en-US" sz="2000" i="1" dirty="0"/>
              <a:t>et </a:t>
            </a:r>
            <a:r>
              <a:rPr lang="en-US" sz="2000" i="1" dirty="0" smtClean="0"/>
              <a:t>al, </a:t>
            </a:r>
            <a:r>
              <a:rPr lang="en-US" sz="2000" dirty="0" smtClean="0"/>
              <a:t>2011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426036" y="5915891"/>
            <a:ext cx="2600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Bezanilla</a:t>
            </a:r>
            <a:r>
              <a:rPr lang="en-US" sz="2000" dirty="0" smtClean="0"/>
              <a:t> </a:t>
            </a:r>
            <a:r>
              <a:rPr lang="en-US" sz="2000" i="1" dirty="0"/>
              <a:t>et </a:t>
            </a:r>
            <a:r>
              <a:rPr lang="en-US" sz="2000" i="1" dirty="0" smtClean="0"/>
              <a:t>al, </a:t>
            </a:r>
            <a:r>
              <a:rPr lang="en-US" sz="2000" dirty="0" smtClean="0"/>
              <a:t>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270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72" y="823767"/>
            <a:ext cx="4811688" cy="23577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836" y="823767"/>
            <a:ext cx="2743200" cy="1962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4" y="3362757"/>
            <a:ext cx="8494569" cy="30321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58291" y="360218"/>
            <a:ext cx="1842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Liu </a:t>
            </a:r>
            <a:r>
              <a:rPr lang="en-US" sz="2000" i="1" dirty="0"/>
              <a:t>et </a:t>
            </a:r>
            <a:r>
              <a:rPr lang="en-US" sz="2000" i="1" dirty="0" smtClean="0"/>
              <a:t>al,</a:t>
            </a:r>
            <a:r>
              <a:rPr lang="en-US" sz="2000" dirty="0" smtClean="0"/>
              <a:t> 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748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Intercallation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61" y="1759542"/>
            <a:ext cx="6000627" cy="22444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054" y="1634852"/>
            <a:ext cx="4364854" cy="41147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83236" y="6289964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Dutta </a:t>
            </a:r>
            <a:r>
              <a:rPr lang="en-US" sz="2000" i="1" dirty="0"/>
              <a:t>et </a:t>
            </a:r>
            <a:r>
              <a:rPr lang="en-US" sz="2000" i="1" dirty="0" smtClean="0"/>
              <a:t>al, </a:t>
            </a:r>
            <a:r>
              <a:rPr lang="en-US" sz="2000" dirty="0" smtClean="0"/>
              <a:t>2014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4682836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Furmaniak</a:t>
            </a:r>
            <a:r>
              <a:rPr lang="en-US" dirty="0" smtClean="0"/>
              <a:t> </a:t>
            </a:r>
            <a:r>
              <a:rPr lang="en-US" i="1" dirty="0"/>
              <a:t>et </a:t>
            </a:r>
            <a:r>
              <a:rPr lang="en-US" i="1" dirty="0" smtClean="0"/>
              <a:t>al, </a:t>
            </a:r>
            <a:r>
              <a:rPr lang="en-US" dirty="0" smtClean="0"/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635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294</TotalTime>
  <Words>121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Grafold:  A Novel and Promising Nanostructure of Graphene</vt:lpstr>
      <vt:lpstr>Graphene</vt:lpstr>
      <vt:lpstr>Grafolds – folded graphene structures</vt:lpstr>
      <vt:lpstr>Observation</vt:lpstr>
      <vt:lpstr>PowerPoint Presentation</vt:lpstr>
      <vt:lpstr>Mechanical Properties of Grafold</vt:lpstr>
      <vt:lpstr>Electronic Properties of Grafold</vt:lpstr>
      <vt:lpstr>PowerPoint Presentation</vt:lpstr>
      <vt:lpstr>Intercallation</vt:lpstr>
      <vt:lpstr>Formation</vt:lpstr>
      <vt:lpstr>PowerPoint Presentation</vt:lpstr>
      <vt:lpstr>PowerPoint Presentation</vt:lpstr>
      <vt:lpstr>Thank you for your attention 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Folded Graphene (and other 2D) Structures</dc:title>
  <dc:creator>Windows User</dc:creator>
  <cp:lastModifiedBy>Simanta Lahkar</cp:lastModifiedBy>
  <cp:revision>22</cp:revision>
  <dcterms:created xsi:type="dcterms:W3CDTF">2018-11-09T00:10:27Z</dcterms:created>
  <dcterms:modified xsi:type="dcterms:W3CDTF">2018-12-13T05:37:05Z</dcterms:modified>
</cp:coreProperties>
</file>