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339" r:id="rId5"/>
    <p:sldId id="335" r:id="rId6"/>
    <p:sldId id="371" r:id="rId7"/>
    <p:sldId id="358" r:id="rId8"/>
    <p:sldId id="368" r:id="rId9"/>
    <p:sldId id="360" r:id="rId10"/>
    <p:sldId id="363" r:id="rId11"/>
    <p:sldId id="361" r:id="rId12"/>
    <p:sldId id="364" r:id="rId13"/>
    <p:sldId id="365" r:id="rId14"/>
    <p:sldId id="366" r:id="rId15"/>
    <p:sldId id="367" r:id="rId16"/>
    <p:sldId id="370" r:id="rId17"/>
    <p:sldId id="374" r:id="rId18"/>
    <p:sldId id="372" r:id="rId19"/>
    <p:sldId id="373" r:id="rId20"/>
    <p:sldId id="351" r:id="rId21"/>
  </p:sldIdLst>
  <p:sldSz cx="9144000" cy="6858000" type="screen4x3"/>
  <p:notesSz cx="7086600" cy="9410700"/>
  <p:defaultTextStyle>
    <a:defPPr>
      <a:defRPr lang="en-US"/>
    </a:defPPr>
    <a:lvl1pPr algn="ctr" rtl="0" fontAlgn="base">
      <a:spcBef>
        <a:spcPct val="0"/>
      </a:spcBef>
      <a:spcAft>
        <a:spcPct val="0"/>
      </a:spcAft>
      <a:defRPr kern="1200">
        <a:solidFill>
          <a:schemeClr val="tx1"/>
        </a:solidFill>
        <a:latin typeface="Verdana" pitchFamily="34" charset="0"/>
        <a:ea typeface="+mn-ea"/>
        <a:cs typeface="+mn-cs"/>
      </a:defRPr>
    </a:lvl1pPr>
    <a:lvl2pPr marL="457200" algn="ctr" rtl="0" fontAlgn="base">
      <a:spcBef>
        <a:spcPct val="0"/>
      </a:spcBef>
      <a:spcAft>
        <a:spcPct val="0"/>
      </a:spcAft>
      <a:defRPr kern="1200">
        <a:solidFill>
          <a:schemeClr val="tx1"/>
        </a:solidFill>
        <a:latin typeface="Verdana" pitchFamily="34" charset="0"/>
        <a:ea typeface="+mn-ea"/>
        <a:cs typeface="+mn-cs"/>
      </a:defRPr>
    </a:lvl2pPr>
    <a:lvl3pPr marL="914400" algn="ctr" rtl="0" fontAlgn="base">
      <a:spcBef>
        <a:spcPct val="0"/>
      </a:spcBef>
      <a:spcAft>
        <a:spcPct val="0"/>
      </a:spcAft>
      <a:defRPr kern="1200">
        <a:solidFill>
          <a:schemeClr val="tx1"/>
        </a:solidFill>
        <a:latin typeface="Verdana" pitchFamily="34" charset="0"/>
        <a:ea typeface="+mn-ea"/>
        <a:cs typeface="+mn-cs"/>
      </a:defRPr>
    </a:lvl3pPr>
    <a:lvl4pPr marL="1371600" algn="ctr" rtl="0" fontAlgn="base">
      <a:spcBef>
        <a:spcPct val="0"/>
      </a:spcBef>
      <a:spcAft>
        <a:spcPct val="0"/>
      </a:spcAft>
      <a:defRPr kern="1200">
        <a:solidFill>
          <a:schemeClr val="tx1"/>
        </a:solidFill>
        <a:latin typeface="Verdana" pitchFamily="34" charset="0"/>
        <a:ea typeface="+mn-ea"/>
        <a:cs typeface="+mn-cs"/>
      </a:defRPr>
    </a:lvl4pPr>
    <a:lvl5pPr marL="1828800" algn="ctr"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58">
          <p15:clr>
            <a:srgbClr val="A4A3A4"/>
          </p15:clr>
        </p15:guide>
        <p15:guide id="2" orient="horz" pos="3597">
          <p15:clr>
            <a:srgbClr val="A4A3A4"/>
          </p15:clr>
        </p15:guide>
        <p15:guide id="3" orient="horz" pos="732">
          <p15:clr>
            <a:srgbClr val="A4A3A4"/>
          </p15:clr>
        </p15:guide>
        <p15:guide id="4" orient="horz" pos="447">
          <p15:clr>
            <a:srgbClr val="A4A3A4"/>
          </p15:clr>
        </p15:guide>
        <p15:guide id="5" pos="2880">
          <p15:clr>
            <a:srgbClr val="A4A3A4"/>
          </p15:clr>
        </p15:guide>
        <p15:guide id="6" pos="5474">
          <p15:clr>
            <a:srgbClr val="A4A3A4"/>
          </p15:clr>
        </p15:guide>
        <p15:guide id="7" pos="287">
          <p15:clr>
            <a:srgbClr val="A4A3A4"/>
          </p15:clr>
        </p15:guide>
        <p15:guide id="8" pos="1583">
          <p15:clr>
            <a:srgbClr val="A4A3A4"/>
          </p15:clr>
        </p15:guide>
        <p15:guide id="9" pos="4176">
          <p15:clr>
            <a:srgbClr val="A4A3A4"/>
          </p15:clr>
        </p15:guide>
      </p15:sldGuideLst>
    </p:ext>
    <p:ext uri="{2D200454-40CA-4A62-9FC3-DE9A4176ACB9}">
      <p15:notesGuideLst xmlns:p15="http://schemas.microsoft.com/office/powerpoint/2012/main">
        <p15:guide id="1" orient="horz" pos="2964">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8000"/>
    <a:srgbClr val="3399FF"/>
    <a:srgbClr val="E4F28E"/>
    <a:srgbClr val="0066CC"/>
    <a:srgbClr val="7AC28E"/>
    <a:srgbClr val="FEDA81"/>
    <a:srgbClr val="E98F9A"/>
    <a:srgbClr val="9EBEAE"/>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1658" autoAdjust="0"/>
  </p:normalViewPr>
  <p:slideViewPr>
    <p:cSldViewPr snapToGrid="0">
      <p:cViewPr varScale="1">
        <p:scale>
          <a:sx n="82" d="100"/>
          <a:sy n="82" d="100"/>
        </p:scale>
        <p:origin x="1474" y="58"/>
      </p:cViewPr>
      <p:guideLst>
        <p:guide orient="horz" pos="2158"/>
        <p:guide orient="horz" pos="3597"/>
        <p:guide orient="horz" pos="732"/>
        <p:guide orient="horz" pos="447"/>
        <p:guide pos="2880"/>
        <p:guide pos="5474"/>
        <p:guide pos="287"/>
        <p:guide pos="1583"/>
        <p:guide pos="41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8" d="100"/>
          <a:sy n="98" d="100"/>
        </p:scale>
        <p:origin x="-2616" y="-102"/>
      </p:cViewPr>
      <p:guideLst>
        <p:guide orient="horz" pos="2964"/>
        <p:guide pos="2232"/>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3081338" cy="463550"/>
          </a:xfrm>
          <a:prstGeom prst="rect">
            <a:avLst/>
          </a:prstGeom>
          <a:noFill/>
          <a:ln w="9525">
            <a:noFill/>
            <a:miter lim="800000"/>
            <a:headEnd/>
            <a:tailEnd/>
          </a:ln>
          <a:effectLst/>
        </p:spPr>
        <p:txBody>
          <a:bodyPr vert="horz" wrap="square" lIns="92501" tIns="46250" rIns="92501" bIns="46250" numCol="1" anchor="t" anchorCtr="0" compatLnSpc="1">
            <a:prstTxWarp prst="textNoShape">
              <a:avLst/>
            </a:prstTxWarp>
          </a:bodyPr>
          <a:lstStyle>
            <a:lvl1pPr algn="l" defTabSz="925513">
              <a:defRPr sz="1200"/>
            </a:lvl1pPr>
          </a:lstStyle>
          <a:p>
            <a:pPr>
              <a:defRPr/>
            </a:pPr>
            <a:endParaRPr lang="en-US"/>
          </a:p>
        </p:txBody>
      </p:sp>
      <p:sp>
        <p:nvSpPr>
          <p:cNvPr id="182275" name="Rectangle 3"/>
          <p:cNvSpPr>
            <a:spLocks noGrp="1" noChangeArrowheads="1"/>
          </p:cNvSpPr>
          <p:nvPr>
            <p:ph type="dt" sz="quarter" idx="1"/>
          </p:nvPr>
        </p:nvSpPr>
        <p:spPr bwMode="auto">
          <a:xfrm>
            <a:off x="4005263" y="0"/>
            <a:ext cx="3081337" cy="463550"/>
          </a:xfrm>
          <a:prstGeom prst="rect">
            <a:avLst/>
          </a:prstGeom>
          <a:noFill/>
          <a:ln w="9525">
            <a:noFill/>
            <a:miter lim="800000"/>
            <a:headEnd/>
            <a:tailEnd/>
          </a:ln>
          <a:effectLst/>
        </p:spPr>
        <p:txBody>
          <a:bodyPr vert="horz" wrap="square" lIns="92501" tIns="46250" rIns="92501" bIns="46250" numCol="1" anchor="t" anchorCtr="0" compatLnSpc="1">
            <a:prstTxWarp prst="textNoShape">
              <a:avLst/>
            </a:prstTxWarp>
          </a:bodyPr>
          <a:lstStyle>
            <a:lvl1pPr algn="r" defTabSz="925513">
              <a:defRPr sz="1200"/>
            </a:lvl1pPr>
          </a:lstStyle>
          <a:p>
            <a:pPr>
              <a:defRPr/>
            </a:pPr>
            <a:endParaRPr lang="en-US"/>
          </a:p>
        </p:txBody>
      </p:sp>
      <p:sp>
        <p:nvSpPr>
          <p:cNvPr id="182276" name="Rectangle 4"/>
          <p:cNvSpPr>
            <a:spLocks noGrp="1" noChangeArrowheads="1"/>
          </p:cNvSpPr>
          <p:nvPr>
            <p:ph type="ftr" sz="quarter" idx="2"/>
          </p:nvPr>
        </p:nvSpPr>
        <p:spPr bwMode="auto">
          <a:xfrm>
            <a:off x="0" y="8947150"/>
            <a:ext cx="3081338" cy="463550"/>
          </a:xfrm>
          <a:prstGeom prst="rect">
            <a:avLst/>
          </a:prstGeom>
          <a:noFill/>
          <a:ln w="9525">
            <a:noFill/>
            <a:miter lim="800000"/>
            <a:headEnd/>
            <a:tailEnd/>
          </a:ln>
          <a:effectLst/>
        </p:spPr>
        <p:txBody>
          <a:bodyPr vert="horz" wrap="square" lIns="92501" tIns="46250" rIns="92501" bIns="46250" numCol="1" anchor="b" anchorCtr="0" compatLnSpc="1">
            <a:prstTxWarp prst="textNoShape">
              <a:avLst/>
            </a:prstTxWarp>
          </a:bodyPr>
          <a:lstStyle>
            <a:lvl1pPr algn="l" defTabSz="925513">
              <a:defRPr sz="1200"/>
            </a:lvl1pPr>
          </a:lstStyle>
          <a:p>
            <a:pPr>
              <a:defRPr/>
            </a:pPr>
            <a:endParaRPr lang="en-US"/>
          </a:p>
        </p:txBody>
      </p:sp>
      <p:sp>
        <p:nvSpPr>
          <p:cNvPr id="182277" name="Rectangle 5"/>
          <p:cNvSpPr>
            <a:spLocks noGrp="1" noChangeArrowheads="1"/>
          </p:cNvSpPr>
          <p:nvPr>
            <p:ph type="sldNum" sz="quarter" idx="3"/>
          </p:nvPr>
        </p:nvSpPr>
        <p:spPr bwMode="auto">
          <a:xfrm>
            <a:off x="4005263" y="8947150"/>
            <a:ext cx="3081337" cy="463550"/>
          </a:xfrm>
          <a:prstGeom prst="rect">
            <a:avLst/>
          </a:prstGeom>
          <a:noFill/>
          <a:ln w="9525">
            <a:noFill/>
            <a:miter lim="800000"/>
            <a:headEnd/>
            <a:tailEnd/>
          </a:ln>
          <a:effectLst/>
        </p:spPr>
        <p:txBody>
          <a:bodyPr vert="horz" wrap="square" lIns="92501" tIns="46250" rIns="92501" bIns="46250" numCol="1" anchor="b" anchorCtr="0" compatLnSpc="1">
            <a:prstTxWarp prst="textNoShape">
              <a:avLst/>
            </a:prstTxWarp>
          </a:bodyPr>
          <a:lstStyle>
            <a:lvl1pPr algn="r" defTabSz="925513">
              <a:defRPr sz="1200"/>
            </a:lvl1pPr>
          </a:lstStyle>
          <a:p>
            <a:pPr>
              <a:defRPr/>
            </a:pPr>
            <a:fld id="{4FF1BB67-F522-470C-A9C9-BA8845FBEC95}" type="slidenum">
              <a:rPr lang="en-US"/>
              <a:pPr>
                <a:defRPr/>
              </a:pPr>
              <a:t>‹#›</a:t>
            </a:fld>
            <a:endParaRPr lang="en-US"/>
          </a:p>
        </p:txBody>
      </p:sp>
    </p:spTree>
    <p:extLst>
      <p:ext uri="{BB962C8B-B14F-4D97-AF65-F5344CB8AC3E}">
        <p14:creationId xmlns:p14="http://schemas.microsoft.com/office/powerpoint/2010/main" val="1980179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9900"/>
          </a:xfrm>
          <a:prstGeom prst="rect">
            <a:avLst/>
          </a:prstGeom>
          <a:noFill/>
          <a:ln w="9525">
            <a:noFill/>
            <a:miter lim="800000"/>
            <a:headEnd/>
            <a:tailEnd/>
          </a:ln>
          <a:effectLst/>
        </p:spPr>
        <p:txBody>
          <a:bodyPr vert="horz" wrap="square" lIns="94253" tIns="47126" rIns="94253" bIns="47126" numCol="1" anchor="t" anchorCtr="0" compatLnSpc="1">
            <a:prstTxWarp prst="textNoShape">
              <a:avLst/>
            </a:prstTxWarp>
          </a:bodyPr>
          <a:lstStyle>
            <a:lvl1pPr algn="l" defTabSz="942975">
              <a:defRPr sz="1200"/>
            </a:lvl1pPr>
          </a:lstStyle>
          <a:p>
            <a:pPr>
              <a:defRPr/>
            </a:pPr>
            <a:endParaRPr lang="en-US"/>
          </a:p>
        </p:txBody>
      </p:sp>
      <p:sp>
        <p:nvSpPr>
          <p:cNvPr id="6147" name="Rectangle 3"/>
          <p:cNvSpPr>
            <a:spLocks noGrp="1" noChangeArrowheads="1"/>
          </p:cNvSpPr>
          <p:nvPr>
            <p:ph type="dt" idx="1"/>
          </p:nvPr>
        </p:nvSpPr>
        <p:spPr bwMode="auto">
          <a:xfrm>
            <a:off x="4014788" y="0"/>
            <a:ext cx="3070225" cy="469900"/>
          </a:xfrm>
          <a:prstGeom prst="rect">
            <a:avLst/>
          </a:prstGeom>
          <a:noFill/>
          <a:ln w="9525">
            <a:noFill/>
            <a:miter lim="800000"/>
            <a:headEnd/>
            <a:tailEnd/>
          </a:ln>
          <a:effectLst/>
        </p:spPr>
        <p:txBody>
          <a:bodyPr vert="horz" wrap="square" lIns="94253" tIns="47126" rIns="94253" bIns="47126" numCol="1" anchor="t" anchorCtr="0" compatLnSpc="1">
            <a:prstTxWarp prst="textNoShape">
              <a:avLst/>
            </a:prstTxWarp>
          </a:bodyPr>
          <a:lstStyle>
            <a:lvl1pPr algn="r" defTabSz="942975">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90625" y="706438"/>
            <a:ext cx="4705350" cy="35290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8025" y="4470400"/>
            <a:ext cx="5670550" cy="4233863"/>
          </a:xfrm>
          <a:prstGeom prst="rect">
            <a:avLst/>
          </a:prstGeom>
          <a:noFill/>
          <a:ln w="9525">
            <a:noFill/>
            <a:miter lim="800000"/>
            <a:headEnd/>
            <a:tailEnd/>
          </a:ln>
          <a:effectLst/>
        </p:spPr>
        <p:txBody>
          <a:bodyPr vert="horz" wrap="square" lIns="94253" tIns="47126" rIns="94253" bIns="471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939213"/>
            <a:ext cx="3070225" cy="469900"/>
          </a:xfrm>
          <a:prstGeom prst="rect">
            <a:avLst/>
          </a:prstGeom>
          <a:noFill/>
          <a:ln w="9525">
            <a:noFill/>
            <a:miter lim="800000"/>
            <a:headEnd/>
            <a:tailEnd/>
          </a:ln>
          <a:effectLst/>
        </p:spPr>
        <p:txBody>
          <a:bodyPr vert="horz" wrap="square" lIns="94253" tIns="47126" rIns="94253" bIns="47126" numCol="1" anchor="b" anchorCtr="0" compatLnSpc="1">
            <a:prstTxWarp prst="textNoShape">
              <a:avLst/>
            </a:prstTxWarp>
          </a:bodyPr>
          <a:lstStyle>
            <a:lvl1pPr algn="l" defTabSz="942975">
              <a:defRPr sz="1200"/>
            </a:lvl1pPr>
          </a:lstStyle>
          <a:p>
            <a:pPr>
              <a:defRPr/>
            </a:pPr>
            <a:endParaRPr lang="en-US"/>
          </a:p>
        </p:txBody>
      </p:sp>
      <p:sp>
        <p:nvSpPr>
          <p:cNvPr id="6151" name="Rectangle 7"/>
          <p:cNvSpPr>
            <a:spLocks noGrp="1" noChangeArrowheads="1"/>
          </p:cNvSpPr>
          <p:nvPr>
            <p:ph type="sldNum" sz="quarter" idx="5"/>
          </p:nvPr>
        </p:nvSpPr>
        <p:spPr bwMode="auto">
          <a:xfrm>
            <a:off x="4014788" y="8939213"/>
            <a:ext cx="3070225" cy="469900"/>
          </a:xfrm>
          <a:prstGeom prst="rect">
            <a:avLst/>
          </a:prstGeom>
          <a:noFill/>
          <a:ln w="9525">
            <a:noFill/>
            <a:miter lim="800000"/>
            <a:headEnd/>
            <a:tailEnd/>
          </a:ln>
          <a:effectLst/>
        </p:spPr>
        <p:txBody>
          <a:bodyPr vert="horz" wrap="square" lIns="94253" tIns="47126" rIns="94253" bIns="47126" numCol="1" anchor="b" anchorCtr="0" compatLnSpc="1">
            <a:prstTxWarp prst="textNoShape">
              <a:avLst/>
            </a:prstTxWarp>
          </a:bodyPr>
          <a:lstStyle>
            <a:lvl1pPr algn="r" defTabSz="942975">
              <a:defRPr sz="1200"/>
            </a:lvl1pPr>
          </a:lstStyle>
          <a:p>
            <a:pPr>
              <a:defRPr/>
            </a:pPr>
            <a:fld id="{B24BE922-DF6C-4E07-919C-C71B49E5542D}" type="slidenum">
              <a:rPr lang="en-US"/>
              <a:pPr>
                <a:defRPr/>
              </a:pPr>
              <a:t>‹#›</a:t>
            </a:fld>
            <a:endParaRPr lang="en-US"/>
          </a:p>
        </p:txBody>
      </p:sp>
    </p:spTree>
    <p:extLst>
      <p:ext uri="{BB962C8B-B14F-4D97-AF65-F5344CB8AC3E}">
        <p14:creationId xmlns:p14="http://schemas.microsoft.com/office/powerpoint/2010/main" val="4291534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Verdana" pitchFamily="34" charset="0"/>
                <a:ea typeface="+mn-ea"/>
                <a:cs typeface="+mn-cs"/>
              </a:rPr>
              <a:t>When Cucumber discovers a step definition that’s halfway through being</a:t>
            </a:r>
          </a:p>
          <a:p>
            <a:r>
              <a:rPr lang="en-US" sz="1200" b="0" i="0" u="none" strike="noStrike" kern="1200" baseline="0" dirty="0" smtClean="0">
                <a:solidFill>
                  <a:schemeClr val="tx1"/>
                </a:solidFill>
                <a:latin typeface="Verdana" pitchFamily="34" charset="0"/>
                <a:ea typeface="+mn-ea"/>
                <a:cs typeface="+mn-cs"/>
              </a:rPr>
              <a:t>implemented, it marks the step as pending (yellow). Again, the scenario will</a:t>
            </a:r>
          </a:p>
          <a:p>
            <a:r>
              <a:rPr lang="en-US" sz="1200" b="0" i="0" u="none" strike="noStrike" kern="1200" baseline="0" dirty="0" smtClean="0">
                <a:solidFill>
                  <a:schemeClr val="tx1"/>
                </a:solidFill>
                <a:latin typeface="Verdana" pitchFamily="34" charset="0"/>
                <a:ea typeface="+mn-ea"/>
                <a:cs typeface="+mn-cs"/>
              </a:rPr>
              <a:t>be stopped, and the rest of the steps will be skipped or marked as undefined.</a:t>
            </a:r>
            <a:endParaRPr lang="en-US" dirty="0"/>
          </a:p>
        </p:txBody>
      </p:sp>
      <p:sp>
        <p:nvSpPr>
          <p:cNvPr id="4" name="Slide Number Placeholder 3"/>
          <p:cNvSpPr>
            <a:spLocks noGrp="1"/>
          </p:cNvSpPr>
          <p:nvPr>
            <p:ph type="sldNum" sz="quarter" idx="10"/>
          </p:nvPr>
        </p:nvSpPr>
        <p:spPr/>
        <p:txBody>
          <a:bodyPr/>
          <a:lstStyle/>
          <a:p>
            <a:pPr>
              <a:defRPr/>
            </a:pPr>
            <a:fld id="{B24BE922-DF6C-4E07-919C-C71B49E5542D}" type="slidenum">
              <a:rPr lang="en-US" smtClean="0"/>
              <a:pPr>
                <a:defRPr/>
              </a:pPr>
              <a:t>12</a:t>
            </a:fld>
            <a:endParaRPr lang="en-US"/>
          </a:p>
        </p:txBody>
      </p:sp>
    </p:spTree>
    <p:extLst>
      <p:ext uri="{BB962C8B-B14F-4D97-AF65-F5344CB8AC3E}">
        <p14:creationId xmlns:p14="http://schemas.microsoft.com/office/powerpoint/2010/main" val="203556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24BE922-DF6C-4E07-919C-C71B49E5542D}" type="slidenum">
              <a:rPr lang="en-US" smtClean="0"/>
              <a:pPr>
                <a:defRPr/>
              </a:pPr>
              <a:t>13</a:t>
            </a:fld>
            <a:endParaRPr lang="en-US"/>
          </a:p>
        </p:txBody>
      </p:sp>
    </p:spTree>
    <p:extLst>
      <p:ext uri="{BB962C8B-B14F-4D97-AF65-F5344CB8AC3E}">
        <p14:creationId xmlns:p14="http://schemas.microsoft.com/office/powerpoint/2010/main" val="700736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2" descr="AMD_PPT_TM_Bkgd_white_30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8" y="0"/>
            <a:ext cx="9148763" cy="68595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userDrawn="1"/>
        </p:nvSpPr>
        <p:spPr bwMode="auto">
          <a:xfrm>
            <a:off x="1919288" y="3395663"/>
            <a:ext cx="2701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l" eaLnBrk="1" hangingPunct="1">
              <a:spcBef>
                <a:spcPct val="50000"/>
              </a:spcBef>
              <a:defRPr/>
            </a:pPr>
            <a:r>
              <a:rPr lang="en-US" altLang="en-US" sz="1400" b="1" dirty="0" smtClean="0">
                <a:solidFill>
                  <a:schemeClr val="bg2"/>
                </a:solidFill>
              </a:rPr>
              <a:t>C</a:t>
            </a:r>
            <a:r>
              <a:rPr lang="en-US" altLang="en-US" sz="700" b="1" dirty="0" smtClean="0">
                <a:solidFill>
                  <a:schemeClr val="bg2"/>
                </a:solidFill>
              </a:rPr>
              <a:t> </a:t>
            </a:r>
            <a:r>
              <a:rPr lang="en-US" altLang="en-US" sz="1400" b="1" dirty="0" smtClean="0">
                <a:solidFill>
                  <a:schemeClr val="bg2"/>
                </a:solidFill>
              </a:rPr>
              <a:t>O</a:t>
            </a:r>
            <a:r>
              <a:rPr lang="en-US" altLang="en-US" sz="700" b="1" dirty="0" smtClean="0">
                <a:solidFill>
                  <a:schemeClr val="bg2"/>
                </a:solidFill>
              </a:rPr>
              <a:t> </a:t>
            </a:r>
            <a:r>
              <a:rPr lang="en-US" altLang="en-US" sz="1400" b="1" dirty="0" smtClean="0">
                <a:solidFill>
                  <a:schemeClr val="bg2"/>
                </a:solidFill>
              </a:rPr>
              <a:t>N</a:t>
            </a:r>
            <a:r>
              <a:rPr lang="en-US" altLang="en-US" sz="700" b="1" dirty="0" smtClean="0">
                <a:solidFill>
                  <a:schemeClr val="bg2"/>
                </a:solidFill>
              </a:rPr>
              <a:t> </a:t>
            </a:r>
            <a:r>
              <a:rPr lang="en-US" altLang="en-US" sz="1400" b="1" dirty="0" smtClean="0">
                <a:solidFill>
                  <a:schemeClr val="bg2"/>
                </a:solidFill>
              </a:rPr>
              <a:t>F</a:t>
            </a:r>
            <a:r>
              <a:rPr lang="en-US" altLang="en-US" sz="700" b="1" dirty="0" smtClean="0">
                <a:solidFill>
                  <a:schemeClr val="bg2"/>
                </a:solidFill>
              </a:rPr>
              <a:t> </a:t>
            </a:r>
            <a:r>
              <a:rPr lang="en-US" altLang="en-US" sz="1400" b="1" dirty="0" smtClean="0">
                <a:solidFill>
                  <a:schemeClr val="bg2"/>
                </a:solidFill>
              </a:rPr>
              <a:t>I</a:t>
            </a:r>
            <a:r>
              <a:rPr lang="en-US" altLang="en-US" sz="700" b="1" dirty="0" smtClean="0">
                <a:solidFill>
                  <a:schemeClr val="bg2"/>
                </a:solidFill>
              </a:rPr>
              <a:t> </a:t>
            </a:r>
            <a:r>
              <a:rPr lang="en-US" altLang="en-US" sz="1400" b="1" dirty="0" smtClean="0">
                <a:solidFill>
                  <a:schemeClr val="bg2"/>
                </a:solidFill>
              </a:rPr>
              <a:t>D</a:t>
            </a:r>
            <a:r>
              <a:rPr lang="en-US" altLang="en-US" sz="700" b="1" dirty="0" smtClean="0">
                <a:solidFill>
                  <a:schemeClr val="bg2"/>
                </a:solidFill>
              </a:rPr>
              <a:t> </a:t>
            </a:r>
            <a:r>
              <a:rPr lang="en-US" altLang="en-US" sz="1400" b="1" dirty="0" smtClean="0">
                <a:solidFill>
                  <a:schemeClr val="bg2"/>
                </a:solidFill>
              </a:rPr>
              <a:t>E</a:t>
            </a:r>
            <a:r>
              <a:rPr lang="en-US" altLang="en-US" sz="700" b="1" dirty="0" smtClean="0">
                <a:solidFill>
                  <a:schemeClr val="bg2"/>
                </a:solidFill>
              </a:rPr>
              <a:t> </a:t>
            </a:r>
            <a:r>
              <a:rPr lang="en-US" altLang="en-US" sz="1400" b="1" dirty="0" smtClean="0">
                <a:solidFill>
                  <a:schemeClr val="bg2"/>
                </a:solidFill>
              </a:rPr>
              <a:t>N</a:t>
            </a:r>
            <a:r>
              <a:rPr lang="en-US" altLang="en-US" sz="700" b="1" dirty="0" smtClean="0">
                <a:solidFill>
                  <a:schemeClr val="bg2"/>
                </a:solidFill>
              </a:rPr>
              <a:t> </a:t>
            </a:r>
            <a:r>
              <a:rPr lang="en-US" altLang="en-US" sz="1400" b="1" dirty="0" smtClean="0">
                <a:solidFill>
                  <a:schemeClr val="bg2"/>
                </a:solidFill>
              </a:rPr>
              <a:t>T</a:t>
            </a:r>
            <a:r>
              <a:rPr lang="en-US" altLang="en-US" sz="700" b="1" dirty="0" smtClean="0">
                <a:solidFill>
                  <a:schemeClr val="bg2"/>
                </a:solidFill>
              </a:rPr>
              <a:t> </a:t>
            </a:r>
            <a:r>
              <a:rPr lang="en-US" altLang="en-US" sz="1400" b="1" dirty="0" smtClean="0">
                <a:solidFill>
                  <a:schemeClr val="bg2"/>
                </a:solidFill>
              </a:rPr>
              <a:t>I</a:t>
            </a:r>
            <a:r>
              <a:rPr lang="en-US" altLang="en-US" sz="700" b="1" dirty="0" smtClean="0">
                <a:solidFill>
                  <a:schemeClr val="bg2"/>
                </a:solidFill>
              </a:rPr>
              <a:t> </a:t>
            </a:r>
            <a:r>
              <a:rPr lang="en-US" altLang="en-US" sz="1400" b="1" dirty="0" smtClean="0">
                <a:solidFill>
                  <a:schemeClr val="bg2"/>
                </a:solidFill>
              </a:rPr>
              <a:t>A</a:t>
            </a:r>
            <a:r>
              <a:rPr lang="en-US" altLang="en-US" sz="700" b="1" dirty="0" smtClean="0">
                <a:solidFill>
                  <a:schemeClr val="bg2"/>
                </a:solidFill>
              </a:rPr>
              <a:t> </a:t>
            </a:r>
            <a:r>
              <a:rPr lang="en-US" altLang="en-US" sz="1400" b="1" dirty="0" smtClean="0">
                <a:solidFill>
                  <a:schemeClr val="bg2"/>
                </a:solidFill>
              </a:rPr>
              <a:t>L</a:t>
            </a:r>
          </a:p>
        </p:txBody>
      </p:sp>
      <p:sp>
        <p:nvSpPr>
          <p:cNvPr id="3074" name="Rectangle 2"/>
          <p:cNvSpPr>
            <a:spLocks noGrp="1" noChangeArrowheads="1"/>
          </p:cNvSpPr>
          <p:nvPr>
            <p:ph type="ctrTitle"/>
          </p:nvPr>
        </p:nvSpPr>
        <p:spPr>
          <a:xfrm>
            <a:off x="3127375" y="3867150"/>
            <a:ext cx="5562600" cy="781050"/>
          </a:xfrm>
        </p:spPr>
        <p:txBody>
          <a:bodyPr tIns="0" rIns="0" bIns="0" anchor="t"/>
          <a:lstStyle>
            <a:lvl1pPr algn="r">
              <a:defRPr b="0">
                <a:solidFill>
                  <a:schemeClr val="bg2"/>
                </a:solidFill>
              </a:defRPr>
            </a:lvl1pPr>
          </a:lstStyle>
          <a:p>
            <a:r>
              <a:rPr lang="en-US"/>
              <a:t>Click to edit Master </a:t>
            </a:r>
            <a:br>
              <a:rPr lang="en-US"/>
            </a:br>
            <a:r>
              <a:rPr lang="en-US"/>
              <a:t>title style</a:t>
            </a:r>
          </a:p>
        </p:txBody>
      </p:sp>
      <p:sp>
        <p:nvSpPr>
          <p:cNvPr id="3084" name="Rectangle 12"/>
          <p:cNvSpPr>
            <a:spLocks noGrp="1" noChangeArrowheads="1"/>
          </p:cNvSpPr>
          <p:nvPr>
            <p:ph type="subTitle" sz="quarter" idx="1"/>
          </p:nvPr>
        </p:nvSpPr>
        <p:spPr>
          <a:xfrm>
            <a:off x="3140075" y="4979988"/>
            <a:ext cx="5549900" cy="1320800"/>
          </a:xfrm>
        </p:spPr>
        <p:txBody>
          <a:bodyPr tIns="0" rIns="0" bIns="0"/>
          <a:lstStyle>
            <a:lvl1pPr algn="r">
              <a:lnSpc>
                <a:spcPct val="100000"/>
              </a:lnSpc>
              <a:spcBef>
                <a:spcPct val="0"/>
              </a:spcBef>
              <a:spcAft>
                <a:spcPct val="0"/>
              </a:spcAft>
              <a:defRPr sz="2000">
                <a:solidFill>
                  <a:schemeClr val="bg2"/>
                </a:solidFill>
              </a:defRPr>
            </a:lvl1pPr>
          </a:lstStyle>
          <a:p>
            <a:r>
              <a:rPr lang="en-US"/>
              <a:t>Click to edit Master subtitle style</a:t>
            </a:r>
          </a:p>
        </p:txBody>
      </p:sp>
      <p:sp>
        <p:nvSpPr>
          <p:cNvPr id="6" name="Oval 5"/>
          <p:cNvSpPr/>
          <p:nvPr userDrawn="1"/>
        </p:nvSpPr>
        <p:spPr bwMode="auto">
          <a:xfrm>
            <a:off x="6562725" y="3009901"/>
            <a:ext cx="2314575" cy="492124"/>
          </a:xfrm>
          <a:prstGeom prst="ellipse">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424528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A4F69B7B-8C5F-41B0-8534-60CD0841673D}" type="slidenum">
              <a:rPr lang="en-US"/>
              <a:pPr>
                <a:defRPr/>
              </a:pPr>
              <a:t>‹#›</a:t>
            </a:fld>
            <a:endParaRPr lang="en-US"/>
          </a:p>
        </p:txBody>
      </p:sp>
    </p:spTree>
    <p:extLst>
      <p:ext uri="{BB962C8B-B14F-4D97-AF65-F5344CB8AC3E}">
        <p14:creationId xmlns:p14="http://schemas.microsoft.com/office/powerpoint/2010/main" val="378103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575" y="174625"/>
            <a:ext cx="2057400" cy="5535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74625"/>
            <a:ext cx="6024562" cy="5535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10990628-F8DC-4F2C-B991-79B5EE91BE44}" type="slidenum">
              <a:rPr lang="en-US"/>
              <a:pPr>
                <a:defRPr/>
              </a:pPr>
              <a:t>‹#›</a:t>
            </a:fld>
            <a:endParaRPr lang="en-US"/>
          </a:p>
        </p:txBody>
      </p:sp>
    </p:spTree>
    <p:extLst>
      <p:ext uri="{BB962C8B-B14F-4D97-AF65-F5344CB8AC3E}">
        <p14:creationId xmlns:p14="http://schemas.microsoft.com/office/powerpoint/2010/main" val="3768301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279" y="278132"/>
            <a:ext cx="7820156" cy="474345"/>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34996" y="1381123"/>
            <a:ext cx="8506134"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Text Placeholder 8"/>
          <p:cNvSpPr>
            <a:spLocks noGrp="1"/>
          </p:cNvSpPr>
          <p:nvPr>
            <p:ph type="body" sz="quarter" idx="10"/>
          </p:nvPr>
        </p:nvSpPr>
        <p:spPr>
          <a:xfrm>
            <a:off x="234996" y="752474"/>
            <a:ext cx="7820156"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smtClean="0"/>
              <a:t>Click to edit Master text styles</a:t>
            </a:r>
          </a:p>
        </p:txBody>
      </p:sp>
      <p:sp>
        <p:nvSpPr>
          <p:cNvPr id="5" name="TextBox 4"/>
          <p:cNvSpPr txBox="1"/>
          <p:nvPr userDrawn="1"/>
        </p:nvSpPr>
        <p:spPr>
          <a:xfrm>
            <a:off x="8818855" y="518058"/>
            <a:ext cx="360996" cy="369332"/>
          </a:xfrm>
          <a:prstGeom prst="rect">
            <a:avLst/>
          </a:prstGeom>
          <a:noFill/>
        </p:spPr>
        <p:txBody>
          <a:bodyPr wrap="none" rtlCol="0">
            <a:spAutoFit/>
          </a:bodyPr>
          <a:lstStyle/>
          <a:p>
            <a:pPr marL="174625" indent="-174625">
              <a:spcAft>
                <a:spcPts val="600"/>
              </a:spcAft>
              <a:buClr>
                <a:schemeClr val="bg2"/>
              </a:buClr>
              <a:buFont typeface="Wingdings 3" pitchFamily="18" charset="2"/>
              <a:buChar char="}"/>
            </a:pPr>
            <a:endParaRPr lang="en-US" dirty="0" smtClean="0"/>
          </a:p>
        </p:txBody>
      </p:sp>
    </p:spTree>
    <p:extLst>
      <p:ext uri="{BB962C8B-B14F-4D97-AF65-F5344CB8AC3E}">
        <p14:creationId xmlns:p14="http://schemas.microsoft.com/office/powerpoint/2010/main" val="1089865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10"/>
          </p:nvPr>
        </p:nvSpPr>
        <p:spPr/>
        <p:txBody>
          <a:bodyPr/>
          <a:lstStyle>
            <a:lvl1pPr>
              <a:defRPr/>
            </a:lvl1pPr>
          </a:lstStyle>
          <a:p>
            <a:pPr>
              <a:defRPr/>
            </a:pPr>
            <a:fld id="{268FC663-6352-4A22-BDF5-AA46BBA45E7C}" type="slidenum">
              <a:rPr lang="en-US"/>
              <a:pPr>
                <a:defRPr/>
              </a:pPr>
              <a:t>‹#›</a:t>
            </a:fld>
            <a:endParaRPr lang="en-US"/>
          </a:p>
        </p:txBody>
      </p:sp>
      <p:sp>
        <p:nvSpPr>
          <p:cNvPr id="5" name="Rectangle 4"/>
          <p:cNvSpPr/>
          <p:nvPr userDrawn="1"/>
        </p:nvSpPr>
        <p:spPr bwMode="auto">
          <a:xfrm>
            <a:off x="7886700" y="600075"/>
            <a:ext cx="1123950" cy="152400"/>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3150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4"/>
          <p:cNvSpPr>
            <a:spLocks noGrp="1"/>
          </p:cNvSpPr>
          <p:nvPr>
            <p:ph type="sldNum" sz="quarter" idx="10"/>
          </p:nvPr>
        </p:nvSpPr>
        <p:spPr/>
        <p:txBody>
          <a:bodyPr/>
          <a:lstStyle>
            <a:lvl1pPr>
              <a:defRPr/>
            </a:lvl1pPr>
          </a:lstStyle>
          <a:p>
            <a:pPr>
              <a:defRPr/>
            </a:pPr>
            <a:fld id="{8840CE6B-6DA8-4E1D-B1A7-D0439A85D66E}" type="slidenum">
              <a:rPr lang="en-US"/>
              <a:pPr>
                <a:defRPr/>
              </a:pPr>
              <a:t>‹#›</a:t>
            </a:fld>
            <a:endParaRPr lang="en-US"/>
          </a:p>
        </p:txBody>
      </p:sp>
    </p:spTree>
    <p:extLst>
      <p:ext uri="{BB962C8B-B14F-4D97-AF65-F5344CB8AC3E}">
        <p14:creationId xmlns:p14="http://schemas.microsoft.com/office/powerpoint/2010/main" val="319802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162050"/>
            <a:ext cx="4040187" cy="4548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2050"/>
            <a:ext cx="4041775" cy="4548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5938BF0E-CEA2-4AC7-B60D-8EA36B4B7A43}" type="slidenum">
              <a:rPr lang="en-US"/>
              <a:pPr>
                <a:defRPr/>
              </a:pPr>
              <a:t>‹#›</a:t>
            </a:fld>
            <a:endParaRPr lang="en-US"/>
          </a:p>
        </p:txBody>
      </p:sp>
    </p:spTree>
    <p:extLst>
      <p:ext uri="{BB962C8B-B14F-4D97-AF65-F5344CB8AC3E}">
        <p14:creationId xmlns:p14="http://schemas.microsoft.com/office/powerpoint/2010/main" val="209629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7"/>
          <p:cNvSpPr>
            <a:spLocks noGrp="1"/>
          </p:cNvSpPr>
          <p:nvPr>
            <p:ph type="sldNum" sz="quarter" idx="10"/>
          </p:nvPr>
        </p:nvSpPr>
        <p:spPr/>
        <p:txBody>
          <a:bodyPr/>
          <a:lstStyle>
            <a:lvl1pPr>
              <a:defRPr/>
            </a:lvl1pPr>
          </a:lstStyle>
          <a:p>
            <a:pPr>
              <a:defRPr/>
            </a:pPr>
            <a:fld id="{0A01AE6D-4B6C-4E25-9929-B43E6658D4A7}" type="slidenum">
              <a:rPr lang="en-US"/>
              <a:pPr>
                <a:defRPr/>
              </a:pPr>
              <a:t>‹#›</a:t>
            </a:fld>
            <a:endParaRPr lang="en-US"/>
          </a:p>
        </p:txBody>
      </p:sp>
    </p:spTree>
    <p:extLst>
      <p:ext uri="{BB962C8B-B14F-4D97-AF65-F5344CB8AC3E}">
        <p14:creationId xmlns:p14="http://schemas.microsoft.com/office/powerpoint/2010/main" val="35809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3"/>
          <p:cNvSpPr>
            <a:spLocks noGrp="1"/>
          </p:cNvSpPr>
          <p:nvPr>
            <p:ph type="sldNum" sz="quarter" idx="10"/>
          </p:nvPr>
        </p:nvSpPr>
        <p:spPr/>
        <p:txBody>
          <a:bodyPr/>
          <a:lstStyle>
            <a:lvl1pPr>
              <a:defRPr/>
            </a:lvl1pPr>
          </a:lstStyle>
          <a:p>
            <a:pPr>
              <a:defRPr/>
            </a:pPr>
            <a:fld id="{C626677B-7797-4601-9AEE-A70A7317ABCE}" type="slidenum">
              <a:rPr lang="en-US"/>
              <a:pPr>
                <a:defRPr/>
              </a:pPr>
              <a:t>‹#›</a:t>
            </a:fld>
            <a:endParaRPr lang="en-US"/>
          </a:p>
        </p:txBody>
      </p:sp>
    </p:spTree>
    <p:extLst>
      <p:ext uri="{BB962C8B-B14F-4D97-AF65-F5344CB8AC3E}">
        <p14:creationId xmlns:p14="http://schemas.microsoft.com/office/powerpoint/2010/main" val="184229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a:lvl1pPr>
          </a:lstStyle>
          <a:p>
            <a:pPr>
              <a:defRPr/>
            </a:pPr>
            <a:fld id="{F860E257-BB5E-462A-BEA9-72937E5DD0A1}" type="slidenum">
              <a:rPr lang="en-US"/>
              <a:pPr>
                <a:defRPr/>
              </a:pPr>
              <a:t>‹#›</a:t>
            </a:fld>
            <a:endParaRPr lang="en-US"/>
          </a:p>
        </p:txBody>
      </p:sp>
    </p:spTree>
    <p:extLst>
      <p:ext uri="{BB962C8B-B14F-4D97-AF65-F5344CB8AC3E}">
        <p14:creationId xmlns:p14="http://schemas.microsoft.com/office/powerpoint/2010/main" val="333313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54EBFDDA-B7F8-4126-82FE-B3317FAF92AF}" type="slidenum">
              <a:rPr lang="en-US"/>
              <a:pPr>
                <a:defRPr/>
              </a:pPr>
              <a:t>‹#›</a:t>
            </a:fld>
            <a:endParaRPr lang="en-US"/>
          </a:p>
        </p:txBody>
      </p:sp>
    </p:spTree>
    <p:extLst>
      <p:ext uri="{BB962C8B-B14F-4D97-AF65-F5344CB8AC3E}">
        <p14:creationId xmlns:p14="http://schemas.microsoft.com/office/powerpoint/2010/main" val="301283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A44550AB-36C6-402C-B579-8A5FDE835FF3}" type="slidenum">
              <a:rPr lang="en-US"/>
              <a:pPr>
                <a:defRPr/>
              </a:pPr>
              <a:t>‹#›</a:t>
            </a:fld>
            <a:endParaRPr lang="en-US"/>
          </a:p>
        </p:txBody>
      </p:sp>
    </p:spTree>
    <p:extLst>
      <p:ext uri="{BB962C8B-B14F-4D97-AF65-F5344CB8AC3E}">
        <p14:creationId xmlns:p14="http://schemas.microsoft.com/office/powerpoint/2010/main" val="89187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7" descr="AMD_PPT_SM_Bkgd_white_30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74625"/>
            <a:ext cx="68643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5613" y="1162050"/>
            <a:ext cx="8234362"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2700338" y="6461125"/>
            <a:ext cx="4117975" cy="18256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lgn="l">
              <a:defRPr sz="1200">
                <a:solidFill>
                  <a:schemeClr val="bg2"/>
                </a:solidFill>
              </a:defRPr>
            </a:lvl1pPr>
          </a:lstStyle>
          <a:p>
            <a:pPr>
              <a:defRPr/>
            </a:pPr>
            <a:r>
              <a:rPr lang="en-US"/>
              <a:t>SoC-level Electrical Design Checks Proposal</a:t>
            </a:r>
          </a:p>
        </p:txBody>
      </p:sp>
      <p:sp>
        <p:nvSpPr>
          <p:cNvPr id="1030" name="Rectangle 6"/>
          <p:cNvSpPr>
            <a:spLocks noGrp="1" noChangeArrowheads="1"/>
          </p:cNvSpPr>
          <p:nvPr>
            <p:ph type="sldNum" sz="quarter" idx="4"/>
          </p:nvPr>
        </p:nvSpPr>
        <p:spPr bwMode="white">
          <a:xfrm>
            <a:off x="455613" y="6459538"/>
            <a:ext cx="346075" cy="1619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900">
                <a:solidFill>
                  <a:schemeClr val="bg1"/>
                </a:solidFill>
              </a:defRPr>
            </a:lvl1pPr>
          </a:lstStyle>
          <a:p>
            <a:pPr>
              <a:defRPr/>
            </a:pPr>
            <a:fld id="{1077EE88-E4FD-4957-A24F-BDEA608662FF}" type="slidenum">
              <a:rPr lang="en-US"/>
              <a:pPr>
                <a:defRPr/>
              </a:pPr>
              <a:t>‹#›</a:t>
            </a:fld>
            <a:endParaRPr lang="en-US"/>
          </a:p>
        </p:txBody>
      </p:sp>
      <p:sp>
        <p:nvSpPr>
          <p:cNvPr id="1049" name="Rectangle 25"/>
          <p:cNvSpPr>
            <a:spLocks noGrp="1" noChangeArrowheads="1"/>
          </p:cNvSpPr>
          <p:nvPr>
            <p:ph type="dt" sz="half" idx="2"/>
          </p:nvPr>
        </p:nvSpPr>
        <p:spPr bwMode="auto">
          <a:xfrm>
            <a:off x="938213" y="6461125"/>
            <a:ext cx="1574800" cy="18256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lgn="l">
              <a:defRPr sz="1200">
                <a:solidFill>
                  <a:schemeClr val="bg2"/>
                </a:solidFill>
              </a:defRPr>
            </a:lvl1pPr>
          </a:lstStyle>
          <a:p>
            <a:pPr>
              <a:defRPr/>
            </a:pPr>
            <a:r>
              <a:rPr lang="en-US"/>
              <a:t>09/05/07 V 2.2</a:t>
            </a:r>
          </a:p>
        </p:txBody>
      </p:sp>
      <p:sp>
        <p:nvSpPr>
          <p:cNvPr id="1032" name="Text Box 29"/>
          <p:cNvSpPr txBox="1">
            <a:spLocks noChangeArrowheads="1"/>
          </p:cNvSpPr>
          <p:nvPr/>
        </p:nvSpPr>
        <p:spPr bwMode="auto">
          <a:xfrm>
            <a:off x="6926263" y="6461125"/>
            <a:ext cx="18970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r" eaLnBrk="1" hangingPunct="1">
              <a:spcBef>
                <a:spcPct val="50000"/>
              </a:spcBef>
              <a:defRPr/>
            </a:pPr>
            <a:r>
              <a:rPr lang="en-US" sz="1200" b="1" smtClean="0">
                <a:solidFill>
                  <a:schemeClr val="bg2"/>
                </a:solidFill>
              </a:rPr>
              <a:t>C O N F I D E N T I A L</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7" r:id="rId12"/>
  </p:sldLayoutIdLst>
  <p:hf hd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Verdana" pitchFamily="34" charset="0"/>
        </a:defRPr>
      </a:lvl2pPr>
      <a:lvl3pPr algn="l" rtl="0" eaLnBrk="0" fontAlgn="base" hangingPunct="0">
        <a:spcBef>
          <a:spcPct val="0"/>
        </a:spcBef>
        <a:spcAft>
          <a:spcPct val="0"/>
        </a:spcAft>
        <a:defRPr sz="2400" b="1">
          <a:solidFill>
            <a:schemeClr val="tx2"/>
          </a:solidFill>
          <a:latin typeface="Verdana" pitchFamily="34" charset="0"/>
        </a:defRPr>
      </a:lvl3pPr>
      <a:lvl4pPr algn="l" rtl="0" eaLnBrk="0" fontAlgn="base" hangingPunct="0">
        <a:spcBef>
          <a:spcPct val="0"/>
        </a:spcBef>
        <a:spcAft>
          <a:spcPct val="0"/>
        </a:spcAft>
        <a:defRPr sz="2400" b="1">
          <a:solidFill>
            <a:schemeClr val="tx2"/>
          </a:solidFill>
          <a:latin typeface="Verdana" pitchFamily="34" charset="0"/>
        </a:defRPr>
      </a:lvl4pPr>
      <a:lvl5pPr algn="l" rtl="0" eaLnBrk="0" fontAlgn="base" hangingPunct="0">
        <a:spcBef>
          <a:spcPct val="0"/>
        </a:spcBef>
        <a:spcAft>
          <a:spcPct val="0"/>
        </a:spcAft>
        <a:defRPr sz="2400" b="1">
          <a:solidFill>
            <a:schemeClr val="tx2"/>
          </a:solidFill>
          <a:latin typeface="Verdana" pitchFamily="34" charset="0"/>
        </a:defRPr>
      </a:lvl5pPr>
      <a:lvl6pPr marL="457200" algn="l" rtl="0" fontAlgn="base">
        <a:spcBef>
          <a:spcPct val="0"/>
        </a:spcBef>
        <a:spcAft>
          <a:spcPct val="0"/>
        </a:spcAft>
        <a:defRPr sz="2400" b="1">
          <a:solidFill>
            <a:schemeClr val="tx2"/>
          </a:solidFill>
          <a:latin typeface="Verdana" pitchFamily="34" charset="0"/>
        </a:defRPr>
      </a:lvl6pPr>
      <a:lvl7pPr marL="914400" algn="l" rtl="0" fontAlgn="base">
        <a:spcBef>
          <a:spcPct val="0"/>
        </a:spcBef>
        <a:spcAft>
          <a:spcPct val="0"/>
        </a:spcAft>
        <a:defRPr sz="2400" b="1">
          <a:solidFill>
            <a:schemeClr val="tx2"/>
          </a:solidFill>
          <a:latin typeface="Verdana" pitchFamily="34" charset="0"/>
        </a:defRPr>
      </a:lvl7pPr>
      <a:lvl8pPr marL="1371600" algn="l" rtl="0" fontAlgn="base">
        <a:spcBef>
          <a:spcPct val="0"/>
        </a:spcBef>
        <a:spcAft>
          <a:spcPct val="0"/>
        </a:spcAft>
        <a:defRPr sz="2400" b="1">
          <a:solidFill>
            <a:schemeClr val="tx2"/>
          </a:solidFill>
          <a:latin typeface="Verdana" pitchFamily="34" charset="0"/>
        </a:defRPr>
      </a:lvl8pPr>
      <a:lvl9pPr marL="1828800" algn="l" rtl="0" fontAlgn="base">
        <a:spcBef>
          <a:spcPct val="0"/>
        </a:spcBef>
        <a:spcAft>
          <a:spcPct val="0"/>
        </a:spcAft>
        <a:defRPr sz="2400" b="1">
          <a:solidFill>
            <a:schemeClr val="tx2"/>
          </a:solidFill>
          <a:latin typeface="Verdana" pitchFamily="34" charset="0"/>
        </a:defRPr>
      </a:lvl9pPr>
    </p:titleStyle>
    <p:body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altLang="en-US" dirty="0" smtClean="0"/>
              <a:t>Cucumber Training</a:t>
            </a:r>
          </a:p>
        </p:txBody>
      </p:sp>
      <p:sp>
        <p:nvSpPr>
          <p:cNvPr id="13315" name="Subtitle 2"/>
          <p:cNvSpPr>
            <a:spLocks noGrp="1"/>
          </p:cNvSpPr>
          <p:nvPr>
            <p:ph type="subTitle" sz="quarter" idx="1"/>
          </p:nvPr>
        </p:nvSpPr>
        <p:spPr/>
        <p:txBody>
          <a:bodyPr/>
          <a:lstStyle/>
          <a:p>
            <a:pPr marL="0" indent="0"/>
            <a:r>
              <a:rPr lang="en-US" altLang="en-US" dirty="0" smtClean="0"/>
              <a:t>May. 06,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10</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How cucumber works with a scenario?</a:t>
            </a:r>
          </a:p>
        </p:txBody>
      </p:sp>
      <p:pic>
        <p:nvPicPr>
          <p:cNvPr id="5" name="Picture 4"/>
          <p:cNvPicPr/>
          <p:nvPr/>
        </p:nvPicPr>
        <p:blipFill>
          <a:blip r:embed="rId2"/>
          <a:stretch>
            <a:fillRect/>
          </a:stretch>
        </p:blipFill>
        <p:spPr>
          <a:xfrm>
            <a:off x="0" y="850096"/>
            <a:ext cx="5365750" cy="5118100"/>
          </a:xfrm>
          <a:prstGeom prst="rect">
            <a:avLst/>
          </a:prstGeom>
        </p:spPr>
      </p:pic>
      <p:sp>
        <p:nvSpPr>
          <p:cNvPr id="15362" name="Content Placeholder 2"/>
          <p:cNvSpPr>
            <a:spLocks noGrp="1"/>
          </p:cNvSpPr>
          <p:nvPr>
            <p:ph idx="1"/>
          </p:nvPr>
        </p:nvSpPr>
        <p:spPr>
          <a:xfrm>
            <a:off x="5006937" y="1754844"/>
            <a:ext cx="3789824" cy="3471333"/>
          </a:xfrm>
        </p:spPr>
        <p:txBody>
          <a:bodyPr/>
          <a:lstStyle/>
          <a:p>
            <a:pPr>
              <a:buFont typeface="Wingdings" pitchFamily="2" charset="2"/>
              <a:buChar char="q"/>
            </a:pPr>
            <a:r>
              <a:rPr lang="en-US" sz="1600" dirty="0" smtClean="0">
                <a:latin typeface="Calibri" pitchFamily="34" charset="0"/>
                <a:cs typeface="Calibri" pitchFamily="34" charset="0"/>
              </a:rPr>
              <a:t>Cucumber would end up a scenario with the following states, which help indicate the progress of your test.</a:t>
            </a:r>
          </a:p>
          <a:p>
            <a:pPr marL="182880" indent="-274320">
              <a:lnSpc>
                <a:spcPct val="100000"/>
              </a:lnSpc>
              <a:spcBef>
                <a:spcPts val="0"/>
              </a:spcBef>
              <a:spcAft>
                <a:spcPts val="0"/>
              </a:spcAft>
              <a:buFont typeface="Arial" panose="020B0604020202020204" pitchFamily="34" charset="0"/>
              <a:buChar char="•"/>
            </a:pPr>
            <a:r>
              <a:rPr lang="en-US" sz="1600" b="1" dirty="0" smtClean="0">
                <a:latin typeface="Calibri" pitchFamily="34" charset="0"/>
                <a:cs typeface="Calibri" pitchFamily="34" charset="0"/>
              </a:rPr>
              <a:t>Undefined</a:t>
            </a:r>
          </a:p>
          <a:p>
            <a:pPr marL="182880" indent="-274320">
              <a:lnSpc>
                <a:spcPct val="100000"/>
              </a:lnSpc>
              <a:spcBef>
                <a:spcPts val="0"/>
              </a:spcBef>
              <a:spcAft>
                <a:spcPts val="0"/>
              </a:spcAft>
              <a:buFont typeface="Arial" panose="020B0604020202020204" pitchFamily="34" charset="0"/>
              <a:buChar char="•"/>
            </a:pPr>
            <a:r>
              <a:rPr lang="en-US" sz="1600" b="1" dirty="0" smtClean="0">
                <a:latin typeface="Calibri" pitchFamily="34" charset="0"/>
                <a:cs typeface="Calibri" pitchFamily="34" charset="0"/>
              </a:rPr>
              <a:t>Pending</a:t>
            </a:r>
          </a:p>
          <a:p>
            <a:pPr marL="182880" indent="-274320">
              <a:lnSpc>
                <a:spcPct val="100000"/>
              </a:lnSpc>
              <a:spcBef>
                <a:spcPts val="0"/>
              </a:spcBef>
              <a:spcAft>
                <a:spcPts val="0"/>
              </a:spcAft>
              <a:buFont typeface="Arial" panose="020B0604020202020204" pitchFamily="34" charset="0"/>
              <a:buChar char="•"/>
            </a:pPr>
            <a:r>
              <a:rPr lang="en-US" sz="1600" b="1" dirty="0" smtClean="0">
                <a:latin typeface="Calibri" pitchFamily="34" charset="0"/>
                <a:cs typeface="Calibri" pitchFamily="34" charset="0"/>
              </a:rPr>
              <a:t>Failed</a:t>
            </a:r>
          </a:p>
          <a:p>
            <a:pPr marL="182880" indent="-274320">
              <a:lnSpc>
                <a:spcPct val="100000"/>
              </a:lnSpc>
              <a:spcBef>
                <a:spcPts val="0"/>
              </a:spcBef>
              <a:spcAft>
                <a:spcPts val="0"/>
              </a:spcAft>
              <a:buFont typeface="Arial" panose="020B0604020202020204" pitchFamily="34" charset="0"/>
              <a:buChar char="•"/>
            </a:pPr>
            <a:r>
              <a:rPr lang="en-US" sz="1600" b="1" dirty="0" smtClean="0">
                <a:latin typeface="Calibri" pitchFamily="34" charset="0"/>
                <a:cs typeface="Calibri" pitchFamily="34" charset="0"/>
              </a:rPr>
              <a:t>Passed</a:t>
            </a:r>
          </a:p>
          <a:p>
            <a:pPr>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381575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11</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How cucumber works with a scenario?</a:t>
            </a:r>
          </a:p>
        </p:txBody>
      </p:sp>
      <p:sp>
        <p:nvSpPr>
          <p:cNvPr id="15362" name="Content Placeholder 2"/>
          <p:cNvSpPr>
            <a:spLocks noGrp="1"/>
          </p:cNvSpPr>
          <p:nvPr>
            <p:ph idx="1"/>
          </p:nvPr>
        </p:nvSpPr>
        <p:spPr>
          <a:xfrm>
            <a:off x="455613" y="927790"/>
            <a:ext cx="7270134" cy="4698569"/>
          </a:xfrm>
        </p:spPr>
        <p:txBody>
          <a:bodyPr/>
          <a:lstStyle/>
          <a:p>
            <a:pPr>
              <a:buFont typeface="Wingdings" pitchFamily="2" charset="2"/>
              <a:buChar char="q"/>
            </a:pPr>
            <a:r>
              <a:rPr lang="en-US" sz="1600" b="1" dirty="0" smtClean="0">
                <a:latin typeface="Calibri" pitchFamily="34" charset="0"/>
                <a:cs typeface="Calibri" pitchFamily="34" charset="0"/>
              </a:rPr>
              <a:t>Undefined Steps</a:t>
            </a:r>
          </a:p>
          <a:p>
            <a:pPr marL="0" indent="0"/>
            <a:r>
              <a:rPr lang="en-US" sz="1600" dirty="0" smtClean="0">
                <a:latin typeface="Calibri" pitchFamily="34" charset="0"/>
                <a:cs typeface="Calibri" pitchFamily="34" charset="0"/>
              </a:rPr>
              <a:t> </a:t>
            </a:r>
          </a:p>
          <a:p>
            <a:pPr marL="0" indent="0"/>
            <a:r>
              <a:rPr lang="en-US" sz="1600" dirty="0">
                <a:latin typeface="Calibri" pitchFamily="34" charset="0"/>
                <a:cs typeface="Calibri" pitchFamily="34" charset="0"/>
              </a:rPr>
              <a:t> </a:t>
            </a:r>
            <a:endParaRPr lang="en-US" sz="1600" dirty="0" smtClean="0">
              <a:latin typeface="Calibri" pitchFamily="34" charset="0"/>
              <a:cs typeface="Calibri" pitchFamily="34" charset="0"/>
            </a:endParaRPr>
          </a:p>
          <a:p>
            <a:pPr>
              <a:buFont typeface="Wingdings" pitchFamily="2" charset="2"/>
              <a:buChar char="q"/>
            </a:pPr>
            <a:endParaRPr lang="en-US" sz="1600" dirty="0">
              <a:latin typeface="Calibri" pitchFamily="34" charset="0"/>
              <a:cs typeface="Calibri" pitchFamily="34" charset="0"/>
            </a:endParaRPr>
          </a:p>
        </p:txBody>
      </p:sp>
      <p:pic>
        <p:nvPicPr>
          <p:cNvPr id="2" name="Picture 1"/>
          <p:cNvPicPr>
            <a:picLocks noChangeAspect="1"/>
          </p:cNvPicPr>
          <p:nvPr/>
        </p:nvPicPr>
        <p:blipFill>
          <a:blip r:embed="rId2"/>
          <a:stretch>
            <a:fillRect/>
          </a:stretch>
        </p:blipFill>
        <p:spPr>
          <a:xfrm>
            <a:off x="310621" y="1245129"/>
            <a:ext cx="8048625" cy="1590675"/>
          </a:xfrm>
          <a:prstGeom prst="rect">
            <a:avLst/>
          </a:prstGeom>
        </p:spPr>
      </p:pic>
      <p:pic>
        <p:nvPicPr>
          <p:cNvPr id="4" name="Picture 3"/>
          <p:cNvPicPr>
            <a:picLocks noChangeAspect="1"/>
          </p:cNvPicPr>
          <p:nvPr/>
        </p:nvPicPr>
        <p:blipFill>
          <a:blip r:embed="rId3"/>
          <a:stretch>
            <a:fillRect/>
          </a:stretch>
        </p:blipFill>
        <p:spPr>
          <a:xfrm>
            <a:off x="310621" y="2828058"/>
            <a:ext cx="6515100" cy="2505075"/>
          </a:xfrm>
          <a:prstGeom prst="rect">
            <a:avLst/>
          </a:prstGeom>
        </p:spPr>
      </p:pic>
      <p:sp>
        <p:nvSpPr>
          <p:cNvPr id="5" name="Rounded Rectangle 4"/>
          <p:cNvSpPr/>
          <p:nvPr/>
        </p:nvSpPr>
        <p:spPr bwMode="auto">
          <a:xfrm>
            <a:off x="455613" y="4526844"/>
            <a:ext cx="2524654" cy="553156"/>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6" name="Rounded Rectangular Callout 5"/>
          <p:cNvSpPr/>
          <p:nvPr/>
        </p:nvSpPr>
        <p:spPr bwMode="auto">
          <a:xfrm>
            <a:off x="4301066" y="4538276"/>
            <a:ext cx="3878883" cy="1088083"/>
          </a:xfrm>
          <a:prstGeom prst="wedgeRoundRectCallout">
            <a:avLst>
              <a:gd name="adj1" fmla="val -81982"/>
              <a:gd name="adj2" fmla="val -29696"/>
              <a:gd name="adj3" fmla="val 16667"/>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600" dirty="0">
                <a:latin typeface="Calibri" panose="020F0502020204030204" pitchFamily="34" charset="0"/>
              </a:rPr>
              <a:t>S</a:t>
            </a:r>
            <a:r>
              <a:rPr lang="en-US" sz="1600" dirty="0" smtClean="0">
                <a:latin typeface="Calibri" panose="020F0502020204030204" pitchFamily="34" charset="0"/>
              </a:rPr>
              <a:t>tep </a:t>
            </a:r>
            <a:r>
              <a:rPr lang="en-US" sz="1600" dirty="0">
                <a:latin typeface="Calibri" panose="020F0502020204030204" pitchFamily="34" charset="0"/>
              </a:rPr>
              <a:t>definitions </a:t>
            </a:r>
            <a:r>
              <a:rPr lang="en-US" sz="1600" dirty="0" smtClean="0">
                <a:latin typeface="Calibri" panose="020F0502020204030204" pitchFamily="34" charset="0"/>
              </a:rPr>
              <a:t>haven’t been written yet</a:t>
            </a:r>
          </a:p>
          <a:p>
            <a:pPr algn="l"/>
            <a:r>
              <a:rPr lang="en-US" sz="1600" dirty="0" smtClean="0">
                <a:latin typeface="Calibri" panose="020F0502020204030204" pitchFamily="34" charset="0"/>
              </a:rPr>
              <a:t>so </a:t>
            </a:r>
            <a:r>
              <a:rPr lang="en-US" sz="1600" dirty="0">
                <a:latin typeface="Calibri" panose="020F0502020204030204" pitchFamily="34" charset="0"/>
              </a:rPr>
              <a:t>when we run this feature, we</a:t>
            </a:r>
          </a:p>
          <a:p>
            <a:pPr algn="l"/>
            <a:r>
              <a:rPr lang="en-US" sz="1600" dirty="0">
                <a:latin typeface="Calibri" panose="020F0502020204030204" pitchFamily="34" charset="0"/>
              </a:rPr>
              <a:t>should see the steps all come up as undefined</a:t>
            </a:r>
          </a:p>
          <a:p>
            <a:endParaRPr kumimoji="0" lang="en-US" sz="1600" b="0" i="0" u="none" strike="noStrike" cap="none" normalizeH="0" baseline="0" dirty="0" smtClean="0">
              <a:ln>
                <a:noFill/>
              </a:ln>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124288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12</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How cucumber works with a scenario?</a:t>
            </a:r>
          </a:p>
        </p:txBody>
      </p:sp>
      <p:sp>
        <p:nvSpPr>
          <p:cNvPr id="15362" name="Content Placeholder 2"/>
          <p:cNvSpPr>
            <a:spLocks noGrp="1"/>
          </p:cNvSpPr>
          <p:nvPr>
            <p:ph idx="1"/>
          </p:nvPr>
        </p:nvSpPr>
        <p:spPr>
          <a:xfrm>
            <a:off x="455613" y="927790"/>
            <a:ext cx="7270134" cy="4698569"/>
          </a:xfrm>
        </p:spPr>
        <p:txBody>
          <a:bodyPr/>
          <a:lstStyle/>
          <a:p>
            <a:pPr>
              <a:buFont typeface="Wingdings" pitchFamily="2" charset="2"/>
              <a:buChar char="q"/>
            </a:pPr>
            <a:r>
              <a:rPr lang="en-US" sz="1600" b="1" dirty="0" smtClean="0">
                <a:latin typeface="Calibri" pitchFamily="34" charset="0"/>
                <a:cs typeface="Calibri" pitchFamily="34" charset="0"/>
              </a:rPr>
              <a:t>Pending Steps</a:t>
            </a:r>
          </a:p>
          <a:p>
            <a:pPr marL="0" indent="0"/>
            <a:r>
              <a:rPr lang="en-US" sz="1600" dirty="0" smtClean="0">
                <a:latin typeface="Calibri" pitchFamily="34" charset="0"/>
                <a:cs typeface="Calibri" pitchFamily="34" charset="0"/>
              </a:rPr>
              <a:t> </a:t>
            </a:r>
          </a:p>
          <a:p>
            <a:pPr marL="0" indent="0"/>
            <a:r>
              <a:rPr lang="en-US" sz="1600" dirty="0">
                <a:latin typeface="Calibri" pitchFamily="34" charset="0"/>
                <a:cs typeface="Calibri" pitchFamily="34" charset="0"/>
              </a:rPr>
              <a:t> </a:t>
            </a:r>
            <a:endParaRPr lang="en-US" sz="1600" dirty="0" smtClean="0">
              <a:latin typeface="Calibri" pitchFamily="34" charset="0"/>
              <a:cs typeface="Calibri" pitchFamily="34" charset="0"/>
            </a:endParaRPr>
          </a:p>
          <a:p>
            <a:pPr>
              <a:buFont typeface="Wingdings" pitchFamily="2" charset="2"/>
              <a:buChar char="q"/>
            </a:pPr>
            <a:r>
              <a:rPr lang="en-US" sz="1600" dirty="0" err="1" smtClean="0">
                <a:latin typeface="Calibri" pitchFamily="34" charset="0"/>
                <a:cs typeface="Calibri" pitchFamily="34" charset="0"/>
              </a:rPr>
              <a:t>Oc</a:t>
            </a:r>
            <a:endParaRPr lang="en-US" sz="1600" dirty="0">
              <a:latin typeface="Calibri" pitchFamily="34" charset="0"/>
              <a:cs typeface="Calibri" pitchFamily="34" charset="0"/>
            </a:endParaRPr>
          </a:p>
        </p:txBody>
      </p:sp>
      <p:pic>
        <p:nvPicPr>
          <p:cNvPr id="2" name="Picture 1"/>
          <p:cNvPicPr>
            <a:picLocks noChangeAspect="1"/>
          </p:cNvPicPr>
          <p:nvPr/>
        </p:nvPicPr>
        <p:blipFill>
          <a:blip r:embed="rId3"/>
          <a:stretch>
            <a:fillRect/>
          </a:stretch>
        </p:blipFill>
        <p:spPr>
          <a:xfrm>
            <a:off x="310621" y="1245129"/>
            <a:ext cx="8048625" cy="1590675"/>
          </a:xfrm>
          <a:prstGeom prst="rect">
            <a:avLst/>
          </a:prstGeom>
        </p:spPr>
      </p:pic>
      <p:pic>
        <p:nvPicPr>
          <p:cNvPr id="3" name="Picture 2"/>
          <p:cNvPicPr>
            <a:picLocks noChangeAspect="1"/>
          </p:cNvPicPr>
          <p:nvPr/>
        </p:nvPicPr>
        <p:blipFill>
          <a:blip r:embed="rId4"/>
          <a:stretch>
            <a:fillRect/>
          </a:stretch>
        </p:blipFill>
        <p:spPr>
          <a:xfrm>
            <a:off x="366402" y="2837833"/>
            <a:ext cx="7869328" cy="1035844"/>
          </a:xfrm>
          <a:prstGeom prst="rect">
            <a:avLst/>
          </a:prstGeom>
        </p:spPr>
      </p:pic>
      <p:pic>
        <p:nvPicPr>
          <p:cNvPr id="7" name="Picture 6"/>
          <p:cNvPicPr>
            <a:picLocks noChangeAspect="1"/>
          </p:cNvPicPr>
          <p:nvPr/>
        </p:nvPicPr>
        <p:blipFill>
          <a:blip r:embed="rId5"/>
          <a:stretch>
            <a:fillRect/>
          </a:stretch>
        </p:blipFill>
        <p:spPr>
          <a:xfrm>
            <a:off x="261630" y="3873677"/>
            <a:ext cx="3829050" cy="978139"/>
          </a:xfrm>
          <a:prstGeom prst="rect">
            <a:avLst/>
          </a:prstGeom>
        </p:spPr>
      </p:pic>
      <p:sp>
        <p:nvSpPr>
          <p:cNvPr id="5" name="Rounded Rectangle 4"/>
          <p:cNvSpPr/>
          <p:nvPr/>
        </p:nvSpPr>
        <p:spPr bwMode="auto">
          <a:xfrm>
            <a:off x="310620" y="3943880"/>
            <a:ext cx="3536243" cy="594396"/>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6" name="Rounded Rectangular Callout 5"/>
          <p:cNvSpPr/>
          <p:nvPr/>
        </p:nvSpPr>
        <p:spPr bwMode="auto">
          <a:xfrm>
            <a:off x="4301066" y="4538276"/>
            <a:ext cx="3878883" cy="1088083"/>
          </a:xfrm>
          <a:prstGeom prst="wedgeRoundRectCallout">
            <a:avLst>
              <a:gd name="adj1" fmla="val -61776"/>
              <a:gd name="adj2" fmla="val -49419"/>
              <a:gd name="adj3" fmla="val 16667"/>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400" dirty="0" smtClean="0">
                <a:latin typeface="Calibri" panose="020F0502020204030204" pitchFamily="34" charset="0"/>
              </a:rPr>
              <a:t>If one step definition was pending,</a:t>
            </a:r>
          </a:p>
          <a:p>
            <a:pPr marL="285750" indent="-285750" algn="l">
              <a:buFont typeface="Arial" panose="020B0604020202020204" pitchFamily="34" charset="0"/>
              <a:buChar char="•"/>
            </a:pPr>
            <a:r>
              <a:rPr lang="en-US" sz="1400" dirty="0">
                <a:latin typeface="Calibri" panose="020F0502020204030204" pitchFamily="34" charset="0"/>
              </a:rPr>
              <a:t>T</a:t>
            </a:r>
            <a:r>
              <a:rPr lang="en-US" sz="1400" dirty="0" smtClean="0">
                <a:latin typeface="Calibri" panose="020F0502020204030204" pitchFamily="34" charset="0"/>
              </a:rPr>
              <a:t>he </a:t>
            </a:r>
            <a:r>
              <a:rPr lang="en-US" sz="1400" dirty="0">
                <a:latin typeface="Calibri" panose="020F0502020204030204" pitchFamily="34" charset="0"/>
              </a:rPr>
              <a:t>scenario </a:t>
            </a:r>
            <a:r>
              <a:rPr lang="en-US" sz="1400" dirty="0" smtClean="0">
                <a:latin typeface="Calibri" panose="020F0502020204030204" pitchFamily="34" charset="0"/>
              </a:rPr>
              <a:t>will be stopped. </a:t>
            </a:r>
          </a:p>
          <a:p>
            <a:pPr marL="285750" indent="-285750" algn="l">
              <a:buFont typeface="Arial" panose="020B0604020202020204" pitchFamily="34" charset="0"/>
              <a:buChar char="•"/>
            </a:pPr>
            <a:r>
              <a:rPr lang="en-US" sz="1400" dirty="0">
                <a:latin typeface="Calibri" panose="020F0502020204030204" pitchFamily="34" charset="0"/>
              </a:rPr>
              <a:t>T</a:t>
            </a:r>
            <a:r>
              <a:rPr lang="en-US" sz="1400" dirty="0" smtClean="0">
                <a:latin typeface="Calibri" panose="020F0502020204030204" pitchFamily="34" charset="0"/>
              </a:rPr>
              <a:t>he </a:t>
            </a:r>
            <a:r>
              <a:rPr lang="en-US" sz="1400" dirty="0">
                <a:latin typeface="Calibri" panose="020F0502020204030204" pitchFamily="34" charset="0"/>
              </a:rPr>
              <a:t>rest of the </a:t>
            </a:r>
            <a:r>
              <a:rPr lang="en-US" sz="1400" dirty="0" smtClean="0">
                <a:latin typeface="Calibri" panose="020F0502020204030204" pitchFamily="34" charset="0"/>
              </a:rPr>
              <a:t>steps </a:t>
            </a:r>
            <a:r>
              <a:rPr lang="en-US" sz="1400" dirty="0">
                <a:latin typeface="Calibri" panose="020F0502020204030204" pitchFamily="34" charset="0"/>
              </a:rPr>
              <a:t>will be skipped or </a:t>
            </a:r>
            <a:endParaRPr lang="en-US" sz="1400" dirty="0" smtClean="0">
              <a:latin typeface="Calibri" panose="020F0502020204030204" pitchFamily="34" charset="0"/>
            </a:endParaRPr>
          </a:p>
          <a:p>
            <a:pPr algn="l"/>
            <a:r>
              <a:rPr lang="en-US" sz="1400" dirty="0" smtClean="0">
                <a:latin typeface="Calibri" panose="020F0502020204030204" pitchFamily="34" charset="0"/>
              </a:rPr>
              <a:t>marked </a:t>
            </a:r>
            <a:r>
              <a:rPr lang="en-US" sz="1400" dirty="0">
                <a:latin typeface="Calibri" panose="020F0502020204030204" pitchFamily="34" charset="0"/>
              </a:rPr>
              <a:t>as undefined</a:t>
            </a:r>
            <a:r>
              <a:rPr lang="en-US" sz="1600" dirty="0" smtClean="0"/>
              <a:t>.</a:t>
            </a:r>
            <a:endParaRPr kumimoji="0" lang="en-US" sz="1600" b="0" i="0" u="none" strike="noStrike" cap="none" normalizeH="0" baseline="0" dirty="0" smtClean="0">
              <a:ln>
                <a:noFill/>
              </a:ln>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249391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57636" y="826973"/>
            <a:ext cx="2976431" cy="496726"/>
          </a:xfrm>
        </p:spPr>
        <p:txBody>
          <a:bodyPr/>
          <a:lstStyle/>
          <a:p>
            <a:pPr>
              <a:buFont typeface="Wingdings" pitchFamily="2" charset="2"/>
              <a:buChar char="q"/>
            </a:pPr>
            <a:r>
              <a:rPr lang="en-US" sz="1600" dirty="0" smtClean="0">
                <a:latin typeface="Calibri" pitchFamily="34" charset="0"/>
                <a:cs typeface="Calibri" pitchFamily="34" charset="0"/>
              </a:rPr>
              <a:t>f</a:t>
            </a:r>
            <a:r>
              <a:rPr lang="en-US" sz="1600" dirty="0" smtClean="0">
                <a:latin typeface="Calibri" pitchFamily="34" charset="0"/>
                <a:cs typeface="Calibri" pitchFamily="34" charset="0"/>
              </a:rPr>
              <a:t>eatures/</a:t>
            </a:r>
            <a:r>
              <a:rPr lang="en-US" sz="1600" dirty="0" err="1" smtClean="0">
                <a:latin typeface="Calibri" pitchFamily="34" charset="0"/>
                <a:cs typeface="Calibri" pitchFamily="34" charset="0"/>
              </a:rPr>
              <a:t>lint_</a:t>
            </a:r>
            <a:r>
              <a:rPr lang="en-US" sz="1600" dirty="0" err="1" smtClean="0">
                <a:latin typeface="Calibri" pitchFamily="34" charset="0"/>
                <a:cs typeface="Calibri" pitchFamily="34" charset="0"/>
              </a:rPr>
              <a:t>basic</a:t>
            </a:r>
            <a:r>
              <a:rPr lang="en-US" sz="1600" dirty="0" err="1" smtClean="0">
                <a:latin typeface="Calibri" pitchFamily="34" charset="0"/>
                <a:cs typeface="Calibri" pitchFamily="34" charset="0"/>
              </a:rPr>
              <a:t>.feature</a:t>
            </a:r>
            <a:endParaRPr lang="en-US" sz="1600" dirty="0" smtClean="0">
              <a:latin typeface="Calibri" pitchFamily="34" charset="0"/>
              <a:cs typeface="Calibri" pitchFamily="34" charset="0"/>
            </a:endParaRPr>
          </a:p>
          <a:p>
            <a:pPr>
              <a:lnSpc>
                <a:spcPct val="100000"/>
              </a:lnSpc>
              <a:spcBef>
                <a:spcPts val="0"/>
              </a:spcBef>
            </a:pPr>
            <a:endParaRPr lang="en-US" sz="1600" dirty="0">
              <a:latin typeface="Calibri" pitchFamily="34" charset="0"/>
              <a:cs typeface="Calibri" pitchFamily="34" charset="0"/>
            </a:endParaRPr>
          </a:p>
          <a:p>
            <a:pPr>
              <a:lnSpc>
                <a:spcPct val="100000"/>
              </a:lnSpc>
              <a:spcBef>
                <a:spcPts val="0"/>
              </a:spcBef>
            </a:pPr>
            <a:r>
              <a:rPr lang="en-US" sz="1600" b="1" dirty="0" smtClean="0">
                <a:solidFill>
                  <a:srgbClr val="7030A0"/>
                </a:solidFill>
                <a:latin typeface="Calibri" pitchFamily="34" charset="0"/>
                <a:cs typeface="Calibri" pitchFamily="34" charset="0"/>
              </a:rPr>
              <a:t>    </a:t>
            </a:r>
            <a:endParaRPr lang="en-US" sz="1600" dirty="0">
              <a:latin typeface="Calibri" pitchFamily="34" charset="0"/>
              <a:cs typeface="Calibri" pitchFamily="34" charset="0"/>
            </a:endParaRP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13</a:t>
            </a:fld>
            <a:endParaRPr lang="en-US" altLang="en-US" sz="900" smtClean="0">
              <a:solidFill>
                <a:schemeClr val="bg1"/>
              </a:solidFill>
            </a:endParaRPr>
          </a:p>
        </p:txBody>
      </p:sp>
      <p:sp>
        <p:nvSpPr>
          <p:cNvPr id="15364" name="Rectangle 2"/>
          <p:cNvSpPr>
            <a:spLocks noGrp="1" noChangeArrowheads="1"/>
          </p:cNvSpPr>
          <p:nvPr>
            <p:ph type="title"/>
          </p:nvPr>
        </p:nvSpPr>
        <p:spPr>
          <a:xfrm>
            <a:off x="455612" y="174625"/>
            <a:ext cx="7559383" cy="838200"/>
          </a:xfrm>
        </p:spPr>
        <p:txBody>
          <a:bodyPr/>
          <a:lstStyle/>
          <a:p>
            <a:pPr eaLnBrk="1" hangingPunct="1"/>
            <a:r>
              <a:rPr lang="en-US" altLang="en-US" dirty="0">
                <a:solidFill>
                  <a:schemeClr val="tx1"/>
                </a:solidFill>
                <a:latin typeface="Calibri" pitchFamily="34" charset="0"/>
                <a:cs typeface="Calibri" pitchFamily="34" charset="0"/>
              </a:rPr>
              <a:t>How cucumber works with a scenario</a:t>
            </a:r>
            <a:r>
              <a:rPr lang="en-US" altLang="en-US" dirty="0" smtClean="0">
                <a:solidFill>
                  <a:schemeClr val="tx1"/>
                </a:solidFill>
                <a:latin typeface="Calibri" pitchFamily="34" charset="0"/>
                <a:cs typeface="Calibri" pitchFamily="34" charset="0"/>
              </a:rPr>
              <a:t>? – Example: Lint</a:t>
            </a:r>
            <a:endParaRPr lang="en-US" altLang="en-US" dirty="0" smtClean="0">
              <a:solidFill>
                <a:schemeClr val="tx1"/>
              </a:solidFill>
              <a:latin typeface="Calibri" pitchFamily="34" charset="0"/>
              <a:cs typeface="Calibri" pitchFamily="34" charset="0"/>
            </a:endParaRPr>
          </a:p>
        </p:txBody>
      </p:sp>
      <p:sp>
        <p:nvSpPr>
          <p:cNvPr id="11" name="Content Placeholder 2"/>
          <p:cNvSpPr txBox="1">
            <a:spLocks/>
          </p:cNvSpPr>
          <p:nvPr/>
        </p:nvSpPr>
        <p:spPr bwMode="auto">
          <a:xfrm>
            <a:off x="3284376" y="1016176"/>
            <a:ext cx="5386841" cy="54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lnSpc>
                <a:spcPct val="100000"/>
              </a:lnSpc>
              <a:spcBef>
                <a:spcPts val="0"/>
              </a:spcBef>
            </a:pPr>
            <a:r>
              <a:rPr lang="en-US" sz="1400" b="1" kern="0" dirty="0" smtClean="0">
                <a:solidFill>
                  <a:srgbClr val="7030A0"/>
                </a:solidFill>
                <a:latin typeface="Calibri" pitchFamily="34" charset="0"/>
                <a:cs typeface="Calibri" pitchFamily="34" charset="0"/>
              </a:rPr>
              <a:t>Before </a:t>
            </a:r>
            <a:r>
              <a:rPr lang="en-US" sz="1400" kern="0" dirty="0">
                <a:latin typeface="Calibri" pitchFamily="34" charset="0"/>
                <a:cs typeface="Calibri" pitchFamily="34" charset="0"/>
              </a:rPr>
              <a:t>do |scenario|</a:t>
            </a: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scenario_dir</a:t>
            </a:r>
            <a:r>
              <a:rPr lang="en-US" sz="1400" kern="0" dirty="0">
                <a:latin typeface="Calibri" pitchFamily="34" charset="0"/>
                <a:cs typeface="Calibri" pitchFamily="34" charset="0"/>
              </a:rPr>
              <a:t> = </a:t>
            </a:r>
            <a:r>
              <a:rPr lang="en-US" sz="1400" kern="0" dirty="0" err="1">
                <a:latin typeface="Calibri" pitchFamily="34" charset="0"/>
                <a:cs typeface="Calibri" pitchFamily="34" charset="0"/>
              </a:rPr>
              <a:t>scenario.name.gsub</a:t>
            </a:r>
            <a:r>
              <a:rPr lang="en-US" sz="1400" kern="0" dirty="0">
                <a:latin typeface="Calibri" pitchFamily="34" charset="0"/>
                <a:cs typeface="Calibri" pitchFamily="34" charset="0"/>
              </a:rPr>
              <a:t>(/\s/, '_').</a:t>
            </a:r>
            <a:r>
              <a:rPr lang="en-US" sz="1400" kern="0" dirty="0" err="1">
                <a:latin typeface="Calibri" pitchFamily="34" charset="0"/>
                <a:cs typeface="Calibri" pitchFamily="34" charset="0"/>
              </a:rPr>
              <a:t>downcase</a:t>
            </a:r>
            <a:endParaRPr lang="en-US" sz="1400" kern="0" dirty="0">
              <a:latin typeface="Calibri" pitchFamily="34" charset="0"/>
              <a:cs typeface="Calibri" pitchFamily="34" charset="0"/>
            </a:endParaRP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feature_dir</a:t>
            </a:r>
            <a:r>
              <a:rPr lang="en-US" sz="1400" kern="0" dirty="0">
                <a:latin typeface="Calibri" pitchFamily="34" charset="0"/>
                <a:cs typeface="Calibri" pitchFamily="34" charset="0"/>
              </a:rPr>
              <a:t> = </a:t>
            </a:r>
            <a:r>
              <a:rPr lang="en-US" sz="1400" kern="0" dirty="0" err="1">
                <a:latin typeface="Calibri" pitchFamily="34" charset="0"/>
                <a:cs typeface="Calibri" pitchFamily="34" charset="0"/>
              </a:rPr>
              <a:t>scenario.feature.name.gsub</a:t>
            </a:r>
            <a:r>
              <a:rPr lang="en-US" sz="1400" kern="0" dirty="0">
                <a:latin typeface="Calibri" pitchFamily="34" charset="0"/>
                <a:cs typeface="Calibri" pitchFamily="34" charset="0"/>
              </a:rPr>
              <a:t>(/\s/, '_').</a:t>
            </a:r>
            <a:r>
              <a:rPr lang="en-US" sz="1400" kern="0" dirty="0" err="1">
                <a:latin typeface="Calibri" pitchFamily="34" charset="0"/>
                <a:cs typeface="Calibri" pitchFamily="34" charset="0"/>
              </a:rPr>
              <a:t>downcase</a:t>
            </a:r>
            <a:endParaRPr lang="en-US" sz="1400" kern="0" dirty="0">
              <a:latin typeface="Calibri" pitchFamily="34" charset="0"/>
              <a:cs typeface="Calibri" pitchFamily="34" charset="0"/>
            </a:endParaRP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dir</a:t>
            </a:r>
            <a:r>
              <a:rPr lang="en-US" sz="1400" kern="0" dirty="0">
                <a:latin typeface="Calibri" pitchFamily="34" charset="0"/>
                <a:cs typeface="Calibri" pitchFamily="34" charset="0"/>
              </a:rPr>
              <a:t> = </a:t>
            </a:r>
            <a:r>
              <a:rPr lang="en-US" sz="1400" kern="0" dirty="0" err="1">
                <a:latin typeface="Calibri" pitchFamily="34" charset="0"/>
                <a:cs typeface="Calibri" pitchFamily="34" charset="0"/>
              </a:rPr>
              <a:t>File.join</a:t>
            </a:r>
            <a:r>
              <a:rPr lang="en-US" sz="1400" kern="0" dirty="0">
                <a:latin typeface="Calibri" pitchFamily="34" charset="0"/>
                <a:cs typeface="Calibri" pitchFamily="34" charset="0"/>
              </a:rPr>
              <a:t>(</a:t>
            </a:r>
            <a:r>
              <a:rPr lang="en-US" sz="1400" kern="0" dirty="0" err="1">
                <a:latin typeface="Calibri" pitchFamily="34" charset="0"/>
                <a:cs typeface="Calibri" pitchFamily="34" charset="0"/>
              </a:rPr>
              <a:t>Dir.getwd</a:t>
            </a: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lint_cucumber_test</a:t>
            </a: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feature_dir</a:t>
            </a: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scenario_dir</a:t>
            </a:r>
            <a:r>
              <a:rPr lang="en-US" sz="1400" kern="0" dirty="0">
                <a:latin typeface="Calibri" pitchFamily="34" charset="0"/>
                <a:cs typeface="Calibri" pitchFamily="34" charset="0"/>
              </a:rPr>
              <a:t>)</a:t>
            </a: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FileUtils</a:t>
            </a:r>
            <a:r>
              <a:rPr lang="en-US" sz="1400" kern="0" dirty="0">
                <a:latin typeface="Calibri" pitchFamily="34" charset="0"/>
                <a:cs typeface="Calibri" pitchFamily="34" charset="0"/>
              </a:rPr>
              <a:t>::</a:t>
            </a:r>
            <a:r>
              <a:rPr lang="en-US" sz="1400" kern="0" dirty="0" err="1">
                <a:latin typeface="Calibri" pitchFamily="34" charset="0"/>
                <a:cs typeface="Calibri" pitchFamily="34" charset="0"/>
              </a:rPr>
              <a:t>mkdir_p</a:t>
            </a: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dir</a:t>
            </a:r>
            <a:endParaRPr lang="en-US" sz="1400" kern="0" dirty="0">
              <a:latin typeface="Calibri" pitchFamily="34" charset="0"/>
              <a:cs typeface="Calibri" pitchFamily="34" charset="0"/>
            </a:endParaRP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test_dir</a:t>
            </a:r>
            <a:r>
              <a:rPr lang="en-US" sz="1400" kern="0" dirty="0">
                <a:latin typeface="Calibri" pitchFamily="34" charset="0"/>
                <a:cs typeface="Calibri" pitchFamily="34" charset="0"/>
              </a:rPr>
              <a:t> = </a:t>
            </a:r>
            <a:r>
              <a:rPr lang="en-US" sz="1400" kern="0" dirty="0" err="1">
                <a:latin typeface="Calibri" pitchFamily="34" charset="0"/>
                <a:cs typeface="Calibri" pitchFamily="34" charset="0"/>
              </a:rPr>
              <a:t>dir</a:t>
            </a:r>
            <a:endParaRPr lang="en-US" sz="1400" kern="0" dirty="0">
              <a:latin typeface="Calibri" pitchFamily="34" charset="0"/>
              <a:cs typeface="Calibri" pitchFamily="34" charset="0"/>
            </a:endParaRPr>
          </a:p>
          <a:p>
            <a:pPr>
              <a:lnSpc>
                <a:spcPct val="100000"/>
              </a:lnSpc>
              <a:spcBef>
                <a:spcPts val="0"/>
              </a:spcBef>
            </a:pPr>
            <a:r>
              <a:rPr lang="en-US" sz="1400" kern="0" dirty="0" smtClean="0">
                <a:latin typeface="Calibri" pitchFamily="34" charset="0"/>
                <a:cs typeface="Calibri" pitchFamily="34" charset="0"/>
              </a:rPr>
              <a:t>end</a:t>
            </a:r>
            <a:endParaRPr lang="en-US" sz="1400" kern="0" dirty="0">
              <a:latin typeface="Calibri" pitchFamily="34" charset="0"/>
              <a:cs typeface="Calibri" pitchFamily="34" charset="0"/>
            </a:endParaRPr>
          </a:p>
          <a:p>
            <a:pPr>
              <a:lnSpc>
                <a:spcPct val="100000"/>
              </a:lnSpc>
              <a:spcBef>
                <a:spcPts val="0"/>
              </a:spcBef>
            </a:pPr>
            <a:r>
              <a:rPr lang="en-US" sz="1400" b="1" kern="0" dirty="0" smtClean="0">
                <a:solidFill>
                  <a:srgbClr val="7030A0"/>
                </a:solidFill>
                <a:latin typeface="Calibri" pitchFamily="34" charset="0"/>
                <a:cs typeface="Calibri" pitchFamily="34" charset="0"/>
              </a:rPr>
              <a:t>Given </a:t>
            </a:r>
            <a:r>
              <a:rPr lang="en-US" sz="1400" kern="0" dirty="0" smtClean="0">
                <a:latin typeface="Calibri" pitchFamily="34" charset="0"/>
                <a:cs typeface="Calibri" pitchFamily="34" charset="0"/>
              </a:rPr>
              <a:t>/^</a:t>
            </a:r>
            <a:r>
              <a:rPr lang="en-US" sz="1400" kern="0" dirty="0">
                <a:latin typeface="Calibri" pitchFamily="34" charset="0"/>
                <a:cs typeface="Calibri" pitchFamily="34" charset="0"/>
              </a:rPr>
              <a:t>the input </a:t>
            </a:r>
            <a:r>
              <a:rPr lang="en-US" sz="1400" kern="0" dirty="0" err="1">
                <a:latin typeface="Calibri" pitchFamily="34" charset="0"/>
                <a:cs typeface="Calibri" pitchFamily="34" charset="0"/>
              </a:rPr>
              <a:t>filelist</a:t>
            </a:r>
            <a:r>
              <a:rPr lang="en-US" sz="1400" kern="0" dirty="0">
                <a:latin typeface="Calibri" pitchFamily="34" charset="0"/>
                <a:cs typeface="Calibri" pitchFamily="34" charset="0"/>
              </a:rPr>
              <a:t> is (\S</a:t>
            </a:r>
            <a:r>
              <a:rPr lang="en-US" sz="1400" kern="0" dirty="0" smtClean="0">
                <a:latin typeface="Calibri" pitchFamily="34" charset="0"/>
                <a:cs typeface="Calibri" pitchFamily="34" charset="0"/>
              </a:rPr>
              <a:t>+)$/ </a:t>
            </a:r>
            <a:r>
              <a:rPr lang="en-US" sz="1400" kern="0" dirty="0">
                <a:latin typeface="Calibri" pitchFamily="34" charset="0"/>
                <a:cs typeface="Calibri" pitchFamily="34" charset="0"/>
              </a:rPr>
              <a:t>do |input|</a:t>
            </a:r>
          </a:p>
          <a:p>
            <a:pPr>
              <a:lnSpc>
                <a:spcPct val="100000"/>
              </a:lnSpc>
              <a:spcBef>
                <a:spcPts val="0"/>
              </a:spcBef>
            </a:pPr>
            <a:r>
              <a:rPr lang="en-US" sz="1400" kern="0" dirty="0">
                <a:latin typeface="Calibri" pitchFamily="34" charset="0"/>
                <a:cs typeface="Calibri" pitchFamily="34" charset="0"/>
              </a:rPr>
              <a:t>  @input = input</a:t>
            </a:r>
          </a:p>
          <a:p>
            <a:pPr>
              <a:lnSpc>
                <a:spcPct val="100000"/>
              </a:lnSpc>
              <a:spcBef>
                <a:spcPts val="0"/>
              </a:spcBef>
            </a:pPr>
            <a:r>
              <a:rPr lang="en-US" sz="1400" kern="0" dirty="0">
                <a:latin typeface="Calibri" pitchFamily="34" charset="0"/>
                <a:cs typeface="Calibri" pitchFamily="34" charset="0"/>
              </a:rPr>
              <a:t>end</a:t>
            </a:r>
          </a:p>
          <a:p>
            <a:pPr>
              <a:lnSpc>
                <a:spcPct val="100000"/>
              </a:lnSpc>
              <a:spcBef>
                <a:spcPts val="0"/>
              </a:spcBef>
            </a:pPr>
            <a:r>
              <a:rPr lang="en-US" sz="1400" b="1" kern="0" dirty="0" smtClean="0">
                <a:solidFill>
                  <a:srgbClr val="7030A0"/>
                </a:solidFill>
                <a:latin typeface="Calibri" pitchFamily="34" charset="0"/>
                <a:cs typeface="Calibri" pitchFamily="34" charset="0"/>
              </a:rPr>
              <a:t>When </a:t>
            </a:r>
            <a:r>
              <a:rPr lang="en-US" sz="1400" kern="0" dirty="0" smtClean="0">
                <a:latin typeface="Calibri" pitchFamily="34" charset="0"/>
                <a:cs typeface="Calibri" pitchFamily="34" charset="0"/>
              </a:rPr>
              <a:t>/^</a:t>
            </a:r>
            <a:r>
              <a:rPr lang="en-US" sz="1400" kern="0" dirty="0">
                <a:latin typeface="Calibri" pitchFamily="34" charset="0"/>
                <a:cs typeface="Calibri" pitchFamily="34" charset="0"/>
              </a:rPr>
              <a:t>the test run for </a:t>
            </a:r>
            <a:r>
              <a:rPr lang="en-US" sz="1400" kern="0" dirty="0" err="1">
                <a:latin typeface="Calibri" pitchFamily="34" charset="0"/>
                <a:cs typeface="Calibri" pitchFamily="34" charset="0"/>
              </a:rPr>
              <a:t>vc_lint</a:t>
            </a:r>
            <a:r>
              <a:rPr lang="en-US" sz="1400" kern="0" dirty="0" smtClean="0">
                <a:latin typeface="Calibri" pitchFamily="34" charset="0"/>
                <a:cs typeface="Calibri" pitchFamily="34" charset="0"/>
              </a:rPr>
              <a:t>$/ </a:t>
            </a:r>
            <a:r>
              <a:rPr lang="en-US" sz="1400" kern="0" dirty="0">
                <a:latin typeface="Calibri" pitchFamily="34" charset="0"/>
                <a:cs typeface="Calibri" pitchFamily="34" charset="0"/>
              </a:rPr>
              <a:t>do</a:t>
            </a: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cmd</a:t>
            </a:r>
            <a:r>
              <a:rPr lang="en-US" sz="1400" kern="0" dirty="0">
                <a:latin typeface="Calibri" pitchFamily="34" charset="0"/>
                <a:cs typeface="Calibri" pitchFamily="34" charset="0"/>
              </a:rPr>
              <a:t> = ""</a:t>
            </a: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cmd</a:t>
            </a:r>
            <a:r>
              <a:rPr lang="en-US" sz="1400" kern="0" dirty="0">
                <a:latin typeface="Calibri" pitchFamily="34" charset="0"/>
                <a:cs typeface="Calibri" pitchFamily="34" charset="0"/>
              </a:rPr>
              <a:t> &lt;&lt; "cd #{@</a:t>
            </a:r>
            <a:r>
              <a:rPr lang="en-US" sz="1400" kern="0" dirty="0" err="1">
                <a:latin typeface="Calibri" pitchFamily="34" charset="0"/>
                <a:cs typeface="Calibri" pitchFamily="34" charset="0"/>
              </a:rPr>
              <a:t>test_dir</a:t>
            </a:r>
            <a:r>
              <a:rPr lang="en-US" sz="1400" kern="0" dirty="0">
                <a:latin typeface="Calibri" pitchFamily="34" charset="0"/>
                <a:cs typeface="Calibri" pitchFamily="34" charset="0"/>
              </a:rPr>
              <a:t>};"</a:t>
            </a: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cmd</a:t>
            </a:r>
            <a:r>
              <a:rPr lang="en-US" sz="1400" kern="0" dirty="0">
                <a:latin typeface="Calibri" pitchFamily="34" charset="0"/>
                <a:cs typeface="Calibri" pitchFamily="34" charset="0"/>
              </a:rPr>
              <a:t> &lt;&lt; "vc_lint.pl -t </a:t>
            </a:r>
            <a:r>
              <a:rPr lang="en-US" sz="1400" kern="0" dirty="0" err="1">
                <a:latin typeface="Calibri" pitchFamily="34" charset="0"/>
                <a:cs typeface="Calibri" pitchFamily="34" charset="0"/>
              </a:rPr>
              <a:t>osssys</a:t>
            </a:r>
            <a:r>
              <a:rPr lang="en-US" sz="1400" kern="0" dirty="0">
                <a:latin typeface="Calibri" pitchFamily="34" charset="0"/>
                <a:cs typeface="Calibri" pitchFamily="34" charset="0"/>
              </a:rPr>
              <a:t> -l #{@input} -</a:t>
            </a:r>
            <a:r>
              <a:rPr lang="en-US" sz="1400" kern="0" dirty="0" err="1">
                <a:latin typeface="Calibri" pitchFamily="34" charset="0"/>
                <a:cs typeface="Calibri" pitchFamily="34" charset="0"/>
              </a:rPr>
              <a:t>no_swan</a:t>
            </a:r>
            <a:r>
              <a:rPr lang="en-US" sz="1400" kern="0" dirty="0">
                <a:latin typeface="Calibri" pitchFamily="34" charset="0"/>
                <a:cs typeface="Calibri" pitchFamily="34" charset="0"/>
              </a:rPr>
              <a:t>  -J </a:t>
            </a:r>
            <a:r>
              <a:rPr lang="en-US" sz="1400" kern="0" dirty="0" err="1">
                <a:latin typeface="Calibri" pitchFamily="34" charset="0"/>
                <a:cs typeface="Calibri" pitchFamily="34" charset="0"/>
              </a:rPr>
              <a:t>lsf</a:t>
            </a:r>
            <a:r>
              <a:rPr lang="en-US" sz="1400" kern="0" dirty="0">
                <a:latin typeface="Calibri" pitchFamily="34" charset="0"/>
                <a:cs typeface="Calibri" pitchFamily="34" charset="0"/>
              </a:rPr>
              <a:t>"</a:t>
            </a:r>
          </a:p>
          <a:p>
            <a:pPr>
              <a:lnSpc>
                <a:spcPct val="100000"/>
              </a:lnSpc>
              <a:spcBef>
                <a:spcPts val="0"/>
              </a:spcBef>
            </a:pPr>
            <a:r>
              <a:rPr lang="en-US" sz="1400" kern="0" dirty="0">
                <a:latin typeface="Calibri" pitchFamily="34" charset="0"/>
                <a:cs typeface="Calibri" pitchFamily="34" charset="0"/>
              </a:rPr>
              <a:t>  puts "running command: #{</a:t>
            </a:r>
            <a:r>
              <a:rPr lang="en-US" sz="1400" kern="0" dirty="0" err="1">
                <a:latin typeface="Calibri" pitchFamily="34" charset="0"/>
                <a:cs typeface="Calibri" pitchFamily="34" charset="0"/>
              </a:rPr>
              <a:t>cmd</a:t>
            </a:r>
            <a:r>
              <a:rPr lang="en-US" sz="1400" kern="0" dirty="0">
                <a:latin typeface="Calibri" pitchFamily="34" charset="0"/>
                <a:cs typeface="Calibri" pitchFamily="34" charset="0"/>
              </a:rPr>
              <a:t>}"</a:t>
            </a:r>
          </a:p>
          <a:p>
            <a:pPr>
              <a:lnSpc>
                <a:spcPct val="100000"/>
              </a:lnSpc>
              <a:spcBef>
                <a:spcPts val="0"/>
              </a:spcBef>
            </a:pPr>
            <a:r>
              <a:rPr lang="en-US" sz="1400" kern="0" dirty="0">
                <a:latin typeface="Calibri" pitchFamily="34" charset="0"/>
                <a:cs typeface="Calibri" pitchFamily="34" charset="0"/>
              </a:rPr>
              <a:t>  @result = system(</a:t>
            </a:r>
            <a:r>
              <a:rPr lang="en-US" sz="1400" kern="0" dirty="0" err="1">
                <a:latin typeface="Calibri" pitchFamily="34" charset="0"/>
                <a:cs typeface="Calibri" pitchFamily="34" charset="0"/>
              </a:rPr>
              <a:t>cmd</a:t>
            </a:r>
            <a:r>
              <a:rPr lang="en-US" sz="1400" kern="0" dirty="0">
                <a:latin typeface="Calibri" pitchFamily="34" charset="0"/>
                <a:cs typeface="Calibri" pitchFamily="34" charset="0"/>
              </a:rPr>
              <a:t>);</a:t>
            </a:r>
          </a:p>
          <a:p>
            <a:pPr>
              <a:lnSpc>
                <a:spcPct val="100000"/>
              </a:lnSpc>
              <a:spcBef>
                <a:spcPts val="0"/>
              </a:spcBef>
            </a:pPr>
            <a:r>
              <a:rPr lang="en-US" sz="1400" kern="0" dirty="0">
                <a:latin typeface="Calibri" pitchFamily="34" charset="0"/>
                <a:cs typeface="Calibri" pitchFamily="34" charset="0"/>
              </a:rPr>
              <a:t>end</a:t>
            </a:r>
          </a:p>
          <a:p>
            <a:pPr>
              <a:lnSpc>
                <a:spcPct val="100000"/>
              </a:lnSpc>
              <a:spcBef>
                <a:spcPts val="0"/>
              </a:spcBef>
            </a:pPr>
            <a:r>
              <a:rPr lang="en-US" sz="1400" b="1" kern="0" dirty="0" smtClean="0">
                <a:solidFill>
                  <a:srgbClr val="7030A0"/>
                </a:solidFill>
                <a:latin typeface="Calibri" pitchFamily="34" charset="0"/>
                <a:cs typeface="Calibri" pitchFamily="34" charset="0"/>
              </a:rPr>
              <a:t>Then </a:t>
            </a:r>
            <a:r>
              <a:rPr lang="en-US" sz="1400" kern="0" dirty="0" smtClean="0">
                <a:latin typeface="Calibri" pitchFamily="34" charset="0"/>
                <a:cs typeface="Calibri" pitchFamily="34" charset="0"/>
              </a:rPr>
              <a:t>/^</a:t>
            </a:r>
            <a:r>
              <a:rPr lang="en-US" sz="1400" kern="0" dirty="0">
                <a:latin typeface="Calibri" pitchFamily="34" charset="0"/>
                <a:cs typeface="Calibri" pitchFamily="34" charset="0"/>
              </a:rPr>
              <a:t>the flow passes</a:t>
            </a:r>
            <a:r>
              <a:rPr lang="en-US" sz="1400" kern="0" dirty="0" smtClean="0">
                <a:latin typeface="Calibri" pitchFamily="34" charset="0"/>
                <a:cs typeface="Calibri" pitchFamily="34" charset="0"/>
              </a:rPr>
              <a:t>\?$/ </a:t>
            </a:r>
            <a:r>
              <a:rPr lang="en-US" sz="1400" kern="0" dirty="0">
                <a:latin typeface="Calibri" pitchFamily="34" charset="0"/>
                <a:cs typeface="Calibri" pitchFamily="34" charset="0"/>
              </a:rPr>
              <a:t>do</a:t>
            </a:r>
          </a:p>
          <a:p>
            <a:pPr>
              <a:lnSpc>
                <a:spcPct val="100000"/>
              </a:lnSpc>
              <a:spcBef>
                <a:spcPts val="0"/>
              </a:spcBef>
            </a:pPr>
            <a:r>
              <a:rPr lang="en-US" sz="1400" kern="0" dirty="0">
                <a:latin typeface="Calibri" pitchFamily="34" charset="0"/>
                <a:cs typeface="Calibri" pitchFamily="34" charset="0"/>
              </a:rPr>
              <a:t>  @</a:t>
            </a:r>
            <a:r>
              <a:rPr lang="en-US" sz="1400" kern="0" dirty="0" err="1">
                <a:latin typeface="Calibri" pitchFamily="34" charset="0"/>
                <a:cs typeface="Calibri" pitchFamily="34" charset="0"/>
              </a:rPr>
              <a:t>result.should</a:t>
            </a:r>
            <a:r>
              <a:rPr lang="en-US" sz="1400" kern="0" dirty="0">
                <a:latin typeface="Calibri" pitchFamily="34" charset="0"/>
                <a:cs typeface="Calibri" pitchFamily="34" charset="0"/>
              </a:rPr>
              <a:t> == true</a:t>
            </a:r>
          </a:p>
          <a:p>
            <a:pPr>
              <a:lnSpc>
                <a:spcPct val="100000"/>
              </a:lnSpc>
              <a:spcBef>
                <a:spcPts val="0"/>
              </a:spcBef>
            </a:pPr>
            <a:r>
              <a:rPr lang="en-US" sz="1400" kern="0" dirty="0">
                <a:latin typeface="Calibri" pitchFamily="34" charset="0"/>
                <a:cs typeface="Calibri" pitchFamily="34" charset="0"/>
              </a:rPr>
              <a:t>end</a:t>
            </a:r>
          </a:p>
          <a:p>
            <a:pPr>
              <a:lnSpc>
                <a:spcPct val="100000"/>
              </a:lnSpc>
              <a:spcBef>
                <a:spcPts val="0"/>
              </a:spcBef>
            </a:pPr>
            <a:endParaRPr lang="en-US" sz="1400" kern="0" dirty="0" smtClean="0">
              <a:latin typeface="Calibri" pitchFamily="34" charset="0"/>
              <a:cs typeface="Calibri" pitchFamily="34" charset="0"/>
            </a:endParaRPr>
          </a:p>
          <a:p>
            <a:pPr>
              <a:lnSpc>
                <a:spcPct val="100000"/>
              </a:lnSpc>
              <a:spcBef>
                <a:spcPts val="0"/>
              </a:spcBef>
            </a:pPr>
            <a:endParaRPr lang="en-US" sz="1400" kern="0" dirty="0" smtClean="0">
              <a:latin typeface="Calibri" pitchFamily="34" charset="0"/>
              <a:cs typeface="Calibri" pitchFamily="34" charset="0"/>
            </a:endParaRPr>
          </a:p>
          <a:p>
            <a:pPr>
              <a:lnSpc>
                <a:spcPct val="100000"/>
              </a:lnSpc>
              <a:spcBef>
                <a:spcPts val="0"/>
              </a:spcBef>
            </a:pPr>
            <a:r>
              <a:rPr lang="en-US" sz="1400" b="1" kern="0" dirty="0" smtClean="0">
                <a:solidFill>
                  <a:srgbClr val="7030A0"/>
                </a:solidFill>
                <a:latin typeface="Calibri" pitchFamily="34" charset="0"/>
                <a:cs typeface="Calibri" pitchFamily="34" charset="0"/>
              </a:rPr>
              <a:t>    </a:t>
            </a:r>
            <a:endParaRPr lang="en-US" sz="1400" kern="0" dirty="0">
              <a:latin typeface="Calibri" pitchFamily="34" charset="0"/>
              <a:cs typeface="Calibri" pitchFamily="34" charset="0"/>
            </a:endParaRPr>
          </a:p>
        </p:txBody>
      </p:sp>
      <p:sp>
        <p:nvSpPr>
          <p:cNvPr id="12" name="Content Placeholder 2"/>
          <p:cNvSpPr txBox="1">
            <a:spLocks/>
          </p:cNvSpPr>
          <p:nvPr/>
        </p:nvSpPr>
        <p:spPr bwMode="auto">
          <a:xfrm>
            <a:off x="1" y="1113770"/>
            <a:ext cx="2914528" cy="284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lnSpc>
                <a:spcPct val="100000"/>
              </a:lnSpc>
              <a:spcBef>
                <a:spcPts val="0"/>
              </a:spcBef>
            </a:pPr>
            <a:r>
              <a:rPr lang="en-US" sz="1400" b="1" dirty="0" smtClean="0">
                <a:solidFill>
                  <a:srgbClr val="7030A0"/>
                </a:solidFill>
                <a:latin typeface="Calibri" pitchFamily="34" charset="0"/>
                <a:cs typeface="Calibri" pitchFamily="34" charset="0"/>
              </a:rPr>
              <a:t>Feature</a:t>
            </a:r>
            <a:r>
              <a:rPr lang="en-US" sz="1400" b="1" dirty="0">
                <a:solidFill>
                  <a:srgbClr val="7030A0"/>
                </a:solidFill>
                <a:latin typeface="Calibri" pitchFamily="34" charset="0"/>
                <a:cs typeface="Calibri" pitchFamily="34" charset="0"/>
              </a:rPr>
              <a:t>: </a:t>
            </a:r>
            <a:r>
              <a:rPr lang="en-US" sz="1400" dirty="0" smtClean="0">
                <a:latin typeface="Calibri" pitchFamily="34" charset="0"/>
                <a:cs typeface="Calibri" pitchFamily="34" charset="0"/>
              </a:rPr>
              <a:t>Lint Basic</a:t>
            </a:r>
            <a:endParaRPr lang="en-US" sz="1400" dirty="0">
              <a:latin typeface="Calibri" pitchFamily="34" charset="0"/>
              <a:cs typeface="Calibri" pitchFamily="34" charset="0"/>
            </a:endParaRPr>
          </a:p>
          <a:p>
            <a:pPr>
              <a:lnSpc>
                <a:spcPct val="100000"/>
              </a:lnSpc>
              <a:spcBef>
                <a:spcPts val="0"/>
              </a:spcBef>
            </a:pPr>
            <a:r>
              <a:rPr lang="en-US" sz="1400" dirty="0">
                <a:latin typeface="Calibri" pitchFamily="34" charset="0"/>
                <a:cs typeface="Calibri" pitchFamily="34" charset="0"/>
              </a:rPr>
              <a:t>    </a:t>
            </a:r>
            <a:r>
              <a:rPr lang="en-US" sz="1400" b="1" dirty="0">
                <a:solidFill>
                  <a:srgbClr val="7030A0"/>
                </a:solidFill>
                <a:latin typeface="Calibri" pitchFamily="34" charset="0"/>
                <a:cs typeface="Calibri" pitchFamily="34" charset="0"/>
              </a:rPr>
              <a:t>Scenario: </a:t>
            </a:r>
            <a:r>
              <a:rPr lang="en-US" sz="1400" dirty="0" smtClean="0">
                <a:latin typeface="Calibri" pitchFamily="34" charset="0"/>
                <a:cs typeface="Calibri" pitchFamily="34" charset="0"/>
              </a:rPr>
              <a:t>running test</a:t>
            </a:r>
            <a:endParaRPr lang="en-US" sz="1400" dirty="0">
              <a:latin typeface="Calibri" pitchFamily="34" charset="0"/>
              <a:cs typeface="Calibri" pitchFamily="34" charset="0"/>
            </a:endParaRPr>
          </a:p>
          <a:p>
            <a:pPr>
              <a:lnSpc>
                <a:spcPct val="100000"/>
              </a:lnSpc>
              <a:spcBef>
                <a:spcPts val="0"/>
              </a:spcBef>
            </a:pPr>
            <a:r>
              <a:rPr lang="en-US" sz="1400" dirty="0">
                <a:latin typeface="Calibri" pitchFamily="34" charset="0"/>
                <a:cs typeface="Calibri" pitchFamily="34" charset="0"/>
              </a:rPr>
              <a:t>        </a:t>
            </a:r>
            <a:r>
              <a:rPr lang="en-US" sz="1400" b="1" dirty="0">
                <a:solidFill>
                  <a:srgbClr val="7030A0"/>
                </a:solidFill>
                <a:latin typeface="Calibri" pitchFamily="34" charset="0"/>
                <a:cs typeface="Calibri" pitchFamily="34" charset="0"/>
              </a:rPr>
              <a:t>Given</a:t>
            </a:r>
            <a:r>
              <a:rPr lang="en-US" sz="1400" dirty="0">
                <a:latin typeface="Calibri" pitchFamily="34" charset="0"/>
                <a:cs typeface="Calibri" pitchFamily="34" charset="0"/>
              </a:rPr>
              <a:t> the input </a:t>
            </a:r>
            <a:r>
              <a:rPr lang="en-US" sz="1400" dirty="0" err="1">
                <a:latin typeface="Calibri" pitchFamily="34" charset="0"/>
                <a:cs typeface="Calibri" pitchFamily="34" charset="0"/>
              </a:rPr>
              <a:t>filelist</a:t>
            </a:r>
            <a:r>
              <a:rPr lang="en-US" sz="1400" dirty="0">
                <a:latin typeface="Calibri" pitchFamily="34" charset="0"/>
                <a:cs typeface="Calibri" pitchFamily="34" charset="0"/>
              </a:rPr>
              <a:t> is /home/</a:t>
            </a:r>
            <a:r>
              <a:rPr lang="en-US" sz="1400" dirty="0" err="1">
                <a:latin typeface="Calibri" pitchFamily="34" charset="0"/>
                <a:cs typeface="Calibri" pitchFamily="34" charset="0"/>
              </a:rPr>
              <a:t>hjie</a:t>
            </a:r>
            <a:r>
              <a:rPr lang="en-US" sz="1400" dirty="0">
                <a:latin typeface="Calibri" pitchFamily="34" charset="0"/>
                <a:cs typeface="Calibri" pitchFamily="34" charset="0"/>
              </a:rPr>
              <a:t>/temp/</a:t>
            </a:r>
            <a:r>
              <a:rPr lang="en-US" sz="1400" dirty="0" err="1">
                <a:latin typeface="Calibri" pitchFamily="34" charset="0"/>
                <a:cs typeface="Calibri" pitchFamily="34" charset="0"/>
              </a:rPr>
              <a:t>osssys.vf.lint</a:t>
            </a:r>
            <a:endParaRPr lang="en-US" sz="1400" dirty="0">
              <a:latin typeface="Calibri" pitchFamily="34" charset="0"/>
              <a:cs typeface="Calibri" pitchFamily="34" charset="0"/>
            </a:endParaRPr>
          </a:p>
          <a:p>
            <a:pPr>
              <a:lnSpc>
                <a:spcPct val="100000"/>
              </a:lnSpc>
              <a:spcBef>
                <a:spcPts val="0"/>
              </a:spcBef>
            </a:pPr>
            <a:r>
              <a:rPr lang="en-US" sz="1400" dirty="0">
                <a:latin typeface="Calibri" pitchFamily="34" charset="0"/>
                <a:cs typeface="Calibri" pitchFamily="34" charset="0"/>
              </a:rPr>
              <a:t>        </a:t>
            </a:r>
            <a:r>
              <a:rPr lang="en-US" sz="1400" b="1" dirty="0">
                <a:solidFill>
                  <a:srgbClr val="7030A0"/>
                </a:solidFill>
                <a:latin typeface="Calibri" pitchFamily="34" charset="0"/>
                <a:cs typeface="Calibri" pitchFamily="34" charset="0"/>
              </a:rPr>
              <a:t>When</a:t>
            </a:r>
            <a:r>
              <a:rPr lang="en-US" sz="1400" dirty="0">
                <a:latin typeface="Calibri" pitchFamily="34" charset="0"/>
                <a:cs typeface="Calibri" pitchFamily="34" charset="0"/>
              </a:rPr>
              <a:t> the test run for </a:t>
            </a:r>
            <a:r>
              <a:rPr lang="en-US" sz="1400" dirty="0" err="1">
                <a:latin typeface="Calibri" pitchFamily="34" charset="0"/>
                <a:cs typeface="Calibri" pitchFamily="34" charset="0"/>
              </a:rPr>
              <a:t>vc_lint</a:t>
            </a:r>
            <a:endParaRPr lang="en-US" sz="1400" dirty="0">
              <a:latin typeface="Calibri" pitchFamily="34" charset="0"/>
              <a:cs typeface="Calibri" pitchFamily="34" charset="0"/>
            </a:endParaRPr>
          </a:p>
          <a:p>
            <a:pPr>
              <a:lnSpc>
                <a:spcPct val="100000"/>
              </a:lnSpc>
              <a:spcBef>
                <a:spcPts val="0"/>
              </a:spcBef>
            </a:pPr>
            <a:r>
              <a:rPr lang="en-US" sz="1400" dirty="0">
                <a:latin typeface="Calibri" pitchFamily="34" charset="0"/>
                <a:cs typeface="Calibri" pitchFamily="34" charset="0"/>
              </a:rPr>
              <a:t>        </a:t>
            </a:r>
            <a:r>
              <a:rPr lang="en-US" sz="1400" b="1" dirty="0">
                <a:solidFill>
                  <a:srgbClr val="7030A0"/>
                </a:solidFill>
                <a:latin typeface="Calibri" pitchFamily="34" charset="0"/>
                <a:cs typeface="Calibri" pitchFamily="34" charset="0"/>
              </a:rPr>
              <a:t>Then</a:t>
            </a:r>
            <a:r>
              <a:rPr lang="en-US" sz="1400" dirty="0">
                <a:latin typeface="Calibri" pitchFamily="34" charset="0"/>
                <a:cs typeface="Calibri" pitchFamily="34" charset="0"/>
              </a:rPr>
              <a:t> the flow passes?</a:t>
            </a:r>
          </a:p>
          <a:p>
            <a:pPr>
              <a:lnSpc>
                <a:spcPct val="100000"/>
              </a:lnSpc>
              <a:spcBef>
                <a:spcPts val="0"/>
              </a:spcBef>
            </a:pPr>
            <a:endParaRPr lang="en-US" sz="1600" dirty="0">
              <a:latin typeface="Calibri" pitchFamily="34" charset="0"/>
              <a:cs typeface="Calibri" pitchFamily="34" charset="0"/>
            </a:endParaRPr>
          </a:p>
          <a:p>
            <a:pPr>
              <a:lnSpc>
                <a:spcPct val="100000"/>
              </a:lnSpc>
              <a:spcBef>
                <a:spcPts val="0"/>
              </a:spcBef>
            </a:pPr>
            <a:endParaRPr lang="en-US" sz="1600" kern="0" dirty="0" smtClean="0">
              <a:latin typeface="Calibri" pitchFamily="34" charset="0"/>
              <a:cs typeface="Calibri" pitchFamily="34" charset="0"/>
            </a:endParaRPr>
          </a:p>
          <a:p>
            <a:pPr>
              <a:lnSpc>
                <a:spcPct val="100000"/>
              </a:lnSpc>
              <a:spcBef>
                <a:spcPts val="0"/>
              </a:spcBef>
            </a:pPr>
            <a:r>
              <a:rPr lang="en-US" sz="1600" b="1" kern="0" dirty="0" smtClean="0">
                <a:solidFill>
                  <a:srgbClr val="7030A0"/>
                </a:solidFill>
                <a:latin typeface="Calibri" pitchFamily="34" charset="0"/>
                <a:cs typeface="Calibri" pitchFamily="34" charset="0"/>
              </a:rPr>
              <a:t>    </a:t>
            </a:r>
            <a:endParaRPr lang="en-US" sz="1600" kern="0" dirty="0">
              <a:latin typeface="Calibri" pitchFamily="34" charset="0"/>
              <a:cs typeface="Calibri" pitchFamily="34" charset="0"/>
            </a:endParaRPr>
          </a:p>
        </p:txBody>
      </p:sp>
      <p:cxnSp>
        <p:nvCxnSpPr>
          <p:cNvPr id="4" name="Straight Connector 3"/>
          <p:cNvCxnSpPr/>
          <p:nvPr/>
        </p:nvCxnSpPr>
        <p:spPr bwMode="auto">
          <a:xfrm flipH="1" flipV="1">
            <a:off x="3091703" y="826973"/>
            <a:ext cx="35055" cy="5489851"/>
          </a:xfrm>
          <a:prstGeom prst="line">
            <a:avLst/>
          </a:prstGeom>
          <a:noFill/>
          <a:ln w="12700" cap="flat" cmpd="sng" algn="ctr">
            <a:solidFill>
              <a:schemeClr val="tx1"/>
            </a:solidFill>
            <a:prstDash val="lgDashDotDot"/>
            <a:round/>
            <a:headEnd type="none" w="med" len="med"/>
            <a:tailEnd type="none" w="med" len="med"/>
          </a:ln>
          <a:effectLst/>
        </p:spPr>
      </p:cxnSp>
      <p:sp>
        <p:nvSpPr>
          <p:cNvPr id="14" name="Content Placeholder 2"/>
          <p:cNvSpPr txBox="1">
            <a:spLocks/>
          </p:cNvSpPr>
          <p:nvPr/>
        </p:nvSpPr>
        <p:spPr bwMode="auto">
          <a:xfrm>
            <a:off x="3211240" y="826973"/>
            <a:ext cx="5259094" cy="206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buFont typeface="Wingdings" pitchFamily="2" charset="2"/>
              <a:buChar char="q"/>
            </a:pPr>
            <a:r>
              <a:rPr lang="en-US" sz="1600" kern="0" dirty="0" smtClean="0">
                <a:latin typeface="Calibri" pitchFamily="34" charset="0"/>
                <a:cs typeface="Calibri" pitchFamily="34" charset="0"/>
              </a:rPr>
              <a:t>f</a:t>
            </a:r>
            <a:r>
              <a:rPr lang="en-US" sz="1600" kern="0" dirty="0" smtClean="0">
                <a:latin typeface="Calibri" pitchFamily="34" charset="0"/>
                <a:cs typeface="Calibri" pitchFamily="34" charset="0"/>
              </a:rPr>
              <a:t>eatures/</a:t>
            </a:r>
            <a:r>
              <a:rPr lang="en-US" sz="1600" kern="0" dirty="0" err="1" smtClean="0">
                <a:latin typeface="Calibri" pitchFamily="34" charset="0"/>
                <a:cs typeface="Calibri" pitchFamily="34" charset="0"/>
              </a:rPr>
              <a:t>step_definitions</a:t>
            </a:r>
            <a:r>
              <a:rPr lang="en-US" sz="1600" kern="0" dirty="0" smtClean="0">
                <a:latin typeface="Calibri" pitchFamily="34" charset="0"/>
                <a:cs typeface="Calibri" pitchFamily="34" charset="0"/>
              </a:rPr>
              <a:t>/</a:t>
            </a:r>
            <a:r>
              <a:rPr lang="en-US" sz="1600" kern="0" dirty="0" err="1" smtClean="0">
                <a:latin typeface="Calibri" pitchFamily="34" charset="0"/>
                <a:cs typeface="Calibri" pitchFamily="34" charset="0"/>
              </a:rPr>
              <a:t>lint_basic_steps</a:t>
            </a:r>
            <a:r>
              <a:rPr lang="en-US" sz="1600" kern="0" dirty="0" err="1" smtClean="0">
                <a:latin typeface="Calibri" pitchFamily="34" charset="0"/>
                <a:cs typeface="Calibri" pitchFamily="34" charset="0"/>
              </a:rPr>
              <a:t>.rb</a:t>
            </a:r>
            <a:endParaRPr lang="en-US" sz="1600" kern="0" dirty="0" smtClean="0">
              <a:latin typeface="Calibri" pitchFamily="34" charset="0"/>
              <a:cs typeface="Calibri" pitchFamily="34" charset="0"/>
            </a:endParaRPr>
          </a:p>
          <a:p>
            <a:pPr>
              <a:lnSpc>
                <a:spcPct val="100000"/>
              </a:lnSpc>
              <a:spcBef>
                <a:spcPts val="0"/>
              </a:spcBef>
            </a:pPr>
            <a:endParaRPr lang="en-US" sz="1600" kern="0" dirty="0" smtClean="0">
              <a:latin typeface="Calibri" pitchFamily="34" charset="0"/>
              <a:cs typeface="Calibri" pitchFamily="34" charset="0"/>
            </a:endParaRPr>
          </a:p>
          <a:p>
            <a:pPr>
              <a:lnSpc>
                <a:spcPct val="100000"/>
              </a:lnSpc>
              <a:spcBef>
                <a:spcPts val="0"/>
              </a:spcBef>
            </a:pPr>
            <a:r>
              <a:rPr lang="en-US" sz="1600" b="1" kern="0" dirty="0" smtClean="0">
                <a:solidFill>
                  <a:srgbClr val="7030A0"/>
                </a:solidFill>
                <a:latin typeface="Calibri" pitchFamily="34" charset="0"/>
                <a:cs typeface="Calibri" pitchFamily="34" charset="0"/>
              </a:rPr>
              <a:t>    </a:t>
            </a:r>
            <a:endParaRPr lang="en-US" sz="1600" kern="0" dirty="0">
              <a:latin typeface="Calibri" pitchFamily="34" charset="0"/>
              <a:cs typeface="Calibri" pitchFamily="34" charset="0"/>
            </a:endParaRPr>
          </a:p>
        </p:txBody>
      </p:sp>
    </p:spTree>
    <p:extLst>
      <p:ext uri="{BB962C8B-B14F-4D97-AF65-F5344CB8AC3E}">
        <p14:creationId xmlns:p14="http://schemas.microsoft.com/office/powerpoint/2010/main" val="323300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74625"/>
            <a:ext cx="7652689" cy="838200"/>
          </a:xfrm>
        </p:spPr>
        <p:txBody>
          <a:bodyPr/>
          <a:lstStyle/>
          <a:p>
            <a:r>
              <a:rPr lang="en-US" altLang="en-US" dirty="0">
                <a:solidFill>
                  <a:schemeClr val="tx1"/>
                </a:solidFill>
                <a:latin typeface="Calibri" pitchFamily="34" charset="0"/>
                <a:cs typeface="Calibri" pitchFamily="34" charset="0"/>
              </a:rPr>
              <a:t>How cucumber works with a scenario? – Example: Lint</a:t>
            </a:r>
            <a:endParaRPr lang="en-US" dirty="0"/>
          </a:p>
        </p:txBody>
      </p:sp>
      <p:pic>
        <p:nvPicPr>
          <p:cNvPr id="5" name="Content Placeholder 4"/>
          <p:cNvPicPr>
            <a:picLocks noGrp="1" noChangeAspect="1"/>
          </p:cNvPicPr>
          <p:nvPr>
            <p:ph idx="1"/>
          </p:nvPr>
        </p:nvPicPr>
        <p:blipFill>
          <a:blip r:embed="rId2"/>
          <a:stretch>
            <a:fillRect/>
          </a:stretch>
        </p:blipFill>
        <p:spPr>
          <a:xfrm>
            <a:off x="179659" y="1324947"/>
            <a:ext cx="11132218" cy="3144416"/>
          </a:xfrm>
          <a:prstGeom prst="rect">
            <a:avLst/>
          </a:prstGeom>
        </p:spPr>
      </p:pic>
      <p:sp>
        <p:nvSpPr>
          <p:cNvPr id="4" name="Slide Number Placeholder 3"/>
          <p:cNvSpPr>
            <a:spLocks noGrp="1"/>
          </p:cNvSpPr>
          <p:nvPr>
            <p:ph type="sldNum" sz="quarter" idx="10"/>
          </p:nvPr>
        </p:nvSpPr>
        <p:spPr/>
        <p:txBody>
          <a:bodyPr/>
          <a:lstStyle/>
          <a:p>
            <a:pPr>
              <a:defRPr/>
            </a:pPr>
            <a:fld id="{268FC663-6352-4A22-BDF5-AA46BBA45E7C}" type="slidenum">
              <a:rPr lang="en-US" smtClean="0"/>
              <a:pPr>
                <a:defRPr/>
              </a:pPr>
              <a:t>14</a:t>
            </a:fld>
            <a:endParaRPr lang="en-US"/>
          </a:p>
        </p:txBody>
      </p:sp>
      <p:sp>
        <p:nvSpPr>
          <p:cNvPr id="6" name="Content Placeholder 2"/>
          <p:cNvSpPr txBox="1">
            <a:spLocks/>
          </p:cNvSpPr>
          <p:nvPr/>
        </p:nvSpPr>
        <p:spPr bwMode="auto">
          <a:xfrm>
            <a:off x="455613" y="927790"/>
            <a:ext cx="7270134" cy="469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buFont typeface="Wingdings" pitchFamily="2" charset="2"/>
              <a:buChar char="q"/>
            </a:pPr>
            <a:r>
              <a:rPr lang="en-US" sz="1600" b="1" kern="0" smtClean="0">
                <a:latin typeface="Calibri" pitchFamily="34" charset="0"/>
                <a:cs typeface="Calibri" pitchFamily="34" charset="0"/>
              </a:rPr>
              <a:t>Failling Steps</a:t>
            </a:r>
          </a:p>
          <a:p>
            <a:pPr marL="0" indent="0"/>
            <a:r>
              <a:rPr lang="en-US" sz="1600" kern="0" smtClean="0">
                <a:latin typeface="Calibri" pitchFamily="34" charset="0"/>
                <a:cs typeface="Calibri" pitchFamily="34" charset="0"/>
              </a:rPr>
              <a:t> </a:t>
            </a:r>
          </a:p>
          <a:p>
            <a:pPr marL="0" indent="0"/>
            <a:r>
              <a:rPr lang="en-US" sz="1600" kern="0" smtClean="0">
                <a:latin typeface="Calibri" pitchFamily="34" charset="0"/>
                <a:cs typeface="Calibri" pitchFamily="34" charset="0"/>
              </a:rPr>
              <a:t> </a:t>
            </a:r>
          </a:p>
          <a:p>
            <a:pPr>
              <a:buFont typeface="Wingdings" pitchFamily="2" charset="2"/>
              <a:buChar char="q"/>
            </a:pPr>
            <a:endParaRPr lang="en-US" sz="1600" kern="0" dirty="0">
              <a:latin typeface="Calibri" pitchFamily="34" charset="0"/>
              <a:cs typeface="Calibri" pitchFamily="34" charset="0"/>
            </a:endParaRPr>
          </a:p>
        </p:txBody>
      </p:sp>
    </p:spTree>
    <p:extLst>
      <p:ext uri="{BB962C8B-B14F-4D97-AF65-F5344CB8AC3E}">
        <p14:creationId xmlns:p14="http://schemas.microsoft.com/office/powerpoint/2010/main" val="330799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74625"/>
            <a:ext cx="7447416" cy="838200"/>
          </a:xfrm>
        </p:spPr>
        <p:txBody>
          <a:bodyPr/>
          <a:lstStyle/>
          <a:p>
            <a:r>
              <a:rPr lang="en-US" altLang="en-US" dirty="0">
                <a:solidFill>
                  <a:schemeClr val="tx1"/>
                </a:solidFill>
                <a:latin typeface="Calibri" pitchFamily="34" charset="0"/>
                <a:cs typeface="Calibri" pitchFamily="34" charset="0"/>
              </a:rPr>
              <a:t>How cucumber works with a scenario? – Example: Lint</a:t>
            </a:r>
            <a:endParaRPr lang="en-US" dirty="0"/>
          </a:p>
        </p:txBody>
      </p:sp>
      <p:pic>
        <p:nvPicPr>
          <p:cNvPr id="5" name="Content Placeholder 4"/>
          <p:cNvPicPr>
            <a:picLocks noGrp="1" noChangeAspect="1"/>
          </p:cNvPicPr>
          <p:nvPr>
            <p:ph idx="1"/>
          </p:nvPr>
        </p:nvPicPr>
        <p:blipFill>
          <a:blip r:embed="rId2"/>
          <a:stretch>
            <a:fillRect/>
          </a:stretch>
        </p:blipFill>
        <p:spPr>
          <a:xfrm>
            <a:off x="130056" y="1259633"/>
            <a:ext cx="9922189" cy="3573623"/>
          </a:xfrm>
          <a:prstGeom prst="rect">
            <a:avLst/>
          </a:prstGeom>
        </p:spPr>
      </p:pic>
      <p:sp>
        <p:nvSpPr>
          <p:cNvPr id="4" name="Slide Number Placeholder 3"/>
          <p:cNvSpPr>
            <a:spLocks noGrp="1"/>
          </p:cNvSpPr>
          <p:nvPr>
            <p:ph type="sldNum" sz="quarter" idx="10"/>
          </p:nvPr>
        </p:nvSpPr>
        <p:spPr/>
        <p:txBody>
          <a:bodyPr/>
          <a:lstStyle/>
          <a:p>
            <a:pPr>
              <a:defRPr/>
            </a:pPr>
            <a:fld id="{268FC663-6352-4A22-BDF5-AA46BBA45E7C}" type="slidenum">
              <a:rPr lang="en-US" smtClean="0"/>
              <a:pPr>
                <a:defRPr/>
              </a:pPr>
              <a:t>15</a:t>
            </a:fld>
            <a:endParaRPr lang="en-US"/>
          </a:p>
        </p:txBody>
      </p:sp>
      <p:sp>
        <p:nvSpPr>
          <p:cNvPr id="6" name="Content Placeholder 2"/>
          <p:cNvSpPr txBox="1">
            <a:spLocks/>
          </p:cNvSpPr>
          <p:nvPr/>
        </p:nvSpPr>
        <p:spPr bwMode="auto">
          <a:xfrm>
            <a:off x="455613" y="927790"/>
            <a:ext cx="7270134" cy="469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buFont typeface="Wingdings" pitchFamily="2" charset="2"/>
              <a:buChar char="q"/>
            </a:pPr>
            <a:r>
              <a:rPr lang="en-US" sz="1600" b="1" kern="0" dirty="0" smtClean="0">
                <a:latin typeface="Calibri" pitchFamily="34" charset="0"/>
                <a:cs typeface="Calibri" pitchFamily="34" charset="0"/>
              </a:rPr>
              <a:t>Passing Steps</a:t>
            </a:r>
          </a:p>
          <a:p>
            <a:pPr marL="0" indent="0"/>
            <a:r>
              <a:rPr lang="en-US" sz="1600" kern="0" dirty="0" smtClean="0">
                <a:latin typeface="Calibri" pitchFamily="34" charset="0"/>
                <a:cs typeface="Calibri" pitchFamily="34" charset="0"/>
              </a:rPr>
              <a:t> </a:t>
            </a:r>
          </a:p>
          <a:p>
            <a:pPr marL="0" indent="0"/>
            <a:r>
              <a:rPr lang="en-US" sz="1600" kern="0" dirty="0" smtClean="0">
                <a:latin typeface="Calibri" pitchFamily="34" charset="0"/>
                <a:cs typeface="Calibri" pitchFamily="34" charset="0"/>
              </a:rPr>
              <a:t> </a:t>
            </a:r>
          </a:p>
          <a:p>
            <a:pPr>
              <a:buFont typeface="Wingdings" pitchFamily="2" charset="2"/>
              <a:buChar char="q"/>
            </a:pPr>
            <a:endParaRPr lang="en-US" sz="1600" kern="0" dirty="0">
              <a:latin typeface="Calibri" pitchFamily="34" charset="0"/>
              <a:cs typeface="Calibri" pitchFamily="34" charset="0"/>
            </a:endParaRPr>
          </a:p>
        </p:txBody>
      </p:sp>
    </p:spTree>
    <p:extLst>
      <p:ext uri="{BB962C8B-B14F-4D97-AF65-F5344CB8AC3E}">
        <p14:creationId xmlns:p14="http://schemas.microsoft.com/office/powerpoint/2010/main" val="1209616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811338"/>
            <a:ext cx="7772400" cy="1500187"/>
          </a:xfrm>
        </p:spPr>
        <p:txBody>
          <a:bodyPr/>
          <a:lstStyle/>
          <a:p>
            <a:pPr algn="ctr"/>
            <a:r>
              <a:rPr lang="en-US" sz="4400" b="1" dirty="0" smtClean="0"/>
              <a:t>Q&amp;A</a:t>
            </a:r>
            <a:endParaRPr lang="en-US" sz="4400" b="1" dirty="0"/>
          </a:p>
        </p:txBody>
      </p:sp>
      <p:sp>
        <p:nvSpPr>
          <p:cNvPr id="4" name="Slide Number Placeholder 3"/>
          <p:cNvSpPr>
            <a:spLocks noGrp="1"/>
          </p:cNvSpPr>
          <p:nvPr>
            <p:ph type="sldNum" sz="quarter" idx="10"/>
          </p:nvPr>
        </p:nvSpPr>
        <p:spPr/>
        <p:txBody>
          <a:bodyPr/>
          <a:lstStyle/>
          <a:p>
            <a:pPr>
              <a:defRPr/>
            </a:pPr>
            <a:fld id="{8840CE6B-6DA8-4E1D-B1A7-D0439A85D66E}" type="slidenum">
              <a:rPr lang="en-US" smtClean="0"/>
              <a:pPr>
                <a:defRPr/>
              </a:pPr>
              <a:t>16</a:t>
            </a:fld>
            <a:endParaRPr lang="en-US"/>
          </a:p>
        </p:txBody>
      </p:sp>
    </p:spTree>
    <p:extLst>
      <p:ext uri="{BB962C8B-B14F-4D97-AF65-F5344CB8AC3E}">
        <p14:creationId xmlns:p14="http://schemas.microsoft.com/office/powerpoint/2010/main" val="667093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&amp; Attribution</a:t>
            </a:r>
          </a:p>
        </p:txBody>
      </p:sp>
      <p:sp>
        <p:nvSpPr>
          <p:cNvPr id="3" name="Content Placeholder 2"/>
          <p:cNvSpPr>
            <a:spLocks noGrp="1"/>
          </p:cNvSpPr>
          <p:nvPr>
            <p:ph idx="1"/>
          </p:nvPr>
        </p:nvSpPr>
        <p:spPr/>
        <p:txBody>
          <a:bodyPr anchor="b"/>
          <a:lstStyle/>
          <a:p>
            <a:pPr marL="0" indent="0" defTabSz="652463">
              <a:buNone/>
              <a:defRPr/>
            </a:pPr>
            <a:r>
              <a:rPr lang="en-US" sz="900" dirty="0"/>
              <a:t>The information presented in this document is for informational purposes only and may contain technical inaccuracies, omissions and typographical errors.</a:t>
            </a:r>
            <a:br>
              <a:rPr lang="en-US" sz="900" dirty="0"/>
            </a:br>
            <a:endParaRPr lang="en-US" sz="900" dirty="0"/>
          </a:p>
          <a:p>
            <a:pPr marL="0" indent="0" defTabSz="652463">
              <a:buNone/>
              <a:defRPr/>
            </a:pPr>
            <a:r>
              <a:rPr lang="en-US" sz="9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900" dirty="0"/>
            </a:br>
            <a:endParaRPr lang="en-US" sz="900" dirty="0"/>
          </a:p>
          <a:p>
            <a:pPr marL="0" indent="0" defTabSz="652463">
              <a:buNone/>
              <a:defRPr/>
            </a:pPr>
            <a:r>
              <a:rPr lang="en-US" sz="900" dirty="0"/>
              <a:t>AMD MAKES NO REPRESENTATIONS OR WARRANTIES WITH RESPECT TO THE CONTENTS HEREOF AND ASSUMES NO RESPONSIBILITY FOR ANY INACCURACIES, ERRORS OR OMISSIONS THAT MAY APPEAR IN THIS INFORMATION.</a:t>
            </a:r>
            <a:br>
              <a:rPr lang="en-US" sz="900" dirty="0"/>
            </a:br>
            <a:endParaRPr lang="en-US" sz="900" dirty="0"/>
          </a:p>
          <a:p>
            <a:pPr marL="0" indent="0" defTabSz="652463">
              <a:buNone/>
              <a:defRPr/>
            </a:pPr>
            <a:r>
              <a:rPr lang="en-US" sz="9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900" b="1" u="sng" dirty="0"/>
          </a:p>
          <a:p>
            <a:pPr marL="0" indent="0" algn="just" defTabSz="652463">
              <a:buNone/>
              <a:defRPr/>
            </a:pPr>
            <a:r>
              <a:rPr lang="en-US" sz="900" b="1" u="sng" dirty="0"/>
              <a:t>ATTRIBUTION</a:t>
            </a:r>
          </a:p>
          <a:p>
            <a:pPr marL="0" indent="0">
              <a:buNone/>
            </a:pPr>
            <a:r>
              <a:rPr lang="en-US" sz="900" dirty="0"/>
              <a:t>© </a:t>
            </a:r>
            <a:r>
              <a:rPr lang="en-US" sz="900" dirty="0" smtClean="0"/>
              <a:t>2016 </a:t>
            </a:r>
            <a:r>
              <a:rPr lang="en-US" sz="900" dirty="0"/>
              <a:t>Advanced Micro Devices, Inc. All rights reserved. AMD, the AMD Arrow logo</a:t>
            </a:r>
            <a:r>
              <a:rPr lang="en-CA" sz="900" dirty="0"/>
              <a:t> </a:t>
            </a:r>
            <a:r>
              <a:rPr lang="en-US" sz="900" dirty="0"/>
              <a:t>and combinations thereof are trademarks of Advanced Micro Devices, Inc. in the United States and/or other jurisdictions. </a:t>
            </a:r>
            <a:r>
              <a:rPr lang="en-US" sz="900" dirty="0" smtClean="0"/>
              <a:t>Other </a:t>
            </a:r>
            <a:r>
              <a:rPr lang="en-US" sz="900" dirty="0"/>
              <a:t>names are for informational purposes only and may be trademarks of their respective owners</a:t>
            </a:r>
            <a:r>
              <a:rPr lang="en-US" sz="900" dirty="0" smtClean="0"/>
              <a:t>.</a:t>
            </a:r>
            <a:endParaRPr lang="en-US" sz="900" dirty="0"/>
          </a:p>
        </p:txBody>
      </p:sp>
    </p:spTree>
    <p:extLst>
      <p:ext uri="{BB962C8B-B14F-4D97-AF65-F5344CB8AC3E}">
        <p14:creationId xmlns:p14="http://schemas.microsoft.com/office/powerpoint/2010/main" val="6741259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937" y="2181225"/>
            <a:ext cx="5667375" cy="4067175"/>
          </a:xfrm>
          <a:prstGeom prst="rect">
            <a:avLst/>
          </a:prstGeom>
        </p:spPr>
      </p:pic>
      <p:sp>
        <p:nvSpPr>
          <p:cNvPr id="15362" name="Content Placeholder 2"/>
          <p:cNvSpPr>
            <a:spLocks noGrp="1"/>
          </p:cNvSpPr>
          <p:nvPr>
            <p:ph idx="1"/>
          </p:nvPr>
        </p:nvSpPr>
        <p:spPr>
          <a:xfrm>
            <a:off x="442913" y="958850"/>
            <a:ext cx="8234362" cy="5289550"/>
          </a:xfrm>
        </p:spPr>
        <p:txBody>
          <a:bodyPr/>
          <a:lstStyle/>
          <a:p>
            <a:pPr>
              <a:buFont typeface="Wingdings" pitchFamily="2" charset="2"/>
              <a:buChar char="q"/>
            </a:pPr>
            <a:r>
              <a:rPr lang="en-US" sz="1600" dirty="0" smtClean="0">
                <a:latin typeface="Calibri" pitchFamily="34" charset="0"/>
                <a:cs typeface="Calibri" pitchFamily="34" charset="0"/>
              </a:rPr>
              <a:t>What is cucumber?</a:t>
            </a:r>
          </a:p>
          <a:p>
            <a:pPr marL="0" indent="0">
              <a:buNone/>
            </a:pPr>
            <a:r>
              <a:rPr lang="en-US" sz="1600" dirty="0" smtClean="0">
                <a:latin typeface="Calibri" pitchFamily="34" charset="0"/>
                <a:cs typeface="Calibri" pitchFamily="34" charset="0"/>
              </a:rPr>
              <a:t>Cucumber </a:t>
            </a:r>
            <a:r>
              <a:rPr lang="en-US" sz="1600" dirty="0" smtClean="0">
                <a:latin typeface="Calibri" pitchFamily="34" charset="0"/>
                <a:cs typeface="Calibri" pitchFamily="34" charset="0"/>
              </a:rPr>
              <a:t>is a testing tool, flow owners could write automated tests to evaluate their outcome.</a:t>
            </a:r>
          </a:p>
          <a:p>
            <a:pPr>
              <a:buFont typeface="Wingdings" pitchFamily="2" charset="2"/>
              <a:buChar char="q"/>
            </a:pPr>
            <a:r>
              <a:rPr lang="en-US" sz="1600" dirty="0">
                <a:latin typeface="Calibri" pitchFamily="34" charset="0"/>
                <a:cs typeface="Calibri" pitchFamily="34" charset="0"/>
              </a:rPr>
              <a:t>The main layers of a Cucumber test suite</a:t>
            </a:r>
            <a:endParaRPr lang="en-US" sz="1600" dirty="0">
              <a:latin typeface="Calibri" pitchFamily="34" charset="0"/>
              <a:cs typeface="Calibri" pitchFamily="34" charset="0"/>
            </a:endParaRPr>
          </a:p>
          <a:p>
            <a:pPr marL="0" indent="0">
              <a:buNone/>
            </a:pPr>
            <a:endParaRPr lang="en-US" sz="1600" dirty="0">
              <a:latin typeface="Calibri" pitchFamily="34" charset="0"/>
              <a:cs typeface="Calibri" pitchFamily="34" charset="0"/>
            </a:endParaRP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2</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Introduction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3</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Introduction</a:t>
            </a:r>
            <a:endParaRPr lang="en-US" altLang="en-US" dirty="0" smtClean="0">
              <a:solidFill>
                <a:schemeClr val="tx1"/>
              </a:solidFill>
              <a:latin typeface="Calibri" pitchFamily="34" charset="0"/>
              <a:cs typeface="Calibri" pitchFamily="34" charset="0"/>
            </a:endParaRPr>
          </a:p>
        </p:txBody>
      </p:sp>
      <p:sp>
        <p:nvSpPr>
          <p:cNvPr id="2" name="Rounded Rectangle 1"/>
          <p:cNvSpPr/>
          <p:nvPr/>
        </p:nvSpPr>
        <p:spPr bwMode="auto">
          <a:xfrm>
            <a:off x="2483555" y="1207911"/>
            <a:ext cx="2415823" cy="575733"/>
          </a:xfrm>
          <a:prstGeom prst="round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t>c</a:t>
            </a:r>
            <a:r>
              <a:rPr kumimoji="0" lang="en-US" sz="2400" b="1" i="0" u="none" strike="noStrike" cap="none" normalizeH="0" baseline="0" dirty="0" smtClean="0">
                <a:ln>
                  <a:noFill/>
                </a:ln>
                <a:effectLst/>
              </a:rPr>
              <a:t>ucumber tests</a:t>
            </a:r>
            <a:endParaRPr kumimoji="0" lang="en-US" sz="2400" b="1" i="0" u="none" strike="noStrike" cap="none" normalizeH="0" baseline="0" dirty="0" smtClean="0">
              <a:ln>
                <a:noFill/>
              </a:ln>
              <a:effectLst/>
            </a:endParaRPr>
          </a:p>
        </p:txBody>
      </p:sp>
      <p:sp>
        <p:nvSpPr>
          <p:cNvPr id="7" name="Rounded Rectangle 6"/>
          <p:cNvSpPr/>
          <p:nvPr/>
        </p:nvSpPr>
        <p:spPr bwMode="auto">
          <a:xfrm>
            <a:off x="210961" y="2468914"/>
            <a:ext cx="1392061" cy="575733"/>
          </a:xfrm>
          <a:prstGeom prst="roundRect">
            <a:avLst/>
          </a:prstGeom>
          <a:solidFill>
            <a:srgbClr val="7030A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Feature: A</a:t>
            </a:r>
            <a:endParaRPr kumimoji="0" lang="en-US" sz="1800" b="0" i="0" u="none" strike="noStrike" cap="none" normalizeH="0" baseline="0" dirty="0" smtClean="0">
              <a:ln>
                <a:noFill/>
              </a:ln>
              <a:solidFill>
                <a:schemeClr val="bg1"/>
              </a:solidFill>
              <a:effectLst/>
              <a:latin typeface="Verdana" pitchFamily="34" charset="0"/>
            </a:endParaRPr>
          </a:p>
        </p:txBody>
      </p:sp>
      <p:sp>
        <p:nvSpPr>
          <p:cNvPr id="8" name="Content Placeholder 2"/>
          <p:cNvSpPr txBox="1">
            <a:spLocks/>
          </p:cNvSpPr>
          <p:nvPr/>
        </p:nvSpPr>
        <p:spPr bwMode="auto">
          <a:xfrm>
            <a:off x="248001" y="2199656"/>
            <a:ext cx="1013355" cy="32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marL="0" indent="0">
              <a:lnSpc>
                <a:spcPct val="100000"/>
              </a:lnSpc>
              <a:spcBef>
                <a:spcPts val="0"/>
              </a:spcBef>
              <a:spcAft>
                <a:spcPts val="0"/>
              </a:spcAft>
            </a:pPr>
            <a:r>
              <a:rPr lang="en-US" sz="1600" b="1" kern="0" dirty="0" err="1" smtClean="0">
                <a:solidFill>
                  <a:srgbClr val="7030A0"/>
                </a:solidFill>
                <a:latin typeface="Calibri" pitchFamily="34" charset="0"/>
                <a:cs typeface="Calibri" pitchFamily="34" charset="0"/>
              </a:rPr>
              <a:t>a.feature</a:t>
            </a:r>
            <a:endParaRPr lang="en-US" sz="1600" dirty="0">
              <a:latin typeface="Calibri" pitchFamily="34" charset="0"/>
              <a:cs typeface="Calibri" pitchFamily="34" charset="0"/>
            </a:endParaRPr>
          </a:p>
        </p:txBody>
      </p:sp>
      <p:sp>
        <p:nvSpPr>
          <p:cNvPr id="9" name="Rounded Rectangle 8"/>
          <p:cNvSpPr/>
          <p:nvPr/>
        </p:nvSpPr>
        <p:spPr bwMode="auto">
          <a:xfrm>
            <a:off x="2078038" y="2468914"/>
            <a:ext cx="1392061" cy="575733"/>
          </a:xfrm>
          <a:prstGeom prst="roundRect">
            <a:avLst/>
          </a:prstGeom>
          <a:solidFill>
            <a:srgbClr val="7030A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Feature: B</a:t>
            </a:r>
            <a:endParaRPr kumimoji="0" lang="en-US" sz="1800" b="0" i="0" u="none" strike="noStrike" cap="none" normalizeH="0" baseline="0" dirty="0" smtClean="0">
              <a:ln>
                <a:noFill/>
              </a:ln>
              <a:solidFill>
                <a:schemeClr val="bg1"/>
              </a:solidFill>
              <a:effectLst/>
              <a:latin typeface="Verdana" pitchFamily="34" charset="0"/>
            </a:endParaRPr>
          </a:p>
        </p:txBody>
      </p:sp>
      <p:sp>
        <p:nvSpPr>
          <p:cNvPr id="10" name="Content Placeholder 2"/>
          <p:cNvSpPr txBox="1">
            <a:spLocks/>
          </p:cNvSpPr>
          <p:nvPr/>
        </p:nvSpPr>
        <p:spPr bwMode="auto">
          <a:xfrm>
            <a:off x="2126721" y="2199656"/>
            <a:ext cx="1013355" cy="32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marL="0" indent="0">
              <a:lnSpc>
                <a:spcPct val="100000"/>
              </a:lnSpc>
              <a:spcBef>
                <a:spcPts val="0"/>
              </a:spcBef>
              <a:spcAft>
                <a:spcPts val="0"/>
              </a:spcAft>
            </a:pPr>
            <a:r>
              <a:rPr lang="en-US" sz="1600" b="1" kern="0" dirty="0" err="1">
                <a:solidFill>
                  <a:srgbClr val="7030A0"/>
                </a:solidFill>
                <a:latin typeface="Calibri" pitchFamily="34" charset="0"/>
                <a:cs typeface="Calibri" pitchFamily="34" charset="0"/>
              </a:rPr>
              <a:t>b</a:t>
            </a:r>
            <a:r>
              <a:rPr lang="en-US" sz="1600" b="1" kern="0" dirty="0" err="1" smtClean="0">
                <a:solidFill>
                  <a:srgbClr val="7030A0"/>
                </a:solidFill>
                <a:latin typeface="Calibri" pitchFamily="34" charset="0"/>
                <a:cs typeface="Calibri" pitchFamily="34" charset="0"/>
              </a:rPr>
              <a:t>.feature</a:t>
            </a:r>
            <a:endParaRPr lang="en-US" sz="1600" dirty="0">
              <a:latin typeface="Calibri" pitchFamily="34" charset="0"/>
              <a:cs typeface="Calibri" pitchFamily="34" charset="0"/>
            </a:endParaRPr>
          </a:p>
        </p:txBody>
      </p:sp>
      <p:sp>
        <p:nvSpPr>
          <p:cNvPr id="11" name="Content Placeholder 2"/>
          <p:cNvSpPr txBox="1">
            <a:spLocks/>
          </p:cNvSpPr>
          <p:nvPr/>
        </p:nvSpPr>
        <p:spPr bwMode="auto">
          <a:xfrm>
            <a:off x="3906573" y="2190484"/>
            <a:ext cx="1013355" cy="32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marL="0" indent="0">
              <a:lnSpc>
                <a:spcPct val="100000"/>
              </a:lnSpc>
              <a:spcBef>
                <a:spcPts val="0"/>
              </a:spcBef>
              <a:spcAft>
                <a:spcPts val="0"/>
              </a:spcAft>
            </a:pPr>
            <a:r>
              <a:rPr lang="en-US" sz="1600" b="1" kern="0" dirty="0" err="1">
                <a:solidFill>
                  <a:srgbClr val="7030A0"/>
                </a:solidFill>
                <a:latin typeface="Calibri" pitchFamily="34" charset="0"/>
                <a:cs typeface="Calibri" pitchFamily="34" charset="0"/>
              </a:rPr>
              <a:t>c</a:t>
            </a:r>
            <a:r>
              <a:rPr lang="en-US" sz="1600" b="1" kern="0" dirty="0" err="1" smtClean="0">
                <a:solidFill>
                  <a:srgbClr val="7030A0"/>
                </a:solidFill>
                <a:latin typeface="Calibri" pitchFamily="34" charset="0"/>
                <a:cs typeface="Calibri" pitchFamily="34" charset="0"/>
              </a:rPr>
              <a:t>.feature</a:t>
            </a:r>
            <a:endParaRPr lang="en-US" sz="1600" dirty="0">
              <a:latin typeface="Calibri" pitchFamily="34" charset="0"/>
              <a:cs typeface="Calibri" pitchFamily="34" charset="0"/>
            </a:endParaRPr>
          </a:p>
        </p:txBody>
      </p:sp>
      <p:sp>
        <p:nvSpPr>
          <p:cNvPr id="12" name="Rounded Rectangle 11"/>
          <p:cNvSpPr/>
          <p:nvPr/>
        </p:nvSpPr>
        <p:spPr bwMode="auto">
          <a:xfrm>
            <a:off x="3855420" y="2468914"/>
            <a:ext cx="1392061" cy="575733"/>
          </a:xfrm>
          <a:prstGeom prst="roundRect">
            <a:avLst/>
          </a:prstGeom>
          <a:solidFill>
            <a:srgbClr val="7030A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Feature: C</a:t>
            </a:r>
            <a:endParaRPr kumimoji="0" lang="en-US" sz="1800" b="0" i="0" u="none" strike="noStrike" cap="none" normalizeH="0" baseline="0" dirty="0" smtClean="0">
              <a:ln>
                <a:noFill/>
              </a:ln>
              <a:solidFill>
                <a:schemeClr val="bg1"/>
              </a:solidFill>
              <a:effectLst/>
              <a:latin typeface="Verdana" pitchFamily="34" charset="0"/>
            </a:endParaRPr>
          </a:p>
        </p:txBody>
      </p:sp>
      <p:sp>
        <p:nvSpPr>
          <p:cNvPr id="13" name="Rounded Rectangle 12"/>
          <p:cNvSpPr/>
          <p:nvPr/>
        </p:nvSpPr>
        <p:spPr bwMode="auto">
          <a:xfrm>
            <a:off x="5686425" y="2451982"/>
            <a:ext cx="1392061" cy="575733"/>
          </a:xfrm>
          <a:prstGeom prst="roundRect">
            <a:avLst/>
          </a:prstGeom>
          <a:solidFill>
            <a:srgbClr val="7030A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bg1"/>
                </a:solidFill>
              </a:rPr>
              <a:t>Feature: …</a:t>
            </a:r>
            <a:endParaRPr kumimoji="0" lang="en-US" sz="1800" b="0" i="0" u="none" strike="noStrike" cap="none" normalizeH="0" baseline="0" dirty="0" smtClean="0">
              <a:ln>
                <a:noFill/>
              </a:ln>
              <a:solidFill>
                <a:schemeClr val="bg1"/>
              </a:solidFill>
              <a:effectLst/>
              <a:latin typeface="Verdana" pitchFamily="34" charset="0"/>
            </a:endParaRPr>
          </a:p>
        </p:txBody>
      </p:sp>
      <p:sp>
        <p:nvSpPr>
          <p:cNvPr id="14" name="Content Placeholder 2"/>
          <p:cNvSpPr txBox="1">
            <a:spLocks/>
          </p:cNvSpPr>
          <p:nvPr/>
        </p:nvSpPr>
        <p:spPr bwMode="auto">
          <a:xfrm>
            <a:off x="5740178" y="2178579"/>
            <a:ext cx="1013355" cy="32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marL="0" indent="0">
              <a:lnSpc>
                <a:spcPct val="100000"/>
              </a:lnSpc>
              <a:spcBef>
                <a:spcPts val="0"/>
              </a:spcBef>
              <a:spcAft>
                <a:spcPts val="0"/>
              </a:spcAft>
            </a:pPr>
            <a:r>
              <a:rPr lang="en-US" sz="1600" b="1" kern="0" dirty="0" smtClean="0">
                <a:solidFill>
                  <a:srgbClr val="7030A0"/>
                </a:solidFill>
                <a:latin typeface="Calibri" pitchFamily="34" charset="0"/>
                <a:cs typeface="Calibri" pitchFamily="34" charset="0"/>
              </a:rPr>
              <a:t>…</a:t>
            </a:r>
            <a:endParaRPr lang="en-US" sz="1600" dirty="0">
              <a:latin typeface="Calibri" pitchFamily="34" charset="0"/>
              <a:cs typeface="Calibri" pitchFamily="34" charset="0"/>
            </a:endParaRPr>
          </a:p>
        </p:txBody>
      </p:sp>
      <p:sp>
        <p:nvSpPr>
          <p:cNvPr id="15" name="Rounded Rectangle 14"/>
          <p:cNvSpPr/>
          <p:nvPr/>
        </p:nvSpPr>
        <p:spPr bwMode="auto">
          <a:xfrm>
            <a:off x="1139386" y="3517898"/>
            <a:ext cx="1172810" cy="430390"/>
          </a:xfrm>
          <a:prstGeom prst="roundRect">
            <a:avLst/>
          </a:prstGeom>
          <a:noFill/>
          <a:ln w="12700" cap="flat" cmpd="sng" algn="ctr">
            <a:solidFill>
              <a:srgbClr val="7030A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Scenario</a:t>
            </a:r>
            <a:r>
              <a:rPr lang="en-US" sz="1400" dirty="0" smtClean="0"/>
              <a:t>: </a:t>
            </a:r>
            <a:r>
              <a:rPr lang="en-US" sz="1400" dirty="0" err="1" smtClean="0"/>
              <a:t>i</a:t>
            </a:r>
            <a:endParaRPr kumimoji="0" lang="en-US" sz="1400" b="0" i="0" u="none" strike="noStrike" cap="none" normalizeH="0" baseline="0" dirty="0" smtClean="0">
              <a:ln>
                <a:noFill/>
              </a:ln>
              <a:effectLst/>
            </a:endParaRPr>
          </a:p>
        </p:txBody>
      </p:sp>
      <p:sp>
        <p:nvSpPr>
          <p:cNvPr id="19" name="Rounded Rectangle 18"/>
          <p:cNvSpPr/>
          <p:nvPr/>
        </p:nvSpPr>
        <p:spPr bwMode="auto">
          <a:xfrm>
            <a:off x="2604015" y="3533357"/>
            <a:ext cx="1172810" cy="430390"/>
          </a:xfrm>
          <a:prstGeom prst="roundRect">
            <a:avLst/>
          </a:prstGeom>
          <a:noFill/>
          <a:ln w="12700" cap="flat" cmpd="sng" algn="ctr">
            <a:solidFill>
              <a:srgbClr val="7030A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Scenario</a:t>
            </a:r>
            <a:r>
              <a:rPr lang="en-US" sz="1400" dirty="0" smtClean="0"/>
              <a:t>: ii</a:t>
            </a:r>
            <a:endParaRPr kumimoji="0" lang="en-US" sz="1400" b="0" i="0" u="none" strike="noStrike" cap="none" normalizeH="0" baseline="0" dirty="0" smtClean="0">
              <a:ln>
                <a:noFill/>
              </a:ln>
              <a:effectLst/>
            </a:endParaRPr>
          </a:p>
        </p:txBody>
      </p:sp>
      <p:sp>
        <p:nvSpPr>
          <p:cNvPr id="20" name="Rounded Rectangle 19"/>
          <p:cNvSpPr/>
          <p:nvPr/>
        </p:nvSpPr>
        <p:spPr bwMode="auto">
          <a:xfrm>
            <a:off x="4146409" y="3533615"/>
            <a:ext cx="1172810" cy="430390"/>
          </a:xfrm>
          <a:prstGeom prst="roundRect">
            <a:avLst/>
          </a:prstGeom>
          <a:noFill/>
          <a:ln w="12700" cap="flat" cmpd="sng" algn="ctr">
            <a:solidFill>
              <a:srgbClr val="7030A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Scenario</a:t>
            </a:r>
            <a:r>
              <a:rPr lang="en-US" sz="1400" dirty="0" smtClean="0"/>
              <a:t>: …</a:t>
            </a:r>
            <a:endParaRPr kumimoji="0" lang="en-US" sz="1400" b="0" i="0" u="none" strike="noStrike" cap="none" normalizeH="0" baseline="0" dirty="0" smtClean="0">
              <a:ln>
                <a:noFill/>
              </a:ln>
              <a:effectLst/>
            </a:endParaRPr>
          </a:p>
        </p:txBody>
      </p:sp>
      <p:cxnSp>
        <p:nvCxnSpPr>
          <p:cNvPr id="4" name="Straight Arrow Connector 3"/>
          <p:cNvCxnSpPr/>
          <p:nvPr/>
        </p:nvCxnSpPr>
        <p:spPr bwMode="auto">
          <a:xfrm flipH="1">
            <a:off x="1393318" y="1660966"/>
            <a:ext cx="2076782" cy="53869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bwMode="auto">
          <a:xfrm flipH="1">
            <a:off x="3086324" y="1706296"/>
            <a:ext cx="515738" cy="57070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bwMode="auto">
          <a:xfrm>
            <a:off x="3993799" y="1726932"/>
            <a:ext cx="236514" cy="472724"/>
          </a:xfrm>
          <a:prstGeom prst="straightConnector1">
            <a:avLst/>
          </a:prstGeom>
          <a:noFill/>
          <a:ln w="12700" cap="flat" cmpd="sng" algn="ctr">
            <a:solidFill>
              <a:schemeClr val="tx1"/>
            </a:solidFill>
            <a:prstDash val="solid"/>
            <a:round/>
            <a:headEnd type="none" w="med" len="med"/>
            <a:tailEnd type="triangle"/>
          </a:ln>
          <a:effectLst/>
        </p:spPr>
      </p:cxnSp>
      <p:cxnSp>
        <p:nvCxnSpPr>
          <p:cNvPr id="28" name="Straight Arrow Connector 27"/>
          <p:cNvCxnSpPr/>
          <p:nvPr/>
        </p:nvCxnSpPr>
        <p:spPr bwMode="auto">
          <a:xfrm>
            <a:off x="4429703" y="1675957"/>
            <a:ext cx="1559912" cy="640912"/>
          </a:xfrm>
          <a:prstGeom prst="straightConnector1">
            <a:avLst/>
          </a:prstGeom>
          <a:noFill/>
          <a:ln w="12700" cap="flat" cmpd="sng" algn="ctr">
            <a:solidFill>
              <a:schemeClr val="tx1"/>
            </a:solidFill>
            <a:prstDash val="solid"/>
            <a:round/>
            <a:headEnd type="none" w="med" len="med"/>
            <a:tailEnd type="triangle"/>
          </a:ln>
          <a:effectLst/>
        </p:spPr>
      </p:cxnSp>
      <p:cxnSp>
        <p:nvCxnSpPr>
          <p:cNvPr id="30" name="Straight Arrow Connector 29"/>
          <p:cNvCxnSpPr>
            <a:endCxn id="15" idx="0"/>
          </p:cNvCxnSpPr>
          <p:nvPr/>
        </p:nvCxnSpPr>
        <p:spPr bwMode="auto">
          <a:xfrm flipH="1">
            <a:off x="1725791" y="3090686"/>
            <a:ext cx="757764" cy="427212"/>
          </a:xfrm>
          <a:prstGeom prst="straightConnector1">
            <a:avLst/>
          </a:prstGeom>
          <a:noFill/>
          <a:ln w="12700" cap="flat" cmpd="sng" algn="ctr">
            <a:solidFill>
              <a:schemeClr val="tx1"/>
            </a:solidFill>
            <a:prstDash val="solid"/>
            <a:round/>
            <a:headEnd type="none" w="med" len="med"/>
            <a:tailEnd type="triangle"/>
          </a:ln>
          <a:effectLst/>
        </p:spPr>
      </p:cxnSp>
      <p:cxnSp>
        <p:nvCxnSpPr>
          <p:cNvPr id="15360" name="Straight Arrow Connector 15359"/>
          <p:cNvCxnSpPr/>
          <p:nvPr/>
        </p:nvCxnSpPr>
        <p:spPr bwMode="auto">
          <a:xfrm>
            <a:off x="2748227" y="3083365"/>
            <a:ext cx="252727" cy="473735"/>
          </a:xfrm>
          <a:prstGeom prst="straightConnector1">
            <a:avLst/>
          </a:prstGeom>
          <a:noFill/>
          <a:ln w="12700" cap="flat" cmpd="sng" algn="ctr">
            <a:solidFill>
              <a:schemeClr val="tx1"/>
            </a:solidFill>
            <a:prstDash val="solid"/>
            <a:round/>
            <a:headEnd type="none" w="med" len="med"/>
            <a:tailEnd type="triangle"/>
          </a:ln>
          <a:effectLst/>
        </p:spPr>
      </p:cxnSp>
      <p:cxnSp>
        <p:nvCxnSpPr>
          <p:cNvPr id="15365" name="Straight Arrow Connector 15364"/>
          <p:cNvCxnSpPr>
            <a:stCxn id="9" idx="2"/>
            <a:endCxn id="20" idx="0"/>
          </p:cNvCxnSpPr>
          <p:nvPr/>
        </p:nvCxnSpPr>
        <p:spPr bwMode="auto">
          <a:xfrm>
            <a:off x="2774069" y="3044647"/>
            <a:ext cx="1958745" cy="488968"/>
          </a:xfrm>
          <a:prstGeom prst="straightConnector1">
            <a:avLst/>
          </a:prstGeom>
          <a:noFill/>
          <a:ln w="12700" cap="flat" cmpd="sng" algn="ctr">
            <a:solidFill>
              <a:schemeClr val="tx1"/>
            </a:solidFill>
            <a:prstDash val="solid"/>
            <a:round/>
            <a:headEnd type="none" w="med" len="med"/>
            <a:tailEnd type="triangle"/>
          </a:ln>
          <a:effectLst/>
        </p:spPr>
      </p:cxnSp>
      <p:sp>
        <p:nvSpPr>
          <p:cNvPr id="39" name="Rounded Rectangle 38"/>
          <p:cNvSpPr/>
          <p:nvPr/>
        </p:nvSpPr>
        <p:spPr bwMode="auto">
          <a:xfrm>
            <a:off x="378245" y="4583087"/>
            <a:ext cx="6447633" cy="454291"/>
          </a:xfrm>
          <a:prstGeom prst="roundRect">
            <a:avLst/>
          </a:prstGeom>
          <a:ln>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Step Definitions/ .</a:t>
            </a:r>
            <a:r>
              <a:rPr lang="en-US" sz="1400" dirty="0" err="1" smtClean="0"/>
              <a:t>rb</a:t>
            </a:r>
            <a:r>
              <a:rPr lang="en-US" sz="1400" dirty="0" smtClean="0"/>
              <a:t> </a:t>
            </a:r>
            <a:endParaRPr kumimoji="0" lang="en-US" sz="1400" b="0" i="0" u="none" strike="noStrike" cap="none" normalizeH="0" baseline="0" dirty="0" smtClean="0">
              <a:ln>
                <a:noFill/>
              </a:ln>
              <a:effectLst/>
            </a:endParaRPr>
          </a:p>
        </p:txBody>
      </p:sp>
      <p:sp>
        <p:nvSpPr>
          <p:cNvPr id="15369" name="Down Arrow 15368"/>
          <p:cNvSpPr/>
          <p:nvPr/>
        </p:nvSpPr>
        <p:spPr bwMode="auto">
          <a:xfrm>
            <a:off x="1513618" y="3948662"/>
            <a:ext cx="338667" cy="588386"/>
          </a:xfrm>
          <a:prstGeom prst="downArrow">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43" name="Down Arrow 42"/>
          <p:cNvSpPr/>
          <p:nvPr/>
        </p:nvSpPr>
        <p:spPr bwMode="auto">
          <a:xfrm>
            <a:off x="3174874" y="3965594"/>
            <a:ext cx="338667" cy="588386"/>
          </a:xfrm>
          <a:prstGeom prst="downArrow">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44" name="Down Arrow 43"/>
          <p:cNvSpPr/>
          <p:nvPr/>
        </p:nvSpPr>
        <p:spPr bwMode="auto">
          <a:xfrm>
            <a:off x="4608324" y="3958650"/>
            <a:ext cx="338667" cy="588386"/>
          </a:xfrm>
          <a:prstGeom prst="downArrow">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45" name="Rounded Rectangle 44"/>
          <p:cNvSpPr/>
          <p:nvPr/>
        </p:nvSpPr>
        <p:spPr bwMode="auto">
          <a:xfrm>
            <a:off x="378245" y="5401217"/>
            <a:ext cx="6447633" cy="454291"/>
          </a:xfrm>
          <a:prstGeom prst="roundRect">
            <a:avLst/>
          </a:prstGeom>
          <a:ln>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t>System</a:t>
            </a:r>
            <a:endParaRPr kumimoji="0" lang="en-US" sz="1400" b="0" i="0" u="none" strike="noStrike" cap="none" normalizeH="0" baseline="0" dirty="0" smtClean="0">
              <a:ln>
                <a:noFill/>
              </a:ln>
              <a:effectLst/>
            </a:endParaRPr>
          </a:p>
        </p:txBody>
      </p:sp>
      <p:sp>
        <p:nvSpPr>
          <p:cNvPr id="46" name="Down Arrow 45"/>
          <p:cNvSpPr/>
          <p:nvPr/>
        </p:nvSpPr>
        <p:spPr bwMode="auto">
          <a:xfrm>
            <a:off x="3380695" y="5084735"/>
            <a:ext cx="306726" cy="244380"/>
          </a:xfrm>
          <a:prstGeom prst="downArrow">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15375" name="Right Bracket 15374"/>
          <p:cNvSpPr/>
          <p:nvPr/>
        </p:nvSpPr>
        <p:spPr bwMode="auto">
          <a:xfrm>
            <a:off x="7078486" y="1411111"/>
            <a:ext cx="221604" cy="3014133"/>
          </a:xfrm>
          <a:prstGeom prst="rightBracke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53" name="Right Bracket 52"/>
          <p:cNvSpPr/>
          <p:nvPr/>
        </p:nvSpPr>
        <p:spPr bwMode="auto">
          <a:xfrm>
            <a:off x="7078486" y="4478865"/>
            <a:ext cx="241477" cy="747891"/>
          </a:xfrm>
          <a:prstGeom prst="rightBracke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54" name="Rounded Rectangle 53"/>
          <p:cNvSpPr/>
          <p:nvPr/>
        </p:nvSpPr>
        <p:spPr bwMode="auto">
          <a:xfrm>
            <a:off x="7189288" y="2702982"/>
            <a:ext cx="1482902" cy="430390"/>
          </a:xfrm>
          <a:prstGeom prst="round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From outside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effectLst/>
              </a:rPr>
              <a:t>Plain</a:t>
            </a:r>
            <a:r>
              <a:rPr kumimoji="0" lang="en-US" sz="1200" b="0" i="0" u="none" strike="noStrike" cap="none" normalizeH="0" dirty="0" smtClean="0">
                <a:ln>
                  <a:noFill/>
                </a:ln>
                <a:effectLst/>
              </a:rPr>
              <a:t> language</a:t>
            </a:r>
            <a:endParaRPr kumimoji="0" lang="en-US" sz="1200" b="0" i="0" u="none" strike="noStrike" cap="none" normalizeH="0" baseline="0" dirty="0" smtClean="0">
              <a:ln>
                <a:noFill/>
              </a:ln>
              <a:effectLst/>
            </a:endParaRPr>
          </a:p>
        </p:txBody>
      </p:sp>
      <p:sp>
        <p:nvSpPr>
          <p:cNvPr id="55" name="Rounded Rectangle 54"/>
          <p:cNvSpPr/>
          <p:nvPr/>
        </p:nvSpPr>
        <p:spPr bwMode="auto">
          <a:xfrm>
            <a:off x="7078486" y="4618779"/>
            <a:ext cx="1482902" cy="430390"/>
          </a:xfrm>
          <a:prstGeom prst="round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Adaptor</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Ruby</a:t>
            </a:r>
            <a:endParaRPr kumimoji="0" lang="en-US" sz="1200" b="0" i="0" u="none" strike="noStrike" cap="none" normalizeH="0" baseline="0" dirty="0" smtClean="0">
              <a:ln>
                <a:noFill/>
              </a:ln>
              <a:effectLst/>
            </a:endParaRPr>
          </a:p>
        </p:txBody>
      </p:sp>
      <p:sp>
        <p:nvSpPr>
          <p:cNvPr id="56" name="Right Bracket 55"/>
          <p:cNvSpPr/>
          <p:nvPr/>
        </p:nvSpPr>
        <p:spPr bwMode="auto">
          <a:xfrm>
            <a:off x="7078486" y="5230054"/>
            <a:ext cx="241477" cy="747891"/>
          </a:xfrm>
          <a:prstGeom prst="rightBracke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57" name="Rounded Rectangle 56"/>
          <p:cNvSpPr/>
          <p:nvPr/>
        </p:nvSpPr>
        <p:spPr bwMode="auto">
          <a:xfrm>
            <a:off x="7300090" y="5341682"/>
            <a:ext cx="1482902" cy="430390"/>
          </a:xfrm>
          <a:prstGeom prst="round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err="1" smtClean="0"/>
              <a:t>Implemnted</a:t>
            </a:r>
            <a:r>
              <a:rPr lang="en-US" sz="1200" dirty="0" smtClean="0"/>
              <a:t>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by your system</a:t>
            </a:r>
            <a:endParaRPr kumimoji="0" lang="en-US" sz="1200" b="0" i="0" u="none" strike="noStrike" cap="none" normalizeH="0" baseline="0" dirty="0" smtClean="0">
              <a:ln>
                <a:noFill/>
              </a:ln>
              <a:effectLst/>
            </a:endParaRPr>
          </a:p>
        </p:txBody>
      </p:sp>
    </p:spTree>
    <p:extLst>
      <p:ext uri="{BB962C8B-B14F-4D97-AF65-F5344CB8AC3E}">
        <p14:creationId xmlns:p14="http://schemas.microsoft.com/office/powerpoint/2010/main" val="2771206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42913" y="958850"/>
            <a:ext cx="8234362" cy="5289550"/>
          </a:xfrm>
        </p:spPr>
        <p:txBody>
          <a:bodyPr/>
          <a:lstStyle/>
          <a:p>
            <a:pPr>
              <a:buFont typeface="Wingdings" pitchFamily="2" charset="2"/>
              <a:buChar char="q"/>
            </a:pPr>
            <a:r>
              <a:rPr lang="en-US" sz="1600" dirty="0" err="1">
                <a:latin typeface="Calibri" pitchFamily="34" charset="0"/>
                <a:cs typeface="Calibri" pitchFamily="34" charset="0"/>
              </a:rPr>
              <a:t>l</a:t>
            </a:r>
            <a:r>
              <a:rPr lang="en-US" sz="1600" dirty="0" err="1" smtClean="0">
                <a:latin typeface="Calibri" pitchFamily="34" charset="0"/>
                <a:cs typeface="Calibri" pitchFamily="34" charset="0"/>
              </a:rPr>
              <a:t>int_test.feature</a:t>
            </a:r>
            <a:endParaRPr lang="en-US" sz="1600" dirty="0" smtClean="0">
              <a:latin typeface="Calibri" pitchFamily="34" charset="0"/>
              <a:cs typeface="Calibri" pitchFamily="34" charset="0"/>
            </a:endParaRPr>
          </a:p>
          <a:p>
            <a:pPr>
              <a:lnSpc>
                <a:spcPct val="100000"/>
              </a:lnSpc>
              <a:spcBef>
                <a:spcPts val="0"/>
              </a:spcBef>
            </a:pPr>
            <a:r>
              <a:rPr lang="en-US" sz="1600" b="1" dirty="0">
                <a:solidFill>
                  <a:srgbClr val="7030A0"/>
                </a:solidFill>
                <a:latin typeface="Calibri" pitchFamily="34" charset="0"/>
                <a:cs typeface="Calibri" pitchFamily="34" charset="0"/>
              </a:rPr>
              <a:t>Feature: </a:t>
            </a:r>
            <a:r>
              <a:rPr lang="en-US" sz="1600" dirty="0" smtClean="0">
                <a:latin typeface="Calibri" pitchFamily="34" charset="0"/>
                <a:cs typeface="Calibri" pitchFamily="34" charset="0"/>
              </a:rPr>
              <a:t>Lint Test</a:t>
            </a:r>
            <a:endParaRPr lang="en-US" sz="1600" dirty="0">
              <a:latin typeface="Calibri" pitchFamily="34" charset="0"/>
              <a:cs typeface="Calibri" pitchFamily="34" charset="0"/>
            </a:endParaRPr>
          </a:p>
          <a:p>
            <a:pPr>
              <a:lnSpc>
                <a:spcPct val="100000"/>
              </a:lnSpc>
              <a:spcBef>
                <a:spcPts val="0"/>
              </a:spcBef>
            </a:pPr>
            <a:r>
              <a:rPr lang="en-US" sz="1600" dirty="0" smtClean="0">
                <a:latin typeface="Calibri" pitchFamily="34" charset="0"/>
                <a:cs typeface="Calibri" pitchFamily="34" charset="0"/>
              </a:rPr>
              <a:t>  This </a:t>
            </a:r>
            <a:r>
              <a:rPr lang="en-US" sz="1600" dirty="0">
                <a:latin typeface="Calibri" pitchFamily="34" charset="0"/>
                <a:cs typeface="Calibri" pitchFamily="34" charset="0"/>
              </a:rPr>
              <a:t>is the </a:t>
            </a:r>
            <a:r>
              <a:rPr lang="en-US" sz="1600" dirty="0" smtClean="0">
                <a:latin typeface="Calibri" pitchFamily="34" charset="0"/>
                <a:cs typeface="Calibri" pitchFamily="34" charset="0"/>
              </a:rPr>
              <a:t>description lines, </a:t>
            </a:r>
            <a:r>
              <a:rPr lang="en-US" sz="1600" dirty="0">
                <a:latin typeface="Calibri" pitchFamily="34" charset="0"/>
                <a:cs typeface="Calibri" pitchFamily="34" charset="0"/>
              </a:rPr>
              <a:t>which can</a:t>
            </a:r>
          </a:p>
          <a:p>
            <a:pPr>
              <a:lnSpc>
                <a:spcPct val="100000"/>
              </a:lnSpc>
              <a:spcBef>
                <a:spcPts val="0"/>
              </a:spcBef>
            </a:pPr>
            <a:r>
              <a:rPr lang="en-US" sz="1600" dirty="0" smtClean="0">
                <a:latin typeface="Calibri" pitchFamily="34" charset="0"/>
                <a:cs typeface="Calibri" pitchFamily="34" charset="0"/>
              </a:rPr>
              <a:t>  include </a:t>
            </a:r>
            <a:r>
              <a:rPr lang="en-US" sz="1600" dirty="0">
                <a:latin typeface="Calibri" pitchFamily="34" charset="0"/>
                <a:cs typeface="Calibri" pitchFamily="34" charset="0"/>
              </a:rPr>
              <a:t>empty lines, like this one</a:t>
            </a:r>
            <a:r>
              <a:rPr lang="en-US" sz="1600" dirty="0" smtClean="0">
                <a:latin typeface="Calibri" pitchFamily="34" charset="0"/>
                <a:cs typeface="Calibri" pitchFamily="34" charset="0"/>
              </a:rPr>
              <a:t>:</a:t>
            </a:r>
          </a:p>
          <a:p>
            <a:pPr>
              <a:lnSpc>
                <a:spcPct val="100000"/>
              </a:lnSpc>
              <a:spcBef>
                <a:spcPts val="0"/>
              </a:spcBef>
            </a:pPr>
            <a:endParaRPr lang="en-US" sz="1600" dirty="0">
              <a:latin typeface="Calibri" pitchFamily="34" charset="0"/>
              <a:cs typeface="Calibri" pitchFamily="34" charset="0"/>
            </a:endParaRPr>
          </a:p>
          <a:p>
            <a:pPr>
              <a:lnSpc>
                <a:spcPct val="100000"/>
              </a:lnSpc>
              <a:spcBef>
                <a:spcPts val="0"/>
              </a:spcBef>
            </a:pPr>
            <a:r>
              <a:rPr lang="en-US" sz="1600" dirty="0" smtClean="0">
                <a:latin typeface="Calibri" pitchFamily="34" charset="0"/>
                <a:cs typeface="Calibri" pitchFamily="34" charset="0"/>
              </a:rPr>
              <a:t>  In </a:t>
            </a:r>
            <a:r>
              <a:rPr lang="en-US" sz="1600" dirty="0">
                <a:latin typeface="Calibri" pitchFamily="34" charset="0"/>
                <a:cs typeface="Calibri" pitchFamily="34" charset="0"/>
              </a:rPr>
              <a:t>fact, everything until the next Gherkin keyword is included</a:t>
            </a:r>
          </a:p>
          <a:p>
            <a:pPr>
              <a:lnSpc>
                <a:spcPct val="100000"/>
              </a:lnSpc>
              <a:spcBef>
                <a:spcPts val="0"/>
              </a:spcBef>
            </a:pPr>
            <a:r>
              <a:rPr lang="en-US" sz="1600" dirty="0" smtClean="0">
                <a:latin typeface="Calibri" pitchFamily="34" charset="0"/>
                <a:cs typeface="Calibri" pitchFamily="34" charset="0"/>
              </a:rPr>
              <a:t>  in </a:t>
            </a:r>
            <a:r>
              <a:rPr lang="en-US" sz="1600" dirty="0">
                <a:latin typeface="Calibri" pitchFamily="34" charset="0"/>
                <a:cs typeface="Calibri" pitchFamily="34" charset="0"/>
              </a:rPr>
              <a:t>the </a:t>
            </a:r>
            <a:r>
              <a:rPr lang="en-US" sz="1600" dirty="0" smtClean="0">
                <a:latin typeface="Calibri" pitchFamily="34" charset="0"/>
                <a:cs typeface="Calibri" pitchFamily="34" charset="0"/>
              </a:rPr>
              <a:t>description.</a:t>
            </a:r>
          </a:p>
          <a:p>
            <a:pPr>
              <a:lnSpc>
                <a:spcPct val="100000"/>
              </a:lnSpc>
              <a:spcBef>
                <a:spcPts val="0"/>
              </a:spcBef>
            </a:pPr>
            <a:r>
              <a:rPr lang="en-US" sz="1600" dirty="0" smtClean="0">
                <a:latin typeface="Calibri" pitchFamily="34" charset="0"/>
                <a:cs typeface="Calibri" pitchFamily="34" charset="0"/>
              </a:rPr>
              <a:t>    </a:t>
            </a:r>
            <a:r>
              <a:rPr lang="en-US" sz="1600" b="1" dirty="0" smtClean="0">
                <a:solidFill>
                  <a:srgbClr val="7030A0"/>
                </a:solidFill>
                <a:latin typeface="Calibri" pitchFamily="34" charset="0"/>
                <a:cs typeface="Calibri" pitchFamily="34" charset="0"/>
              </a:rPr>
              <a:t>Scenario</a:t>
            </a:r>
            <a:r>
              <a:rPr lang="en-US" sz="1600" b="1" dirty="0">
                <a:solidFill>
                  <a:srgbClr val="7030A0"/>
                </a:solidFill>
                <a:latin typeface="Calibri" pitchFamily="34" charset="0"/>
                <a:cs typeface="Calibri" pitchFamily="34" charset="0"/>
              </a:rPr>
              <a:t>: </a:t>
            </a:r>
            <a:r>
              <a:rPr lang="en-US" sz="1600" dirty="0">
                <a:latin typeface="Calibri" pitchFamily="34" charset="0"/>
                <a:cs typeface="Calibri" pitchFamily="34" charset="0"/>
              </a:rPr>
              <a:t>Add two numbers</a:t>
            </a:r>
          </a:p>
          <a:p>
            <a:pPr>
              <a:lnSpc>
                <a:spcPct val="100000"/>
              </a:lnSpc>
              <a:spcBef>
                <a:spcPts val="0"/>
              </a:spcBef>
            </a:pPr>
            <a:r>
              <a:rPr lang="en-US" sz="1600" dirty="0" smtClean="0">
                <a:latin typeface="Calibri" pitchFamily="34" charset="0"/>
                <a:cs typeface="Calibri" pitchFamily="34" charset="0"/>
              </a:rPr>
              <a:t>        </a:t>
            </a:r>
            <a:r>
              <a:rPr lang="en-US" sz="1600" b="1" dirty="0">
                <a:solidFill>
                  <a:srgbClr val="7030A0"/>
                </a:solidFill>
                <a:latin typeface="Calibri" pitchFamily="34" charset="0"/>
                <a:cs typeface="Calibri" pitchFamily="34" charset="0"/>
              </a:rPr>
              <a:t>Given</a:t>
            </a:r>
            <a:r>
              <a:rPr lang="en-US" sz="1600" dirty="0">
                <a:latin typeface="Calibri" pitchFamily="34" charset="0"/>
                <a:cs typeface="Calibri" pitchFamily="34" charset="0"/>
              </a:rPr>
              <a:t> the input "2+2"</a:t>
            </a:r>
          </a:p>
          <a:p>
            <a:pPr>
              <a:lnSpc>
                <a:spcPct val="100000"/>
              </a:lnSpc>
              <a:spcBef>
                <a:spcPts val="0"/>
              </a:spcBef>
            </a:pPr>
            <a:r>
              <a:rPr lang="en-US" sz="1600" b="1" dirty="0" smtClean="0">
                <a:solidFill>
                  <a:srgbClr val="7030A0"/>
                </a:solidFill>
                <a:latin typeface="Calibri" pitchFamily="34" charset="0"/>
                <a:cs typeface="Calibri" pitchFamily="34" charset="0"/>
              </a:rPr>
              <a:t>        </a:t>
            </a:r>
            <a:r>
              <a:rPr lang="en-US" sz="1600" b="1" dirty="0">
                <a:solidFill>
                  <a:srgbClr val="7030A0"/>
                </a:solidFill>
                <a:latin typeface="Calibri" pitchFamily="34" charset="0"/>
                <a:cs typeface="Calibri" pitchFamily="34" charset="0"/>
              </a:rPr>
              <a:t>When </a:t>
            </a:r>
            <a:r>
              <a:rPr lang="en-US" sz="1600" dirty="0">
                <a:latin typeface="Calibri" pitchFamily="34" charset="0"/>
                <a:cs typeface="Calibri" pitchFamily="34" charset="0"/>
              </a:rPr>
              <a:t>the calculator is run</a:t>
            </a:r>
          </a:p>
          <a:p>
            <a:pPr>
              <a:lnSpc>
                <a:spcPct val="100000"/>
              </a:lnSpc>
              <a:spcBef>
                <a:spcPts val="0"/>
              </a:spcBef>
            </a:pPr>
            <a:r>
              <a:rPr lang="en-US" sz="1600" dirty="0" smtClean="0">
                <a:latin typeface="Calibri" pitchFamily="34" charset="0"/>
                <a:cs typeface="Calibri" pitchFamily="34" charset="0"/>
              </a:rPr>
              <a:t>        </a:t>
            </a:r>
            <a:r>
              <a:rPr lang="en-US" sz="1600" b="1" dirty="0">
                <a:solidFill>
                  <a:srgbClr val="7030A0"/>
                </a:solidFill>
                <a:latin typeface="Calibri" pitchFamily="34" charset="0"/>
                <a:cs typeface="Calibri" pitchFamily="34" charset="0"/>
              </a:rPr>
              <a:t>Then </a:t>
            </a:r>
            <a:r>
              <a:rPr lang="en-US" sz="1600" dirty="0">
                <a:latin typeface="Calibri" pitchFamily="34" charset="0"/>
                <a:cs typeface="Calibri" pitchFamily="34" charset="0"/>
              </a:rPr>
              <a:t>the output should be "4"</a:t>
            </a:r>
          </a:p>
          <a:p>
            <a:pPr>
              <a:lnSpc>
                <a:spcPct val="100000"/>
              </a:lnSpc>
              <a:spcBef>
                <a:spcPts val="0"/>
              </a:spcBef>
            </a:pPr>
            <a:endParaRPr lang="en-US" sz="1600" dirty="0">
              <a:latin typeface="Calibri" pitchFamily="34" charset="0"/>
              <a:cs typeface="Calibri" pitchFamily="34" charset="0"/>
            </a:endParaRPr>
          </a:p>
          <a:p>
            <a:pPr>
              <a:lnSpc>
                <a:spcPct val="100000"/>
              </a:lnSpc>
              <a:spcBef>
                <a:spcPts val="0"/>
              </a:spcBef>
            </a:pPr>
            <a:r>
              <a:rPr lang="en-US" sz="1600" b="1" dirty="0" smtClean="0">
                <a:solidFill>
                  <a:srgbClr val="7030A0"/>
                </a:solidFill>
                <a:latin typeface="Calibri" pitchFamily="34" charset="0"/>
                <a:cs typeface="Calibri" pitchFamily="34" charset="0"/>
              </a:rPr>
              <a:t>    Scenario:</a:t>
            </a:r>
            <a:r>
              <a:rPr lang="en-US" sz="1600" dirty="0" smtClean="0">
                <a:latin typeface="Calibri" pitchFamily="34" charset="0"/>
                <a:cs typeface="Calibri" pitchFamily="34" charset="0"/>
              </a:rPr>
              <a:t>***</a:t>
            </a:r>
          </a:p>
          <a:p>
            <a:pPr>
              <a:lnSpc>
                <a:spcPct val="100000"/>
              </a:lnSpc>
              <a:spcBef>
                <a:spcPts val="0"/>
              </a:spcBef>
            </a:pPr>
            <a:endParaRPr lang="en-US" sz="1600" dirty="0">
              <a:latin typeface="Calibri" pitchFamily="34" charset="0"/>
              <a:cs typeface="Calibri" pitchFamily="34" charset="0"/>
            </a:endParaRP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4</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Creating a feature</a:t>
            </a:r>
            <a:endParaRPr lang="en-US" altLang="en-US" dirty="0" smtClean="0">
              <a:solidFill>
                <a:schemeClr val="tx1"/>
              </a:solidFill>
              <a:latin typeface="Calibri" pitchFamily="34" charset="0"/>
              <a:cs typeface="Calibri" pitchFamily="34" charset="0"/>
            </a:endParaRPr>
          </a:p>
        </p:txBody>
      </p:sp>
      <p:sp>
        <p:nvSpPr>
          <p:cNvPr id="3" name="Rounded Rectangular Callout 2"/>
          <p:cNvSpPr/>
          <p:nvPr/>
        </p:nvSpPr>
        <p:spPr bwMode="auto">
          <a:xfrm>
            <a:off x="2670264" y="1012825"/>
            <a:ext cx="5328355" cy="466019"/>
          </a:xfrm>
          <a:prstGeom prst="wedgeRoundRectCallout">
            <a:avLst>
              <a:gd name="adj1" fmla="val -63079"/>
              <a:gd name="adj2" fmla="val 35833"/>
              <a:gd name="adj3" fmla="val 16667"/>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Verdana" pitchFamily="34" charset="0"/>
              </a:rPr>
              <a:t>Naming</a:t>
            </a:r>
            <a:r>
              <a:rPr kumimoji="0" lang="en-US" sz="1100" b="0" i="0" u="none" strike="noStrike" cap="none" normalizeH="0" dirty="0" smtClean="0">
                <a:ln>
                  <a:noFill/>
                </a:ln>
                <a:solidFill>
                  <a:schemeClr val="tx1"/>
                </a:solidFill>
                <a:effectLst/>
                <a:latin typeface="Verdana" pitchFamily="34" charset="0"/>
              </a:rPr>
              <a:t> </a:t>
            </a:r>
            <a:r>
              <a:rPr kumimoji="0" lang="en-US" sz="1100" b="0" i="0" u="none" strike="noStrike" cap="none" normalizeH="0" dirty="0" err="1" smtClean="0">
                <a:ln>
                  <a:noFill/>
                </a:ln>
                <a:solidFill>
                  <a:schemeClr val="tx1"/>
                </a:solidFill>
                <a:effectLst/>
                <a:latin typeface="Verdana" pitchFamily="34" charset="0"/>
              </a:rPr>
              <a:t>convention:Lint</a:t>
            </a:r>
            <a:r>
              <a:rPr kumimoji="0" lang="en-US" sz="1100" b="0" i="0" u="none" strike="noStrike" cap="none" normalizeH="0" dirty="0" smtClean="0">
                <a:ln>
                  <a:noFill/>
                </a:ln>
                <a:solidFill>
                  <a:schemeClr val="tx1"/>
                </a:solidFill>
                <a:effectLst/>
                <a:latin typeface="Verdana" pitchFamily="34" charset="0"/>
              </a:rPr>
              <a:t> Test(Feature) -&gt; </a:t>
            </a:r>
            <a:r>
              <a:rPr kumimoji="0" lang="en-US" sz="1100" b="0" i="0" u="none" strike="noStrike" cap="none" normalizeH="0" dirty="0" err="1" smtClean="0">
                <a:ln>
                  <a:noFill/>
                </a:ln>
                <a:solidFill>
                  <a:schemeClr val="tx1"/>
                </a:solidFill>
                <a:effectLst/>
                <a:latin typeface="Verdana" pitchFamily="34" charset="0"/>
              </a:rPr>
              <a:t>lint_test.feature</a:t>
            </a:r>
            <a:r>
              <a:rPr kumimoji="0" lang="en-US" sz="1100" b="0" i="0" u="none" strike="noStrike" cap="none" normalizeH="0" dirty="0" smtClean="0">
                <a:ln>
                  <a:noFill/>
                </a:ln>
                <a:solidFill>
                  <a:schemeClr val="tx1"/>
                </a:solidFill>
                <a:effectLst/>
                <a:latin typeface="Verdana" pitchFamily="34" charset="0"/>
              </a:rPr>
              <a:t>(filename) </a:t>
            </a:r>
            <a:endParaRPr kumimoji="0" lang="en-US" sz="1100" b="0" i="0" u="none" strike="noStrike" cap="none" normalizeH="0" baseline="0" dirty="0" smtClean="0">
              <a:ln>
                <a:noFill/>
              </a:ln>
              <a:solidFill>
                <a:schemeClr val="tx1"/>
              </a:solidFill>
              <a:effectLst/>
              <a:latin typeface="Verdana" pitchFamily="34" charset="0"/>
            </a:endParaRPr>
          </a:p>
        </p:txBody>
      </p:sp>
      <p:sp>
        <p:nvSpPr>
          <p:cNvPr id="8" name="Rounded Rectangular Callout 7"/>
          <p:cNvSpPr/>
          <p:nvPr/>
        </p:nvSpPr>
        <p:spPr bwMode="auto">
          <a:xfrm>
            <a:off x="4245149" y="3603626"/>
            <a:ext cx="4030750" cy="273894"/>
          </a:xfrm>
          <a:prstGeom prst="wedgeRoundRectCallout">
            <a:avLst>
              <a:gd name="adj1" fmla="val -76094"/>
              <a:gd name="adj2" fmla="val 2071"/>
              <a:gd name="adj3" fmla="val 16667"/>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100" dirty="0" smtClean="0">
                <a:solidFill>
                  <a:srgbClr val="7030A0"/>
                </a:solidFill>
              </a:rPr>
              <a:t>When</a:t>
            </a:r>
            <a:r>
              <a:rPr lang="en-US" sz="1100" dirty="0" smtClean="0"/>
              <a:t> to interact </a:t>
            </a:r>
            <a:r>
              <a:rPr lang="en-US" sz="1100" dirty="0"/>
              <a:t>with the system </a:t>
            </a:r>
            <a:r>
              <a:rPr lang="en-US" sz="1100" dirty="0" smtClean="0"/>
              <a:t>somehow</a:t>
            </a:r>
          </a:p>
        </p:txBody>
      </p:sp>
      <p:sp>
        <p:nvSpPr>
          <p:cNvPr id="9" name="Rounded Rectangular Callout 8"/>
          <p:cNvSpPr/>
          <p:nvPr/>
        </p:nvSpPr>
        <p:spPr bwMode="auto">
          <a:xfrm>
            <a:off x="4245149" y="4047464"/>
            <a:ext cx="4030750" cy="614282"/>
          </a:xfrm>
          <a:prstGeom prst="wedgeRoundRectCallout">
            <a:avLst>
              <a:gd name="adj1" fmla="val -71499"/>
              <a:gd name="adj2" fmla="val -42128"/>
              <a:gd name="adj3" fmla="val 16667"/>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100" dirty="0" smtClean="0">
                <a:solidFill>
                  <a:srgbClr val="7030A0"/>
                </a:solidFill>
              </a:rPr>
              <a:t>Then</a:t>
            </a:r>
            <a:r>
              <a:rPr lang="en-US" sz="1100" dirty="0" smtClean="0"/>
              <a:t> </a:t>
            </a:r>
            <a:r>
              <a:rPr lang="en-US" sz="1100" dirty="0"/>
              <a:t>to check that the outcome of </a:t>
            </a:r>
            <a:r>
              <a:rPr lang="en-US" sz="1100" dirty="0" smtClean="0"/>
              <a:t>that interaction</a:t>
            </a:r>
          </a:p>
          <a:p>
            <a:pPr algn="l"/>
            <a:r>
              <a:rPr lang="en-US" sz="1100" dirty="0" smtClean="0"/>
              <a:t> </a:t>
            </a:r>
            <a:r>
              <a:rPr lang="en-US" sz="1100" dirty="0"/>
              <a:t>was what we expected.</a:t>
            </a:r>
            <a:endParaRPr kumimoji="0" lang="en-US" sz="1100" b="0" i="0" u="none" strike="noStrike" cap="none" normalizeH="0" baseline="0" dirty="0" smtClean="0">
              <a:ln>
                <a:noFill/>
              </a:ln>
              <a:solidFill>
                <a:schemeClr val="tx1"/>
              </a:solidFill>
              <a:effectLst/>
              <a:latin typeface="Verdana" pitchFamily="34" charset="0"/>
            </a:endParaRPr>
          </a:p>
        </p:txBody>
      </p:sp>
      <p:sp>
        <p:nvSpPr>
          <p:cNvPr id="10" name="Rounded Rectangular Callout 9"/>
          <p:cNvSpPr/>
          <p:nvPr/>
        </p:nvSpPr>
        <p:spPr bwMode="auto">
          <a:xfrm>
            <a:off x="4245149" y="3108182"/>
            <a:ext cx="4345695" cy="318792"/>
          </a:xfrm>
          <a:prstGeom prst="wedgeRoundRectCallout">
            <a:avLst>
              <a:gd name="adj1" fmla="val -78881"/>
              <a:gd name="adj2" fmla="val 53359"/>
              <a:gd name="adj3" fmla="val 16667"/>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100" dirty="0">
                <a:solidFill>
                  <a:srgbClr val="7030A0"/>
                </a:solidFill>
              </a:rPr>
              <a:t>Given</a:t>
            </a:r>
            <a:r>
              <a:rPr lang="en-US" sz="1100" dirty="0"/>
              <a:t> to set up the context where the scenario </a:t>
            </a:r>
            <a:r>
              <a:rPr lang="en-US" sz="1100" dirty="0" smtClean="0"/>
              <a:t>happens </a:t>
            </a:r>
            <a:endParaRPr kumimoji="0" lang="en-US" sz="11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844921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42913" y="958850"/>
            <a:ext cx="8234362" cy="5289550"/>
          </a:xfrm>
        </p:spPr>
        <p:txBody>
          <a:bodyPr/>
          <a:lstStyle/>
          <a:p>
            <a:pPr>
              <a:buFont typeface="Wingdings" pitchFamily="2" charset="2"/>
              <a:buChar char="q"/>
            </a:pPr>
            <a:r>
              <a:rPr lang="en-US" sz="1600" dirty="0" smtClean="0">
                <a:latin typeface="Calibri" pitchFamily="34" charset="0"/>
                <a:cs typeface="Calibri" pitchFamily="34" charset="0"/>
              </a:rPr>
              <a:t>Keywords</a:t>
            </a:r>
          </a:p>
          <a:p>
            <a:pPr>
              <a:lnSpc>
                <a:spcPct val="100000"/>
              </a:lnSpc>
              <a:spcBef>
                <a:spcPts val="0"/>
              </a:spcBef>
            </a:pPr>
            <a:r>
              <a:rPr lang="en-US" sz="1600" dirty="0">
                <a:latin typeface="Calibri" pitchFamily="34" charset="0"/>
                <a:cs typeface="Calibri" pitchFamily="34" charset="0"/>
              </a:rPr>
              <a:t>• </a:t>
            </a:r>
            <a:r>
              <a:rPr lang="en-US" sz="1600" dirty="0" smtClean="0">
                <a:latin typeface="Calibri" pitchFamily="34" charset="0"/>
                <a:cs typeface="Calibri" pitchFamily="34" charset="0"/>
              </a:rPr>
              <a:t>Feature</a:t>
            </a:r>
            <a:endParaRPr lang="en-US" sz="1600" dirty="0">
              <a:latin typeface="Calibri" pitchFamily="34" charset="0"/>
              <a:cs typeface="Calibri" pitchFamily="34" charset="0"/>
            </a:endParaRPr>
          </a:p>
          <a:p>
            <a:pPr>
              <a:lnSpc>
                <a:spcPct val="100000"/>
              </a:lnSpc>
              <a:spcBef>
                <a:spcPts val="0"/>
              </a:spcBef>
            </a:pPr>
            <a:r>
              <a:rPr lang="en-US" sz="1600" dirty="0">
                <a:latin typeface="Calibri" pitchFamily="34" charset="0"/>
                <a:cs typeface="Calibri" pitchFamily="34" charset="0"/>
              </a:rPr>
              <a:t>• Background</a:t>
            </a:r>
          </a:p>
          <a:p>
            <a:pPr>
              <a:lnSpc>
                <a:spcPct val="100000"/>
              </a:lnSpc>
              <a:spcBef>
                <a:spcPts val="0"/>
              </a:spcBef>
            </a:pPr>
            <a:r>
              <a:rPr lang="en-US" sz="1600" dirty="0">
                <a:latin typeface="Calibri" pitchFamily="34" charset="0"/>
                <a:cs typeface="Calibri" pitchFamily="34" charset="0"/>
              </a:rPr>
              <a:t>• Scenario</a:t>
            </a:r>
          </a:p>
          <a:p>
            <a:pPr>
              <a:lnSpc>
                <a:spcPct val="100000"/>
              </a:lnSpc>
              <a:spcBef>
                <a:spcPts val="0"/>
              </a:spcBef>
            </a:pPr>
            <a:r>
              <a:rPr lang="en-US" sz="1600" dirty="0">
                <a:latin typeface="Calibri" pitchFamily="34" charset="0"/>
                <a:cs typeface="Calibri" pitchFamily="34" charset="0"/>
              </a:rPr>
              <a:t>• Given</a:t>
            </a:r>
          </a:p>
          <a:p>
            <a:pPr>
              <a:lnSpc>
                <a:spcPct val="100000"/>
              </a:lnSpc>
              <a:spcBef>
                <a:spcPts val="0"/>
              </a:spcBef>
            </a:pPr>
            <a:r>
              <a:rPr lang="en-US" sz="1600" dirty="0">
                <a:latin typeface="Calibri" pitchFamily="34" charset="0"/>
                <a:cs typeface="Calibri" pitchFamily="34" charset="0"/>
              </a:rPr>
              <a:t>• When</a:t>
            </a:r>
          </a:p>
          <a:p>
            <a:pPr>
              <a:lnSpc>
                <a:spcPct val="100000"/>
              </a:lnSpc>
              <a:spcBef>
                <a:spcPts val="0"/>
              </a:spcBef>
            </a:pPr>
            <a:r>
              <a:rPr lang="en-US" sz="1600" dirty="0">
                <a:latin typeface="Calibri" pitchFamily="34" charset="0"/>
                <a:cs typeface="Calibri" pitchFamily="34" charset="0"/>
              </a:rPr>
              <a:t>• Then</a:t>
            </a:r>
          </a:p>
          <a:p>
            <a:pPr>
              <a:lnSpc>
                <a:spcPct val="100000"/>
              </a:lnSpc>
              <a:spcBef>
                <a:spcPts val="0"/>
              </a:spcBef>
            </a:pPr>
            <a:r>
              <a:rPr lang="en-US" sz="1600" dirty="0">
                <a:latin typeface="Calibri" pitchFamily="34" charset="0"/>
                <a:cs typeface="Calibri" pitchFamily="34" charset="0"/>
              </a:rPr>
              <a:t>• And</a:t>
            </a:r>
          </a:p>
          <a:p>
            <a:pPr>
              <a:lnSpc>
                <a:spcPct val="100000"/>
              </a:lnSpc>
              <a:spcBef>
                <a:spcPts val="0"/>
              </a:spcBef>
            </a:pPr>
            <a:r>
              <a:rPr lang="en-US" sz="1600" dirty="0">
                <a:latin typeface="Calibri" pitchFamily="34" charset="0"/>
                <a:cs typeface="Calibri" pitchFamily="34" charset="0"/>
              </a:rPr>
              <a:t>• But</a:t>
            </a:r>
          </a:p>
          <a:p>
            <a:pPr>
              <a:lnSpc>
                <a:spcPct val="100000"/>
              </a:lnSpc>
              <a:spcBef>
                <a:spcPts val="0"/>
              </a:spcBef>
            </a:pPr>
            <a:r>
              <a:rPr lang="en-US" sz="1600" dirty="0" smtClean="0">
                <a:latin typeface="Calibri" pitchFamily="34" charset="0"/>
                <a:cs typeface="Calibri" pitchFamily="34" charset="0"/>
              </a:rPr>
              <a:t>• *</a:t>
            </a:r>
            <a:endParaRPr lang="en-US" sz="1600" dirty="0">
              <a:latin typeface="Calibri" pitchFamily="34" charset="0"/>
              <a:cs typeface="Calibri" pitchFamily="34" charset="0"/>
            </a:endParaRP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5</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Creating a feature</a:t>
            </a:r>
            <a:endParaRPr lang="en-US" altLang="en-US" dirty="0" smtClean="0">
              <a:solidFill>
                <a:schemeClr val="tx1"/>
              </a:solidFill>
              <a:latin typeface="Calibri" pitchFamily="34" charset="0"/>
              <a:cs typeface="Calibri" pitchFamily="34" charset="0"/>
            </a:endParaRPr>
          </a:p>
        </p:txBody>
      </p:sp>
      <p:sp>
        <p:nvSpPr>
          <p:cNvPr id="5" name="Content Placeholder 2"/>
          <p:cNvSpPr txBox="1">
            <a:spLocks/>
          </p:cNvSpPr>
          <p:nvPr/>
        </p:nvSpPr>
        <p:spPr bwMode="auto">
          <a:xfrm>
            <a:off x="442913" y="4219050"/>
            <a:ext cx="8027987" cy="102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marL="0" indent="0">
              <a:lnSpc>
                <a:spcPct val="100000"/>
              </a:lnSpc>
              <a:spcBef>
                <a:spcPts val="0"/>
              </a:spcBef>
              <a:spcAft>
                <a:spcPts val="0"/>
              </a:spcAft>
            </a:pPr>
            <a:r>
              <a:rPr lang="en-US" sz="1600" b="1" kern="0" dirty="0" smtClean="0">
                <a:solidFill>
                  <a:srgbClr val="7030A0"/>
                </a:solidFill>
                <a:latin typeface="Calibri" pitchFamily="34" charset="0"/>
                <a:cs typeface="Calibri" pitchFamily="34" charset="0"/>
              </a:rPr>
              <a:t>$ </a:t>
            </a:r>
            <a:r>
              <a:rPr lang="en-US" sz="1600" b="1" kern="0" dirty="0">
                <a:solidFill>
                  <a:srgbClr val="7030A0"/>
                </a:solidFill>
                <a:latin typeface="Calibri" pitchFamily="34" charset="0"/>
                <a:cs typeface="Calibri" pitchFamily="34" charset="0"/>
              </a:rPr>
              <a:t>/</a:t>
            </a:r>
            <a:r>
              <a:rPr lang="en-US" sz="1600" b="1" kern="0" dirty="0" smtClean="0">
                <a:solidFill>
                  <a:srgbClr val="7030A0"/>
                </a:solidFill>
                <a:latin typeface="Calibri" pitchFamily="34" charset="0"/>
                <a:cs typeface="Calibri" pitchFamily="34" charset="0"/>
              </a:rPr>
              <a:t>tool/pandora64/hdk-4.8.1/18/bin/</a:t>
            </a:r>
            <a:r>
              <a:rPr lang="en-US" sz="1600" b="1" kern="0" dirty="0" smtClean="0">
                <a:solidFill>
                  <a:srgbClr val="7030A0"/>
                </a:solidFill>
                <a:latin typeface="Calibri" pitchFamily="34" charset="0"/>
                <a:cs typeface="Calibri" pitchFamily="34" charset="0"/>
              </a:rPr>
              <a:t>cucumber </a:t>
            </a:r>
            <a:r>
              <a:rPr lang="en-US" sz="1600" b="1" kern="0" dirty="0" err="1" smtClean="0">
                <a:solidFill>
                  <a:srgbClr val="7030A0"/>
                </a:solidFill>
                <a:latin typeface="Calibri" pitchFamily="34" charset="0"/>
                <a:cs typeface="Calibri" pitchFamily="34" charset="0"/>
              </a:rPr>
              <a:t>test.feature</a:t>
            </a:r>
            <a:r>
              <a:rPr lang="en-US" sz="1600" b="1" kern="0" dirty="0" smtClean="0">
                <a:solidFill>
                  <a:srgbClr val="7030A0"/>
                </a:solidFill>
                <a:latin typeface="Calibri" pitchFamily="34" charset="0"/>
                <a:cs typeface="Calibri" pitchFamily="34" charset="0"/>
              </a:rPr>
              <a:t> –dry-run</a:t>
            </a:r>
          </a:p>
          <a:p>
            <a:pPr>
              <a:lnSpc>
                <a:spcPct val="100000"/>
              </a:lnSpc>
              <a:spcBef>
                <a:spcPts val="0"/>
              </a:spcBef>
              <a:spcAft>
                <a:spcPts val="0"/>
              </a:spcAft>
            </a:pPr>
            <a:r>
              <a:rPr lang="en-US" sz="1600" dirty="0">
                <a:latin typeface="Calibri" pitchFamily="34" charset="0"/>
                <a:cs typeface="Calibri" pitchFamily="34" charset="0"/>
              </a:rPr>
              <a:t>The --dry-run switch tells Cucumber to parse the file without executing it. It</a:t>
            </a:r>
          </a:p>
          <a:p>
            <a:pPr>
              <a:lnSpc>
                <a:spcPct val="100000"/>
              </a:lnSpc>
              <a:spcBef>
                <a:spcPts val="0"/>
              </a:spcBef>
              <a:spcAft>
                <a:spcPts val="0"/>
              </a:spcAft>
            </a:pPr>
            <a:r>
              <a:rPr lang="en-US" sz="1600" dirty="0">
                <a:latin typeface="Calibri" pitchFamily="34" charset="0"/>
                <a:cs typeface="Calibri" pitchFamily="34" charset="0"/>
              </a:rPr>
              <a:t>will tell you if your Gherkin isn’t valid.</a:t>
            </a:r>
          </a:p>
        </p:txBody>
      </p:sp>
    </p:spTree>
    <p:extLst>
      <p:ext uri="{BB962C8B-B14F-4D97-AF65-F5344CB8AC3E}">
        <p14:creationId xmlns:p14="http://schemas.microsoft.com/office/powerpoint/2010/main" val="2206177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95977" y="952015"/>
            <a:ext cx="2976431" cy="496726"/>
          </a:xfrm>
        </p:spPr>
        <p:txBody>
          <a:bodyPr/>
          <a:lstStyle/>
          <a:p>
            <a:pPr>
              <a:buFont typeface="Wingdings" pitchFamily="2" charset="2"/>
              <a:buChar char="q"/>
            </a:pPr>
            <a:r>
              <a:rPr lang="en-US" sz="1600" dirty="0">
                <a:latin typeface="Calibri" pitchFamily="34" charset="0"/>
                <a:cs typeface="Calibri" pitchFamily="34" charset="0"/>
              </a:rPr>
              <a:t>f</a:t>
            </a:r>
            <a:r>
              <a:rPr lang="en-US" sz="1600" dirty="0" smtClean="0">
                <a:latin typeface="Calibri" pitchFamily="34" charset="0"/>
                <a:cs typeface="Calibri" pitchFamily="34" charset="0"/>
              </a:rPr>
              <a:t>eatures/</a:t>
            </a:r>
            <a:r>
              <a:rPr lang="en-US" sz="1600" dirty="0" err="1" smtClean="0">
                <a:latin typeface="Calibri" pitchFamily="34" charset="0"/>
                <a:cs typeface="Calibri" pitchFamily="34" charset="0"/>
              </a:rPr>
              <a:t>adding_test.feature</a:t>
            </a:r>
            <a:endParaRPr lang="en-US" sz="1600" dirty="0" smtClean="0">
              <a:latin typeface="Calibri" pitchFamily="34" charset="0"/>
              <a:cs typeface="Calibri" pitchFamily="34" charset="0"/>
            </a:endParaRPr>
          </a:p>
          <a:p>
            <a:pPr>
              <a:lnSpc>
                <a:spcPct val="100000"/>
              </a:lnSpc>
              <a:spcBef>
                <a:spcPts val="0"/>
              </a:spcBef>
            </a:pPr>
            <a:endParaRPr lang="en-US" sz="1600" dirty="0">
              <a:latin typeface="Calibri" pitchFamily="34" charset="0"/>
              <a:cs typeface="Calibri" pitchFamily="34" charset="0"/>
            </a:endParaRPr>
          </a:p>
          <a:p>
            <a:pPr>
              <a:lnSpc>
                <a:spcPct val="100000"/>
              </a:lnSpc>
              <a:spcBef>
                <a:spcPts val="0"/>
              </a:spcBef>
            </a:pPr>
            <a:r>
              <a:rPr lang="en-US" sz="1600" b="1" dirty="0" smtClean="0">
                <a:solidFill>
                  <a:srgbClr val="7030A0"/>
                </a:solidFill>
                <a:latin typeface="Calibri" pitchFamily="34" charset="0"/>
                <a:cs typeface="Calibri" pitchFamily="34" charset="0"/>
              </a:rPr>
              <a:t>    </a:t>
            </a:r>
            <a:endParaRPr lang="en-US" sz="1600" dirty="0">
              <a:latin typeface="Calibri" pitchFamily="34" charset="0"/>
              <a:cs typeface="Calibri" pitchFamily="34" charset="0"/>
            </a:endParaRP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6</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Step Definitions</a:t>
            </a:r>
          </a:p>
        </p:txBody>
      </p:sp>
      <p:sp>
        <p:nvSpPr>
          <p:cNvPr id="11" name="Content Placeholder 2"/>
          <p:cNvSpPr txBox="1">
            <a:spLocks/>
          </p:cNvSpPr>
          <p:nvPr/>
        </p:nvSpPr>
        <p:spPr bwMode="auto">
          <a:xfrm>
            <a:off x="3536303" y="1839945"/>
            <a:ext cx="5386841" cy="308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lnSpc>
                <a:spcPct val="100000"/>
              </a:lnSpc>
              <a:spcBef>
                <a:spcPts val="0"/>
              </a:spcBef>
            </a:pPr>
            <a:r>
              <a:rPr lang="en-US" sz="1600" b="1" kern="0" dirty="0">
                <a:solidFill>
                  <a:srgbClr val="7030A0"/>
                </a:solidFill>
                <a:latin typeface="Calibri" pitchFamily="34" charset="0"/>
                <a:cs typeface="Calibri" pitchFamily="34" charset="0"/>
              </a:rPr>
              <a:t>Given</a:t>
            </a:r>
            <a:r>
              <a:rPr lang="en-US" sz="1600" kern="0" dirty="0">
                <a:latin typeface="Calibri" pitchFamily="34" charset="0"/>
                <a:cs typeface="Calibri" pitchFamily="34" charset="0"/>
              </a:rPr>
              <a:t> /^the input "([^"]*)"$/ do |input|</a:t>
            </a:r>
          </a:p>
          <a:p>
            <a:pPr>
              <a:lnSpc>
                <a:spcPct val="100000"/>
              </a:lnSpc>
              <a:spcBef>
                <a:spcPts val="0"/>
              </a:spcBef>
            </a:pPr>
            <a:r>
              <a:rPr lang="en-US" sz="1600" kern="0" dirty="0">
                <a:latin typeface="Calibri" pitchFamily="34" charset="0"/>
                <a:cs typeface="Calibri" pitchFamily="34" charset="0"/>
              </a:rPr>
              <a:t>    @input = input</a:t>
            </a:r>
          </a:p>
          <a:p>
            <a:pPr>
              <a:lnSpc>
                <a:spcPct val="100000"/>
              </a:lnSpc>
              <a:spcBef>
                <a:spcPts val="0"/>
              </a:spcBef>
            </a:pPr>
            <a:r>
              <a:rPr lang="en-US" sz="1600" kern="0" dirty="0">
                <a:latin typeface="Calibri" pitchFamily="34" charset="0"/>
                <a:cs typeface="Calibri" pitchFamily="34" charset="0"/>
              </a:rPr>
              <a:t>end</a:t>
            </a:r>
          </a:p>
          <a:p>
            <a:pPr>
              <a:lnSpc>
                <a:spcPct val="100000"/>
              </a:lnSpc>
              <a:spcBef>
                <a:spcPts val="0"/>
              </a:spcBef>
            </a:pPr>
            <a:r>
              <a:rPr lang="en-US" sz="1600" b="1" kern="0" dirty="0" smtClean="0">
                <a:solidFill>
                  <a:srgbClr val="7030A0"/>
                </a:solidFill>
                <a:latin typeface="Calibri" pitchFamily="34" charset="0"/>
                <a:cs typeface="Calibri" pitchFamily="34" charset="0"/>
              </a:rPr>
              <a:t>When</a:t>
            </a:r>
            <a:r>
              <a:rPr lang="en-US" sz="1600" kern="0" dirty="0" smtClean="0">
                <a:latin typeface="Calibri" pitchFamily="34" charset="0"/>
                <a:cs typeface="Calibri" pitchFamily="34" charset="0"/>
              </a:rPr>
              <a:t> </a:t>
            </a:r>
            <a:r>
              <a:rPr lang="en-US" sz="1600" kern="0" dirty="0">
                <a:latin typeface="Calibri" pitchFamily="34" charset="0"/>
                <a:cs typeface="Calibri" pitchFamily="34" charset="0"/>
              </a:rPr>
              <a:t>/^the calculator is run$/ do</a:t>
            </a:r>
          </a:p>
          <a:p>
            <a:pPr>
              <a:lnSpc>
                <a:spcPct val="100000"/>
              </a:lnSpc>
              <a:spcBef>
                <a:spcPts val="0"/>
              </a:spcBef>
            </a:pPr>
            <a:r>
              <a:rPr lang="en-US" sz="1600" kern="0" dirty="0">
                <a:latin typeface="Calibri" pitchFamily="34" charset="0"/>
                <a:cs typeface="Calibri" pitchFamily="34" charset="0"/>
              </a:rPr>
              <a:t>        @output = `ruby </a:t>
            </a:r>
            <a:r>
              <a:rPr lang="en-US" sz="1600" kern="0" dirty="0" err="1">
                <a:latin typeface="Calibri" pitchFamily="34" charset="0"/>
                <a:cs typeface="Calibri" pitchFamily="34" charset="0"/>
              </a:rPr>
              <a:t>calc.rb</a:t>
            </a:r>
            <a:r>
              <a:rPr lang="en-US" sz="1600" kern="0" dirty="0">
                <a:latin typeface="Calibri" pitchFamily="34" charset="0"/>
                <a:cs typeface="Calibri" pitchFamily="34" charset="0"/>
              </a:rPr>
              <a:t> #{@input}`</a:t>
            </a:r>
          </a:p>
          <a:p>
            <a:pPr>
              <a:lnSpc>
                <a:spcPct val="100000"/>
              </a:lnSpc>
              <a:spcBef>
                <a:spcPts val="0"/>
              </a:spcBef>
            </a:pPr>
            <a:r>
              <a:rPr lang="en-US" sz="1600" kern="0" dirty="0">
                <a:latin typeface="Calibri" pitchFamily="34" charset="0"/>
                <a:cs typeface="Calibri" pitchFamily="34" charset="0"/>
              </a:rPr>
              <a:t>        raise('Command failed!') unless $?.success?</a:t>
            </a:r>
          </a:p>
          <a:p>
            <a:pPr>
              <a:lnSpc>
                <a:spcPct val="100000"/>
              </a:lnSpc>
              <a:spcBef>
                <a:spcPts val="0"/>
              </a:spcBef>
            </a:pPr>
            <a:r>
              <a:rPr lang="en-US" sz="1600" kern="0" dirty="0">
                <a:latin typeface="Calibri" pitchFamily="34" charset="0"/>
                <a:cs typeface="Calibri" pitchFamily="34" charset="0"/>
              </a:rPr>
              <a:t>end</a:t>
            </a:r>
          </a:p>
          <a:p>
            <a:pPr>
              <a:lnSpc>
                <a:spcPct val="100000"/>
              </a:lnSpc>
              <a:spcBef>
                <a:spcPts val="0"/>
              </a:spcBef>
            </a:pPr>
            <a:r>
              <a:rPr lang="en-US" sz="1600" b="1" kern="0" dirty="0" smtClean="0">
                <a:solidFill>
                  <a:srgbClr val="7030A0"/>
                </a:solidFill>
                <a:latin typeface="Calibri" pitchFamily="34" charset="0"/>
                <a:cs typeface="Calibri" pitchFamily="34" charset="0"/>
              </a:rPr>
              <a:t>Then</a:t>
            </a:r>
            <a:r>
              <a:rPr lang="en-US" sz="1600" kern="0" dirty="0" smtClean="0">
                <a:latin typeface="Calibri" pitchFamily="34" charset="0"/>
                <a:cs typeface="Calibri" pitchFamily="34" charset="0"/>
              </a:rPr>
              <a:t> </a:t>
            </a:r>
            <a:r>
              <a:rPr lang="en-US" sz="1600" kern="0" dirty="0">
                <a:latin typeface="Calibri" pitchFamily="34" charset="0"/>
                <a:cs typeface="Calibri" pitchFamily="34" charset="0"/>
              </a:rPr>
              <a:t>/^the output should be "([^"]*)"$/ do |</a:t>
            </a:r>
            <a:r>
              <a:rPr lang="en-US" sz="1600" kern="0" dirty="0" err="1">
                <a:latin typeface="Calibri" pitchFamily="34" charset="0"/>
                <a:cs typeface="Calibri" pitchFamily="34" charset="0"/>
              </a:rPr>
              <a:t>expected_output</a:t>
            </a:r>
            <a:r>
              <a:rPr lang="en-US" sz="1600" kern="0" dirty="0">
                <a:latin typeface="Calibri" pitchFamily="34" charset="0"/>
                <a:cs typeface="Calibri" pitchFamily="34" charset="0"/>
              </a:rPr>
              <a:t>|</a:t>
            </a:r>
          </a:p>
          <a:p>
            <a:pPr>
              <a:lnSpc>
                <a:spcPct val="100000"/>
              </a:lnSpc>
              <a:spcBef>
                <a:spcPts val="0"/>
              </a:spcBef>
            </a:pPr>
            <a:r>
              <a:rPr lang="en-US" sz="1600" kern="0" dirty="0">
                <a:latin typeface="Calibri" pitchFamily="34" charset="0"/>
                <a:cs typeface="Calibri" pitchFamily="34" charset="0"/>
              </a:rPr>
              <a:t>        @</a:t>
            </a:r>
            <a:r>
              <a:rPr lang="en-US" sz="1600" kern="0" dirty="0" err="1">
                <a:latin typeface="Calibri" pitchFamily="34" charset="0"/>
                <a:cs typeface="Calibri" pitchFamily="34" charset="0"/>
              </a:rPr>
              <a:t>output.should</a:t>
            </a:r>
            <a:r>
              <a:rPr lang="en-US" sz="1600" kern="0" dirty="0">
                <a:latin typeface="Calibri" pitchFamily="34" charset="0"/>
                <a:cs typeface="Calibri" pitchFamily="34" charset="0"/>
              </a:rPr>
              <a:t> == </a:t>
            </a:r>
            <a:r>
              <a:rPr lang="en-US" sz="1600" kern="0" dirty="0" err="1">
                <a:latin typeface="Calibri" pitchFamily="34" charset="0"/>
                <a:cs typeface="Calibri" pitchFamily="34" charset="0"/>
              </a:rPr>
              <a:t>expected_output</a:t>
            </a:r>
            <a:endParaRPr lang="en-US" sz="1600" kern="0" dirty="0">
              <a:latin typeface="Calibri" pitchFamily="34" charset="0"/>
              <a:cs typeface="Calibri" pitchFamily="34" charset="0"/>
            </a:endParaRPr>
          </a:p>
          <a:p>
            <a:pPr>
              <a:lnSpc>
                <a:spcPct val="100000"/>
              </a:lnSpc>
              <a:spcBef>
                <a:spcPts val="0"/>
              </a:spcBef>
            </a:pPr>
            <a:r>
              <a:rPr lang="en-US" sz="1600" kern="0" dirty="0">
                <a:latin typeface="Calibri" pitchFamily="34" charset="0"/>
                <a:cs typeface="Calibri" pitchFamily="34" charset="0"/>
              </a:rPr>
              <a:t>end</a:t>
            </a:r>
          </a:p>
          <a:p>
            <a:pPr>
              <a:lnSpc>
                <a:spcPct val="100000"/>
              </a:lnSpc>
              <a:spcBef>
                <a:spcPts val="0"/>
              </a:spcBef>
            </a:pPr>
            <a:endParaRPr lang="en-US" sz="1600" kern="0" dirty="0" smtClean="0">
              <a:latin typeface="Calibri" pitchFamily="34" charset="0"/>
              <a:cs typeface="Calibri" pitchFamily="34" charset="0"/>
            </a:endParaRPr>
          </a:p>
          <a:p>
            <a:pPr>
              <a:lnSpc>
                <a:spcPct val="100000"/>
              </a:lnSpc>
              <a:spcBef>
                <a:spcPts val="0"/>
              </a:spcBef>
            </a:pPr>
            <a:r>
              <a:rPr lang="en-US" sz="1600" b="1" kern="0" dirty="0" smtClean="0">
                <a:solidFill>
                  <a:srgbClr val="7030A0"/>
                </a:solidFill>
                <a:latin typeface="Calibri" pitchFamily="34" charset="0"/>
                <a:cs typeface="Calibri" pitchFamily="34" charset="0"/>
              </a:rPr>
              <a:t>    </a:t>
            </a:r>
            <a:endParaRPr lang="en-US" sz="1600" kern="0" dirty="0">
              <a:latin typeface="Calibri" pitchFamily="34" charset="0"/>
              <a:cs typeface="Calibri" pitchFamily="34" charset="0"/>
            </a:endParaRPr>
          </a:p>
        </p:txBody>
      </p:sp>
      <p:sp>
        <p:nvSpPr>
          <p:cNvPr id="12" name="Content Placeholder 2"/>
          <p:cNvSpPr txBox="1">
            <a:spLocks/>
          </p:cNvSpPr>
          <p:nvPr/>
        </p:nvSpPr>
        <p:spPr bwMode="auto">
          <a:xfrm>
            <a:off x="195977" y="2367125"/>
            <a:ext cx="3340326" cy="16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lnSpc>
                <a:spcPct val="100000"/>
              </a:lnSpc>
              <a:spcBef>
                <a:spcPts val="0"/>
              </a:spcBef>
            </a:pPr>
            <a:r>
              <a:rPr lang="en-US" sz="1600" b="1" dirty="0">
                <a:solidFill>
                  <a:srgbClr val="7030A0"/>
                </a:solidFill>
                <a:latin typeface="Calibri" pitchFamily="34" charset="0"/>
                <a:cs typeface="Calibri" pitchFamily="34" charset="0"/>
              </a:rPr>
              <a:t>Feature: </a:t>
            </a:r>
            <a:r>
              <a:rPr lang="en-US" sz="1600" dirty="0" smtClean="0">
                <a:latin typeface="Calibri" pitchFamily="34" charset="0"/>
                <a:cs typeface="Calibri" pitchFamily="34" charset="0"/>
              </a:rPr>
              <a:t>Adding </a:t>
            </a:r>
            <a:r>
              <a:rPr lang="en-US" sz="1600" dirty="0">
                <a:latin typeface="Calibri" pitchFamily="34" charset="0"/>
                <a:cs typeface="Calibri" pitchFamily="34" charset="0"/>
              </a:rPr>
              <a:t>Test</a:t>
            </a:r>
          </a:p>
          <a:p>
            <a:pPr>
              <a:lnSpc>
                <a:spcPct val="100000"/>
              </a:lnSpc>
              <a:spcBef>
                <a:spcPts val="0"/>
              </a:spcBef>
            </a:pPr>
            <a:r>
              <a:rPr lang="en-US" sz="1600" b="1" dirty="0">
                <a:solidFill>
                  <a:srgbClr val="7030A0"/>
                </a:solidFill>
                <a:latin typeface="Calibri" pitchFamily="34" charset="0"/>
                <a:cs typeface="Calibri" pitchFamily="34" charset="0"/>
              </a:rPr>
              <a:t>    Scenario: </a:t>
            </a:r>
            <a:r>
              <a:rPr lang="en-US" sz="1600" dirty="0">
                <a:latin typeface="Calibri" pitchFamily="34" charset="0"/>
                <a:cs typeface="Calibri" pitchFamily="34" charset="0"/>
              </a:rPr>
              <a:t>Add two numbers</a:t>
            </a:r>
          </a:p>
          <a:p>
            <a:pPr>
              <a:lnSpc>
                <a:spcPct val="100000"/>
              </a:lnSpc>
              <a:spcBef>
                <a:spcPts val="0"/>
              </a:spcBef>
            </a:pPr>
            <a:r>
              <a:rPr lang="en-US" sz="1600" dirty="0">
                <a:latin typeface="Calibri" pitchFamily="34" charset="0"/>
                <a:cs typeface="Calibri" pitchFamily="34" charset="0"/>
              </a:rPr>
              <a:t>        </a:t>
            </a:r>
            <a:r>
              <a:rPr lang="en-US" sz="1600" b="1" dirty="0">
                <a:solidFill>
                  <a:srgbClr val="7030A0"/>
                </a:solidFill>
                <a:latin typeface="Calibri" pitchFamily="34" charset="0"/>
                <a:cs typeface="Calibri" pitchFamily="34" charset="0"/>
              </a:rPr>
              <a:t>Given</a:t>
            </a:r>
            <a:r>
              <a:rPr lang="en-US" sz="1600" dirty="0">
                <a:latin typeface="Calibri" pitchFamily="34" charset="0"/>
                <a:cs typeface="Calibri" pitchFamily="34" charset="0"/>
              </a:rPr>
              <a:t> the input "2+2"</a:t>
            </a:r>
          </a:p>
          <a:p>
            <a:pPr>
              <a:lnSpc>
                <a:spcPct val="100000"/>
              </a:lnSpc>
              <a:spcBef>
                <a:spcPts val="0"/>
              </a:spcBef>
            </a:pPr>
            <a:r>
              <a:rPr lang="en-US" sz="1600" b="1" dirty="0">
                <a:solidFill>
                  <a:srgbClr val="7030A0"/>
                </a:solidFill>
                <a:latin typeface="Calibri" pitchFamily="34" charset="0"/>
                <a:cs typeface="Calibri" pitchFamily="34" charset="0"/>
              </a:rPr>
              <a:t>        When </a:t>
            </a:r>
            <a:r>
              <a:rPr lang="en-US" sz="1600" dirty="0">
                <a:latin typeface="Calibri" pitchFamily="34" charset="0"/>
                <a:cs typeface="Calibri" pitchFamily="34" charset="0"/>
              </a:rPr>
              <a:t>the calculator is run</a:t>
            </a:r>
          </a:p>
          <a:p>
            <a:pPr>
              <a:lnSpc>
                <a:spcPct val="100000"/>
              </a:lnSpc>
              <a:spcBef>
                <a:spcPts val="0"/>
              </a:spcBef>
            </a:pPr>
            <a:r>
              <a:rPr lang="en-US" sz="1600" dirty="0">
                <a:latin typeface="Calibri" pitchFamily="34" charset="0"/>
                <a:cs typeface="Calibri" pitchFamily="34" charset="0"/>
              </a:rPr>
              <a:t>        </a:t>
            </a:r>
            <a:r>
              <a:rPr lang="en-US" sz="1600" b="1" dirty="0">
                <a:solidFill>
                  <a:srgbClr val="7030A0"/>
                </a:solidFill>
                <a:latin typeface="Calibri" pitchFamily="34" charset="0"/>
                <a:cs typeface="Calibri" pitchFamily="34" charset="0"/>
              </a:rPr>
              <a:t>Then </a:t>
            </a:r>
            <a:r>
              <a:rPr lang="en-US" sz="1600" dirty="0">
                <a:latin typeface="Calibri" pitchFamily="34" charset="0"/>
                <a:cs typeface="Calibri" pitchFamily="34" charset="0"/>
              </a:rPr>
              <a:t>the output should be "4"</a:t>
            </a:r>
          </a:p>
          <a:p>
            <a:pPr>
              <a:lnSpc>
                <a:spcPct val="100000"/>
              </a:lnSpc>
              <a:spcBef>
                <a:spcPts val="0"/>
              </a:spcBef>
            </a:pPr>
            <a:endParaRPr lang="en-US" sz="1600" kern="0" dirty="0" smtClean="0">
              <a:latin typeface="Calibri" pitchFamily="34" charset="0"/>
              <a:cs typeface="Calibri" pitchFamily="34" charset="0"/>
            </a:endParaRPr>
          </a:p>
          <a:p>
            <a:pPr>
              <a:lnSpc>
                <a:spcPct val="100000"/>
              </a:lnSpc>
              <a:spcBef>
                <a:spcPts val="0"/>
              </a:spcBef>
            </a:pPr>
            <a:r>
              <a:rPr lang="en-US" sz="1600" b="1" kern="0" dirty="0" smtClean="0">
                <a:solidFill>
                  <a:srgbClr val="7030A0"/>
                </a:solidFill>
                <a:latin typeface="Calibri" pitchFamily="34" charset="0"/>
                <a:cs typeface="Calibri" pitchFamily="34" charset="0"/>
              </a:rPr>
              <a:t>    </a:t>
            </a:r>
            <a:endParaRPr lang="en-US" sz="1600" kern="0" dirty="0">
              <a:latin typeface="Calibri" pitchFamily="34" charset="0"/>
              <a:cs typeface="Calibri" pitchFamily="34" charset="0"/>
            </a:endParaRPr>
          </a:p>
        </p:txBody>
      </p:sp>
      <p:cxnSp>
        <p:nvCxnSpPr>
          <p:cNvPr id="4" name="Straight Connector 3"/>
          <p:cNvCxnSpPr/>
          <p:nvPr/>
        </p:nvCxnSpPr>
        <p:spPr bwMode="auto">
          <a:xfrm>
            <a:off x="3331029" y="1268963"/>
            <a:ext cx="46653" cy="4655976"/>
          </a:xfrm>
          <a:prstGeom prst="line">
            <a:avLst/>
          </a:prstGeom>
          <a:noFill/>
          <a:ln w="12700" cap="flat" cmpd="sng" algn="ctr">
            <a:solidFill>
              <a:schemeClr val="tx1"/>
            </a:solidFill>
            <a:prstDash val="lgDashDotDot"/>
            <a:round/>
            <a:headEnd type="none" w="med" len="med"/>
            <a:tailEnd type="none" w="med" len="med"/>
          </a:ln>
          <a:effectLst/>
        </p:spPr>
      </p:cxnSp>
      <p:sp>
        <p:nvSpPr>
          <p:cNvPr id="14" name="Content Placeholder 2"/>
          <p:cNvSpPr txBox="1">
            <a:spLocks/>
          </p:cNvSpPr>
          <p:nvPr/>
        </p:nvSpPr>
        <p:spPr bwMode="auto">
          <a:xfrm>
            <a:off x="3536303" y="952015"/>
            <a:ext cx="5259094" cy="65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a:buFont typeface="Wingdings" pitchFamily="2" charset="2"/>
              <a:buChar char="q"/>
            </a:pPr>
            <a:r>
              <a:rPr lang="en-US" sz="1600" kern="0" dirty="0">
                <a:latin typeface="Calibri" pitchFamily="34" charset="0"/>
                <a:cs typeface="Calibri" pitchFamily="34" charset="0"/>
              </a:rPr>
              <a:t>f</a:t>
            </a:r>
            <a:r>
              <a:rPr lang="en-US" sz="1600" kern="0" dirty="0" smtClean="0">
                <a:latin typeface="Calibri" pitchFamily="34" charset="0"/>
                <a:cs typeface="Calibri" pitchFamily="34" charset="0"/>
              </a:rPr>
              <a:t>eatures/</a:t>
            </a:r>
            <a:r>
              <a:rPr lang="en-US" sz="1600" kern="0" dirty="0" err="1" smtClean="0">
                <a:latin typeface="Calibri" pitchFamily="34" charset="0"/>
                <a:cs typeface="Calibri" pitchFamily="34" charset="0"/>
              </a:rPr>
              <a:t>step_definitions</a:t>
            </a:r>
            <a:r>
              <a:rPr lang="en-US" sz="1600" kern="0" dirty="0" smtClean="0">
                <a:latin typeface="Calibri" pitchFamily="34" charset="0"/>
                <a:cs typeface="Calibri" pitchFamily="34" charset="0"/>
              </a:rPr>
              <a:t>/</a:t>
            </a:r>
            <a:r>
              <a:rPr lang="en-US" sz="1600" kern="0" dirty="0" err="1" smtClean="0">
                <a:latin typeface="Calibri" pitchFamily="34" charset="0"/>
                <a:cs typeface="Calibri" pitchFamily="34" charset="0"/>
              </a:rPr>
              <a:t>adding.rb</a:t>
            </a:r>
            <a:endParaRPr lang="en-US" sz="1600" kern="0" dirty="0" smtClean="0">
              <a:latin typeface="Calibri" pitchFamily="34" charset="0"/>
              <a:cs typeface="Calibri" pitchFamily="34" charset="0"/>
            </a:endParaRPr>
          </a:p>
          <a:p>
            <a:pPr>
              <a:lnSpc>
                <a:spcPct val="100000"/>
              </a:lnSpc>
              <a:spcBef>
                <a:spcPts val="0"/>
              </a:spcBef>
            </a:pPr>
            <a:endParaRPr lang="en-US" sz="1600" kern="0" dirty="0" smtClean="0">
              <a:latin typeface="Calibri" pitchFamily="34" charset="0"/>
              <a:cs typeface="Calibri" pitchFamily="34" charset="0"/>
            </a:endParaRPr>
          </a:p>
          <a:p>
            <a:pPr>
              <a:lnSpc>
                <a:spcPct val="100000"/>
              </a:lnSpc>
              <a:spcBef>
                <a:spcPts val="0"/>
              </a:spcBef>
            </a:pPr>
            <a:r>
              <a:rPr lang="en-US" sz="1600" b="1" kern="0" dirty="0" smtClean="0">
                <a:solidFill>
                  <a:srgbClr val="7030A0"/>
                </a:solidFill>
                <a:latin typeface="Calibri" pitchFamily="34" charset="0"/>
                <a:cs typeface="Calibri" pitchFamily="34" charset="0"/>
              </a:rPr>
              <a:t>    </a:t>
            </a:r>
            <a:endParaRPr lang="en-US" sz="1600" kern="0" dirty="0">
              <a:latin typeface="Calibri" pitchFamily="34" charset="0"/>
              <a:cs typeface="Calibri" pitchFamily="34" charset="0"/>
            </a:endParaRPr>
          </a:p>
        </p:txBody>
      </p:sp>
    </p:spTree>
    <p:extLst>
      <p:ext uri="{BB962C8B-B14F-4D97-AF65-F5344CB8AC3E}">
        <p14:creationId xmlns:p14="http://schemas.microsoft.com/office/powerpoint/2010/main" val="3483606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320307" y="1012825"/>
            <a:ext cx="8234362" cy="5289550"/>
          </a:xfrm>
        </p:spPr>
        <p:txBody>
          <a:bodyPr/>
          <a:lstStyle/>
          <a:p>
            <a:pPr>
              <a:buFont typeface="Wingdings" pitchFamily="2" charset="2"/>
              <a:buChar char="q"/>
            </a:pPr>
            <a:r>
              <a:rPr lang="en-US" sz="1600" dirty="0" smtClean="0">
                <a:latin typeface="Calibri" pitchFamily="34" charset="0"/>
                <a:cs typeface="Calibri" pitchFamily="34" charset="0"/>
              </a:rPr>
              <a:t>Matching a step: Using regular expressions for capturing groups</a:t>
            </a:r>
          </a:p>
          <a:p>
            <a:pPr>
              <a:buFont typeface="Wingdings" pitchFamily="2" charset="2"/>
              <a:buChar char="q"/>
            </a:pPr>
            <a:endParaRPr lang="en-US" sz="1600" dirty="0">
              <a:latin typeface="Calibri" pitchFamily="34" charset="0"/>
              <a:cs typeface="Calibri" pitchFamily="34" charset="0"/>
            </a:endParaRPr>
          </a:p>
          <a:p>
            <a:pPr>
              <a:buFont typeface="Wingdings" pitchFamily="2" charset="2"/>
              <a:buChar char="q"/>
            </a:pPr>
            <a:endParaRPr lang="en-US" sz="1600" dirty="0" smtClean="0">
              <a:latin typeface="Calibri" pitchFamily="34" charset="0"/>
              <a:cs typeface="Calibri" pitchFamily="34" charset="0"/>
            </a:endParaRPr>
          </a:p>
          <a:p>
            <a:pPr>
              <a:buFont typeface="Wingdings" pitchFamily="2" charset="2"/>
              <a:buChar char="q"/>
            </a:pPr>
            <a:endParaRPr lang="en-US" sz="1600" dirty="0">
              <a:latin typeface="Calibri" pitchFamily="34" charset="0"/>
              <a:cs typeface="Calibri" pitchFamily="34" charset="0"/>
            </a:endParaRPr>
          </a:p>
          <a:p>
            <a:pPr>
              <a:buFont typeface="Wingdings" pitchFamily="2" charset="2"/>
              <a:buChar char="q"/>
            </a:pPr>
            <a:endParaRPr lang="en-US" sz="1600" dirty="0" smtClean="0">
              <a:latin typeface="Calibri" pitchFamily="34" charset="0"/>
              <a:cs typeface="Calibri" pitchFamily="34" charset="0"/>
            </a:endParaRPr>
          </a:p>
          <a:p>
            <a:pPr marL="0" indent="0"/>
            <a:r>
              <a:rPr lang="en-US" sz="1600" dirty="0" smtClean="0">
                <a:latin typeface="Calibri" pitchFamily="34" charset="0"/>
                <a:cs typeface="Calibri" pitchFamily="34" charset="0"/>
              </a:rPr>
              <a:t>            </a:t>
            </a:r>
          </a:p>
          <a:p>
            <a:pPr marL="0" indent="0"/>
            <a:endParaRPr lang="en-US" sz="1600" dirty="0">
              <a:latin typeface="Calibri" pitchFamily="34" charset="0"/>
              <a:cs typeface="Calibri" pitchFamily="34" charset="0"/>
            </a:endParaRPr>
          </a:p>
          <a:p>
            <a:pPr marL="0" indent="0"/>
            <a:endParaRPr lang="en-US" sz="1600" dirty="0" smtClean="0">
              <a:latin typeface="Calibri" pitchFamily="34" charset="0"/>
              <a:cs typeface="Calibri" pitchFamily="34" charset="0"/>
            </a:endParaRPr>
          </a:p>
          <a:p>
            <a:pPr marL="285750" indent="-285750">
              <a:buFont typeface="Wingdings" panose="05000000000000000000" pitchFamily="2" charset="2"/>
              <a:buChar char="q"/>
            </a:pPr>
            <a:endParaRPr lang="en-US" sz="1600" dirty="0" smtClean="0">
              <a:latin typeface="Calibri" pitchFamily="34" charset="0"/>
              <a:cs typeface="Calibri" pitchFamily="34" charset="0"/>
            </a:endParaRPr>
          </a:p>
          <a:p>
            <a:pPr marL="285750" indent="-285750">
              <a:buFont typeface="Wingdings" panose="05000000000000000000" pitchFamily="2" charset="2"/>
              <a:buChar char="q"/>
            </a:pPr>
            <a:endParaRPr lang="en-US" sz="1600" dirty="0">
              <a:latin typeface="Calibri" pitchFamily="34" charset="0"/>
              <a:cs typeface="Calibri" pitchFamily="34" charset="0"/>
            </a:endParaRPr>
          </a:p>
          <a:p>
            <a:pPr marL="285750" indent="-285750">
              <a:buFont typeface="Wingdings" panose="05000000000000000000" pitchFamily="2" charset="2"/>
              <a:buChar char="q"/>
            </a:pPr>
            <a:r>
              <a:rPr lang="en-US" sz="1600" dirty="0" smtClean="0">
                <a:latin typeface="Calibri" pitchFamily="34" charset="0"/>
                <a:cs typeface="Calibri" pitchFamily="34" charset="0"/>
              </a:rPr>
              <a:t>Note: The keyword: </a:t>
            </a:r>
            <a:r>
              <a:rPr lang="en-US" sz="1600" b="1" dirty="0" smtClean="0">
                <a:solidFill>
                  <a:srgbClr val="7030A0"/>
                </a:solidFill>
                <a:latin typeface="Calibri" pitchFamily="34" charset="0"/>
                <a:cs typeface="Calibri" pitchFamily="34" charset="0"/>
              </a:rPr>
              <a:t>Given/When/Then</a:t>
            </a:r>
            <a:r>
              <a:rPr lang="en-US" sz="1600" dirty="0" smtClean="0">
                <a:latin typeface="Calibri" pitchFamily="34" charset="0"/>
                <a:cs typeface="Calibri" pitchFamily="34" charset="0"/>
              </a:rPr>
              <a:t> would be ignored in deed when cucumber scans a scenario for matching step definitions.</a:t>
            </a: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7</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a:solidFill>
                  <a:schemeClr val="tx1"/>
                </a:solidFill>
                <a:latin typeface="Calibri" pitchFamily="34" charset="0"/>
                <a:cs typeface="Calibri" pitchFamily="34" charset="0"/>
              </a:rPr>
              <a:t>Step Definitions</a:t>
            </a:r>
            <a:endParaRPr lang="en-US" altLang="en-US" dirty="0" smtClean="0">
              <a:solidFill>
                <a:schemeClr val="tx1"/>
              </a:solidFill>
              <a:latin typeface="Calibri" pitchFamily="34" charset="0"/>
              <a:cs typeface="Calibri" pitchFamily="34" charset="0"/>
            </a:endParaRPr>
          </a:p>
        </p:txBody>
      </p:sp>
      <p:pic>
        <p:nvPicPr>
          <p:cNvPr id="2" name="Picture 1"/>
          <p:cNvPicPr>
            <a:picLocks noChangeAspect="1"/>
          </p:cNvPicPr>
          <p:nvPr/>
        </p:nvPicPr>
        <p:blipFill>
          <a:blip r:embed="rId2"/>
          <a:stretch>
            <a:fillRect/>
          </a:stretch>
        </p:blipFill>
        <p:spPr>
          <a:xfrm>
            <a:off x="801688" y="1377528"/>
            <a:ext cx="6372225" cy="1247775"/>
          </a:xfrm>
          <a:prstGeom prst="rect">
            <a:avLst/>
          </a:prstGeom>
        </p:spPr>
      </p:pic>
      <p:cxnSp>
        <p:nvCxnSpPr>
          <p:cNvPr id="4" name="Straight Connector 3"/>
          <p:cNvCxnSpPr/>
          <p:nvPr/>
        </p:nvCxnSpPr>
        <p:spPr bwMode="auto">
          <a:xfrm>
            <a:off x="1851378" y="2055471"/>
            <a:ext cx="2708716" cy="0"/>
          </a:xfrm>
          <a:prstGeom prst="line">
            <a:avLst/>
          </a:prstGeom>
          <a:noFill/>
          <a:ln w="12700" cap="flat" cmpd="sng" algn="ctr">
            <a:solidFill>
              <a:schemeClr val="tx1"/>
            </a:solidFill>
            <a:prstDash val="solid"/>
            <a:round/>
            <a:headEnd type="none" w="med" len="med"/>
            <a:tailEnd type="none" w="med" len="med"/>
          </a:ln>
          <a:effectLst/>
        </p:spPr>
      </p:cxnSp>
      <p:grpSp>
        <p:nvGrpSpPr>
          <p:cNvPr id="9" name="Group 8"/>
          <p:cNvGrpSpPr/>
          <p:nvPr/>
        </p:nvGrpSpPr>
        <p:grpSpPr>
          <a:xfrm>
            <a:off x="801688" y="2538008"/>
            <a:ext cx="6518275" cy="2970970"/>
            <a:chOff x="801688" y="2538008"/>
            <a:chExt cx="6518275" cy="2970970"/>
          </a:xfrm>
        </p:grpSpPr>
        <p:sp>
          <p:nvSpPr>
            <p:cNvPr id="6" name="Content Placeholder 2"/>
            <p:cNvSpPr txBox="1">
              <a:spLocks/>
            </p:cNvSpPr>
            <p:nvPr/>
          </p:nvSpPr>
          <p:spPr bwMode="auto">
            <a:xfrm>
              <a:off x="801688" y="2538008"/>
              <a:ext cx="6135274" cy="297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marL="285750" indent="-285750">
                <a:lnSpc>
                  <a:spcPct val="100000"/>
                </a:lnSpc>
                <a:spcBef>
                  <a:spcPts val="0"/>
                </a:spcBef>
                <a:spcAft>
                  <a:spcPts val="0"/>
                </a:spcAft>
                <a:buFont typeface="Wingdings" panose="05000000000000000000" pitchFamily="2" charset="2"/>
                <a:buChar char="v"/>
              </a:pPr>
              <a:r>
                <a:rPr lang="en-US" sz="1600" kern="0" dirty="0" smtClean="0">
                  <a:latin typeface="Calibri" pitchFamily="34" charset="0"/>
                  <a:cs typeface="Calibri" pitchFamily="34" charset="0"/>
                </a:rPr>
                <a:t>Capture groups</a:t>
              </a:r>
            </a:p>
            <a:p>
              <a:pPr marL="285750" indent="-285750">
                <a:lnSpc>
                  <a:spcPct val="100000"/>
                </a:lnSpc>
                <a:spcBef>
                  <a:spcPts val="0"/>
                </a:spcBef>
                <a:spcAft>
                  <a:spcPts val="0"/>
                </a:spcAft>
                <a:buFont typeface="Wingdings" panose="05000000000000000000" pitchFamily="2" charset="2"/>
                <a:buChar char="v"/>
              </a:pPr>
              <a:endParaRPr lang="en-US" sz="1600" kern="0" dirty="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endParaRPr lang="en-US" sz="1600" kern="0" dirty="0" smtClean="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endParaRPr lang="en-US" sz="1600" kern="0" dirty="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r>
                <a:rPr lang="en-US" sz="1600" kern="0" dirty="0" smtClean="0">
                  <a:latin typeface="Calibri" pitchFamily="34" charset="0"/>
                  <a:cs typeface="Calibri" pitchFamily="34" charset="0"/>
                </a:rPr>
                <a:t>Character Classes</a:t>
              </a:r>
            </a:p>
            <a:p>
              <a:pPr marL="285750" indent="-285750">
                <a:lnSpc>
                  <a:spcPct val="100000"/>
                </a:lnSpc>
                <a:spcBef>
                  <a:spcPts val="0"/>
                </a:spcBef>
                <a:spcAft>
                  <a:spcPts val="0"/>
                </a:spcAft>
                <a:buFont typeface="Wingdings" panose="05000000000000000000" pitchFamily="2" charset="2"/>
                <a:buChar char="v"/>
              </a:pPr>
              <a:endParaRPr lang="en-US" sz="1600" kern="0" dirty="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endParaRPr lang="en-US" sz="1600" kern="0" dirty="0" smtClean="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endParaRPr lang="en-US" sz="1600" kern="0" dirty="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r>
                <a:rPr lang="en-US" sz="1600" kern="0" dirty="0" err="1" smtClean="0">
                  <a:latin typeface="Calibri" pitchFamily="34" charset="0"/>
                  <a:cs typeface="Calibri" pitchFamily="34" charset="0"/>
                </a:rPr>
                <a:t>Mutiple</a:t>
              </a:r>
              <a:r>
                <a:rPr lang="en-US" sz="1600" kern="0" dirty="0" smtClean="0">
                  <a:latin typeface="Calibri" pitchFamily="34" charset="0"/>
                  <a:cs typeface="Calibri" pitchFamily="34" charset="0"/>
                </a:rPr>
                <a:t> capture</a:t>
              </a:r>
            </a:p>
            <a:p>
              <a:pPr marL="0" indent="0">
                <a:lnSpc>
                  <a:spcPct val="100000"/>
                </a:lnSpc>
                <a:spcBef>
                  <a:spcPts val="0"/>
                </a:spcBef>
                <a:spcAft>
                  <a:spcPts val="0"/>
                </a:spcAft>
              </a:pPr>
              <a:r>
                <a:rPr lang="en-US" sz="1600" b="1" kern="0" dirty="0" smtClean="0">
                  <a:latin typeface="Calibri" pitchFamily="34" charset="0"/>
                  <a:cs typeface="Calibri" pitchFamily="34" charset="0"/>
                </a:rPr>
                <a:t>      Given</a:t>
              </a:r>
              <a:r>
                <a:rPr lang="en-US" sz="1600" kern="0" dirty="0" smtClean="0">
                  <a:latin typeface="Calibri" pitchFamily="34" charset="0"/>
                  <a:cs typeface="Calibri" pitchFamily="34" charset="0"/>
                </a:rPr>
                <a:t> </a:t>
              </a:r>
              <a:r>
                <a:rPr lang="en-US" sz="1600" u="sng" kern="0" dirty="0">
                  <a:latin typeface="Calibri" pitchFamily="34" charset="0"/>
                  <a:cs typeface="Calibri" pitchFamily="34" charset="0"/>
                </a:rPr>
                <a:t>/I have \$(\S+) in my account/ </a:t>
              </a:r>
              <a:r>
                <a:rPr lang="en-US" sz="1600" kern="0" dirty="0">
                  <a:latin typeface="Calibri" pitchFamily="34" charset="0"/>
                  <a:cs typeface="Calibri" pitchFamily="34" charset="0"/>
                </a:rPr>
                <a:t>do |amount|</a:t>
              </a:r>
            </a:p>
            <a:p>
              <a:pPr marL="0" indent="0">
                <a:lnSpc>
                  <a:spcPct val="100000"/>
                </a:lnSpc>
                <a:spcBef>
                  <a:spcPts val="0"/>
                </a:spcBef>
                <a:spcAft>
                  <a:spcPts val="0"/>
                </a:spcAft>
              </a:pPr>
              <a:r>
                <a:rPr lang="en-US" sz="1600" kern="0" dirty="0">
                  <a:latin typeface="Calibri" pitchFamily="34" charset="0"/>
                  <a:cs typeface="Calibri" pitchFamily="34" charset="0"/>
                </a:rPr>
                <a:t>            ****</a:t>
              </a:r>
            </a:p>
            <a:p>
              <a:pPr marL="0" indent="0">
                <a:lnSpc>
                  <a:spcPct val="100000"/>
                </a:lnSpc>
                <a:spcBef>
                  <a:spcPts val="0"/>
                </a:spcBef>
                <a:spcAft>
                  <a:spcPts val="0"/>
                </a:spcAft>
              </a:pPr>
              <a:r>
                <a:rPr lang="en-US" sz="1600" kern="0" dirty="0">
                  <a:latin typeface="Calibri" pitchFamily="34" charset="0"/>
                  <a:cs typeface="Calibri" pitchFamily="34" charset="0"/>
                </a:rPr>
                <a:t>      end</a:t>
              </a:r>
            </a:p>
            <a:p>
              <a:pPr marL="285750" indent="-285750">
                <a:lnSpc>
                  <a:spcPct val="100000"/>
                </a:lnSpc>
                <a:spcBef>
                  <a:spcPts val="0"/>
                </a:spcBef>
                <a:spcAft>
                  <a:spcPts val="0"/>
                </a:spcAft>
                <a:buFont typeface="Wingdings" panose="05000000000000000000" pitchFamily="2" charset="2"/>
                <a:buChar char="v"/>
              </a:pPr>
              <a:endParaRPr lang="en-US" sz="1600" kern="0" dirty="0" smtClean="0">
                <a:latin typeface="Calibri" pitchFamily="34" charset="0"/>
                <a:cs typeface="Calibri" pitchFamily="34" charset="0"/>
              </a:endParaRPr>
            </a:p>
          </p:txBody>
        </p:sp>
        <p:pic>
          <p:nvPicPr>
            <p:cNvPr id="5" name="Picture 4"/>
            <p:cNvPicPr>
              <a:picLocks noChangeAspect="1"/>
            </p:cNvPicPr>
            <p:nvPr/>
          </p:nvPicPr>
          <p:blipFill>
            <a:blip r:embed="rId3"/>
            <a:stretch>
              <a:fillRect/>
            </a:stretch>
          </p:blipFill>
          <p:spPr>
            <a:xfrm>
              <a:off x="900113" y="2849239"/>
              <a:ext cx="6419850" cy="733425"/>
            </a:xfrm>
            <a:prstGeom prst="rect">
              <a:avLst/>
            </a:prstGeom>
          </p:spPr>
        </p:pic>
        <p:pic>
          <p:nvPicPr>
            <p:cNvPr id="8" name="Picture 7"/>
            <p:cNvPicPr>
              <a:picLocks noChangeAspect="1"/>
            </p:cNvPicPr>
            <p:nvPr/>
          </p:nvPicPr>
          <p:blipFill>
            <a:blip r:embed="rId4"/>
            <a:stretch>
              <a:fillRect/>
            </a:stretch>
          </p:blipFill>
          <p:spPr>
            <a:xfrm>
              <a:off x="957263" y="3806600"/>
              <a:ext cx="6305550" cy="704850"/>
            </a:xfrm>
            <a:prstGeom prst="rect">
              <a:avLst/>
            </a:prstGeom>
          </p:spPr>
        </p:pic>
      </p:grpSp>
    </p:spTree>
    <p:extLst>
      <p:ext uri="{BB962C8B-B14F-4D97-AF65-F5344CB8AC3E}">
        <p14:creationId xmlns:p14="http://schemas.microsoft.com/office/powerpoint/2010/main" val="4097584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320307" y="1012825"/>
            <a:ext cx="8234362" cy="5289550"/>
          </a:xfrm>
        </p:spPr>
        <p:txBody>
          <a:bodyPr/>
          <a:lstStyle/>
          <a:p>
            <a:pPr>
              <a:buFont typeface="Wingdings" pitchFamily="2" charset="2"/>
              <a:buChar char="q"/>
            </a:pPr>
            <a:r>
              <a:rPr lang="en-US" sz="1600" dirty="0" smtClean="0">
                <a:latin typeface="Calibri" pitchFamily="34" charset="0"/>
                <a:cs typeface="Calibri" pitchFamily="34" charset="0"/>
              </a:rPr>
              <a:t>Matching a step: </a:t>
            </a:r>
            <a:r>
              <a:rPr lang="en-US" sz="1600" dirty="0" err="1" smtClean="0">
                <a:latin typeface="Calibri" pitchFamily="34" charset="0"/>
                <a:cs typeface="Calibri" pitchFamily="34" charset="0"/>
              </a:rPr>
              <a:t>Noncapturing</a:t>
            </a:r>
            <a:r>
              <a:rPr lang="en-US" sz="1600" dirty="0" smtClean="0">
                <a:latin typeface="Calibri" pitchFamily="34" charset="0"/>
                <a:cs typeface="Calibri" pitchFamily="34" charset="0"/>
              </a:rPr>
              <a:t> groups</a:t>
            </a:r>
          </a:p>
          <a:p>
            <a:pPr>
              <a:buFont typeface="Wingdings" pitchFamily="2" charset="2"/>
              <a:buChar char="q"/>
            </a:pPr>
            <a:endParaRPr lang="en-US" sz="1600" dirty="0">
              <a:latin typeface="Calibri" pitchFamily="34" charset="0"/>
              <a:cs typeface="Calibri" pitchFamily="34" charset="0"/>
            </a:endParaRPr>
          </a:p>
          <a:p>
            <a:pPr>
              <a:buFont typeface="Wingdings" pitchFamily="2" charset="2"/>
              <a:buChar char="q"/>
            </a:pPr>
            <a:endParaRPr lang="en-US" sz="1600" dirty="0" smtClean="0">
              <a:latin typeface="Calibri" pitchFamily="34" charset="0"/>
              <a:cs typeface="Calibri" pitchFamily="34" charset="0"/>
            </a:endParaRPr>
          </a:p>
          <a:p>
            <a:pPr>
              <a:buFont typeface="Wingdings" pitchFamily="2" charset="2"/>
              <a:buChar char="q"/>
            </a:pPr>
            <a:endParaRPr lang="en-US" sz="1600" dirty="0">
              <a:latin typeface="Calibri" pitchFamily="34" charset="0"/>
              <a:cs typeface="Calibri" pitchFamily="34" charset="0"/>
            </a:endParaRPr>
          </a:p>
          <a:p>
            <a:pPr>
              <a:buFont typeface="Wingdings" pitchFamily="2" charset="2"/>
              <a:buChar char="q"/>
            </a:pPr>
            <a:endParaRPr lang="en-US" sz="1600" dirty="0" smtClean="0">
              <a:latin typeface="Calibri" pitchFamily="34" charset="0"/>
              <a:cs typeface="Calibri" pitchFamily="34" charset="0"/>
            </a:endParaRPr>
          </a:p>
          <a:p>
            <a:pPr marL="0" indent="0"/>
            <a:r>
              <a:rPr lang="en-US" sz="1600" dirty="0" smtClean="0">
                <a:latin typeface="Calibri" pitchFamily="34" charset="0"/>
                <a:cs typeface="Calibri" pitchFamily="34" charset="0"/>
              </a:rPr>
              <a:t>            </a:t>
            </a:r>
          </a:p>
          <a:p>
            <a:pPr marL="0" indent="0"/>
            <a:endParaRPr lang="en-US" sz="1600" dirty="0">
              <a:latin typeface="Calibri" pitchFamily="34" charset="0"/>
              <a:cs typeface="Calibri" pitchFamily="34" charset="0"/>
            </a:endParaRPr>
          </a:p>
          <a:p>
            <a:pPr marL="0" indent="0"/>
            <a:endParaRPr lang="en-US" sz="1600" dirty="0" smtClean="0">
              <a:latin typeface="Calibri" pitchFamily="34" charset="0"/>
              <a:cs typeface="Calibri" pitchFamily="34" charset="0"/>
            </a:endParaRPr>
          </a:p>
          <a:p>
            <a:pPr marL="285750" indent="-285750">
              <a:buFont typeface="Wingdings" panose="05000000000000000000" pitchFamily="2" charset="2"/>
              <a:buChar char="q"/>
            </a:pPr>
            <a:endParaRPr lang="en-US" sz="1600" dirty="0" smtClean="0">
              <a:latin typeface="Calibri" pitchFamily="34" charset="0"/>
              <a:cs typeface="Calibri" pitchFamily="34" charset="0"/>
            </a:endParaRPr>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8</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a:solidFill>
                  <a:schemeClr val="tx1"/>
                </a:solidFill>
                <a:latin typeface="Calibri" pitchFamily="34" charset="0"/>
                <a:cs typeface="Calibri" pitchFamily="34" charset="0"/>
              </a:rPr>
              <a:t>Step Definitions</a:t>
            </a:r>
            <a:endParaRPr lang="en-US" altLang="en-US" dirty="0" smtClean="0">
              <a:solidFill>
                <a:schemeClr val="tx1"/>
              </a:solidFill>
              <a:latin typeface="Calibri" pitchFamily="34" charset="0"/>
              <a:cs typeface="Calibri" pitchFamily="34" charset="0"/>
            </a:endParaRPr>
          </a:p>
        </p:txBody>
      </p:sp>
      <p:sp>
        <p:nvSpPr>
          <p:cNvPr id="6" name="Content Placeholder 2"/>
          <p:cNvSpPr txBox="1">
            <a:spLocks/>
          </p:cNvSpPr>
          <p:nvPr/>
        </p:nvSpPr>
        <p:spPr bwMode="auto">
          <a:xfrm>
            <a:off x="628650" y="1499430"/>
            <a:ext cx="6135274" cy="297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lnSpc>
                <a:spcPct val="95000"/>
              </a:lnSpc>
              <a:spcBef>
                <a:spcPct val="75000"/>
              </a:spcBef>
              <a:spcAft>
                <a:spcPct val="20000"/>
              </a:spcAft>
              <a:defRPr sz="2200">
                <a:solidFill>
                  <a:schemeClr val="tx1"/>
                </a:solidFill>
                <a:latin typeface="+mn-lt"/>
                <a:ea typeface="+mn-ea"/>
                <a:cs typeface="+mn-cs"/>
              </a:defRPr>
            </a:lvl1pPr>
            <a:lvl2pPr marL="231775" indent="-230188" algn="l" rtl="0" eaLnBrk="0" fontAlgn="base" hangingPunct="0">
              <a:lnSpc>
                <a:spcPct val="95000"/>
              </a:lnSpc>
              <a:spcBef>
                <a:spcPct val="20000"/>
              </a:spcBef>
              <a:spcAft>
                <a:spcPct val="20000"/>
              </a:spcAft>
              <a:buFont typeface="Wingdings" pitchFamily="2" charset="2"/>
              <a:buChar char=""/>
              <a:defRPr sz="2200">
                <a:solidFill>
                  <a:schemeClr val="tx1"/>
                </a:solidFill>
                <a:latin typeface="+mn-lt"/>
              </a:defRPr>
            </a:lvl2pPr>
            <a:lvl3pPr marL="460375" indent="-227013" algn="l" rtl="0" eaLnBrk="0" fontAlgn="base" hangingPunct="0">
              <a:lnSpc>
                <a:spcPct val="95000"/>
              </a:lnSpc>
              <a:spcBef>
                <a:spcPct val="20000"/>
              </a:spcBef>
              <a:spcAft>
                <a:spcPct val="20000"/>
              </a:spcAft>
              <a:buChar char="–"/>
              <a:defRPr sz="2000">
                <a:solidFill>
                  <a:schemeClr val="tx1"/>
                </a:solidFill>
                <a:latin typeface="+mn-lt"/>
              </a:defRPr>
            </a:lvl3pPr>
            <a:lvl4pPr marL="685800" indent="-223838" algn="l" rtl="0" eaLnBrk="0" fontAlgn="base" hangingPunct="0">
              <a:lnSpc>
                <a:spcPct val="95000"/>
              </a:lnSpc>
              <a:spcBef>
                <a:spcPct val="20000"/>
              </a:spcBef>
              <a:spcAft>
                <a:spcPct val="20000"/>
              </a:spcAft>
              <a:buFont typeface="Wingdings" pitchFamily="2" charset="2"/>
              <a:buChar char=""/>
              <a:defRPr>
                <a:solidFill>
                  <a:schemeClr val="tx1"/>
                </a:solidFill>
                <a:latin typeface="+mn-lt"/>
              </a:defRPr>
            </a:lvl4pPr>
            <a:lvl5pPr marL="911225" indent="-223838" algn="l" rtl="0" eaLnBrk="0" fontAlgn="base" hangingPunct="0">
              <a:lnSpc>
                <a:spcPct val="95000"/>
              </a:lnSpc>
              <a:spcBef>
                <a:spcPct val="20000"/>
              </a:spcBef>
              <a:spcAft>
                <a:spcPct val="20000"/>
              </a:spcAft>
              <a:buChar char="–"/>
              <a:defRPr>
                <a:solidFill>
                  <a:schemeClr val="tx1"/>
                </a:solidFill>
                <a:latin typeface="+mn-lt"/>
              </a:defRPr>
            </a:lvl5pPr>
            <a:lvl6pPr marL="1368425" indent="-223838" algn="l" rtl="0" fontAlgn="base">
              <a:lnSpc>
                <a:spcPct val="95000"/>
              </a:lnSpc>
              <a:spcBef>
                <a:spcPct val="20000"/>
              </a:spcBef>
              <a:spcAft>
                <a:spcPct val="20000"/>
              </a:spcAft>
              <a:buChar char="–"/>
              <a:defRPr>
                <a:solidFill>
                  <a:schemeClr val="tx1"/>
                </a:solidFill>
                <a:latin typeface="+mn-lt"/>
              </a:defRPr>
            </a:lvl6pPr>
            <a:lvl7pPr marL="1825625" indent="-223838" algn="l" rtl="0" fontAlgn="base">
              <a:lnSpc>
                <a:spcPct val="95000"/>
              </a:lnSpc>
              <a:spcBef>
                <a:spcPct val="20000"/>
              </a:spcBef>
              <a:spcAft>
                <a:spcPct val="20000"/>
              </a:spcAft>
              <a:buChar char="–"/>
              <a:defRPr>
                <a:solidFill>
                  <a:schemeClr val="tx1"/>
                </a:solidFill>
                <a:latin typeface="+mn-lt"/>
              </a:defRPr>
            </a:lvl7pPr>
            <a:lvl8pPr marL="2282825" indent="-223838" algn="l" rtl="0" fontAlgn="base">
              <a:lnSpc>
                <a:spcPct val="95000"/>
              </a:lnSpc>
              <a:spcBef>
                <a:spcPct val="20000"/>
              </a:spcBef>
              <a:spcAft>
                <a:spcPct val="20000"/>
              </a:spcAft>
              <a:buChar char="–"/>
              <a:defRPr>
                <a:solidFill>
                  <a:schemeClr val="tx1"/>
                </a:solidFill>
                <a:latin typeface="+mn-lt"/>
              </a:defRPr>
            </a:lvl8pPr>
            <a:lvl9pPr marL="2740025" indent="-223838" algn="l" rtl="0" fontAlgn="base">
              <a:lnSpc>
                <a:spcPct val="95000"/>
              </a:lnSpc>
              <a:spcBef>
                <a:spcPct val="20000"/>
              </a:spcBef>
              <a:spcAft>
                <a:spcPct val="20000"/>
              </a:spcAft>
              <a:buChar char="–"/>
              <a:defRPr>
                <a:solidFill>
                  <a:schemeClr val="tx1"/>
                </a:solidFill>
                <a:latin typeface="+mn-lt"/>
              </a:defRPr>
            </a:lvl9pPr>
          </a:lstStyle>
          <a:p>
            <a:pPr marL="285750" indent="-285750">
              <a:lnSpc>
                <a:spcPct val="100000"/>
              </a:lnSpc>
              <a:spcBef>
                <a:spcPts val="0"/>
              </a:spcBef>
              <a:spcAft>
                <a:spcPts val="0"/>
              </a:spcAft>
              <a:buFont typeface="Wingdings" panose="05000000000000000000" pitchFamily="2" charset="2"/>
              <a:buChar char="v"/>
            </a:pPr>
            <a:endParaRPr lang="en-US" sz="1600" kern="0" dirty="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endParaRPr lang="en-US" sz="1600" kern="0" dirty="0" smtClean="0">
              <a:latin typeface="Calibri" pitchFamily="34" charset="0"/>
              <a:cs typeface="Calibri" pitchFamily="34" charset="0"/>
            </a:endParaRPr>
          </a:p>
          <a:p>
            <a:pPr marL="285750" indent="-285750">
              <a:lnSpc>
                <a:spcPct val="100000"/>
              </a:lnSpc>
              <a:spcBef>
                <a:spcPts val="0"/>
              </a:spcBef>
              <a:spcAft>
                <a:spcPts val="0"/>
              </a:spcAft>
              <a:buFont typeface="Wingdings" panose="05000000000000000000" pitchFamily="2" charset="2"/>
              <a:buChar char="v"/>
            </a:pPr>
            <a:endParaRPr lang="en-US" sz="1600" kern="0" dirty="0">
              <a:latin typeface="Calibri" pitchFamily="34" charset="0"/>
              <a:cs typeface="Calibri" pitchFamily="34" charset="0"/>
            </a:endParaRPr>
          </a:p>
          <a:p>
            <a:pPr marL="0" indent="0">
              <a:lnSpc>
                <a:spcPct val="100000"/>
              </a:lnSpc>
              <a:spcBef>
                <a:spcPts val="0"/>
              </a:spcBef>
              <a:spcAft>
                <a:spcPts val="0"/>
              </a:spcAft>
            </a:pPr>
            <a:r>
              <a:rPr lang="en-US" sz="1600" b="1" kern="0" dirty="0" smtClean="0">
                <a:latin typeface="Calibri" pitchFamily="34" charset="0"/>
                <a:cs typeface="Calibri" pitchFamily="34" charset="0"/>
              </a:rPr>
              <a:t>      </a:t>
            </a:r>
            <a:endParaRPr lang="en-US" sz="1600" kern="0" dirty="0" smtClean="0">
              <a:latin typeface="Calibri" pitchFamily="34" charset="0"/>
              <a:cs typeface="Calibri" pitchFamily="34" charset="0"/>
            </a:endParaRPr>
          </a:p>
        </p:txBody>
      </p:sp>
      <p:pic>
        <p:nvPicPr>
          <p:cNvPr id="10" name="Picture 9"/>
          <p:cNvPicPr>
            <a:picLocks noChangeAspect="1"/>
          </p:cNvPicPr>
          <p:nvPr/>
        </p:nvPicPr>
        <p:blipFill>
          <a:blip r:embed="rId2"/>
          <a:stretch>
            <a:fillRect/>
          </a:stretch>
        </p:blipFill>
        <p:spPr>
          <a:xfrm>
            <a:off x="962612" y="2197893"/>
            <a:ext cx="2752725" cy="419100"/>
          </a:xfrm>
          <a:prstGeom prst="rect">
            <a:avLst/>
          </a:prstGeom>
        </p:spPr>
      </p:pic>
      <p:pic>
        <p:nvPicPr>
          <p:cNvPr id="11" name="Picture 10"/>
          <p:cNvPicPr>
            <a:picLocks noChangeAspect="1"/>
          </p:cNvPicPr>
          <p:nvPr/>
        </p:nvPicPr>
        <p:blipFill>
          <a:blip r:embed="rId3"/>
          <a:stretch>
            <a:fillRect/>
          </a:stretch>
        </p:blipFill>
        <p:spPr>
          <a:xfrm>
            <a:off x="962612" y="1904416"/>
            <a:ext cx="2733675" cy="333375"/>
          </a:xfrm>
          <a:prstGeom prst="rect">
            <a:avLst/>
          </a:prstGeom>
        </p:spPr>
      </p:pic>
      <p:pic>
        <p:nvPicPr>
          <p:cNvPr id="12" name="Picture 11"/>
          <p:cNvPicPr>
            <a:picLocks noChangeAspect="1"/>
          </p:cNvPicPr>
          <p:nvPr/>
        </p:nvPicPr>
        <p:blipFill>
          <a:blip r:embed="rId4"/>
          <a:stretch>
            <a:fillRect/>
          </a:stretch>
        </p:blipFill>
        <p:spPr>
          <a:xfrm>
            <a:off x="801688" y="2996997"/>
            <a:ext cx="4276725" cy="733425"/>
          </a:xfrm>
          <a:prstGeom prst="rect">
            <a:avLst/>
          </a:prstGeom>
        </p:spPr>
      </p:pic>
      <p:sp>
        <p:nvSpPr>
          <p:cNvPr id="14" name="Down Arrow 13"/>
          <p:cNvSpPr/>
          <p:nvPr/>
        </p:nvSpPr>
        <p:spPr bwMode="auto">
          <a:xfrm>
            <a:off x="2472267" y="2531268"/>
            <a:ext cx="395111" cy="453647"/>
          </a:xfrm>
          <a:prstGeom prst="downArrow">
            <a:avLst/>
          </a:prstGeom>
          <a:solidFill>
            <a:schemeClr val="bg2">
              <a:lumMod val="20000"/>
              <a:lumOff val="80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608600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Verdana" pitchFamily="34" charset="0"/>
              </a:defRPr>
            </a:lvl1pPr>
            <a:lvl2pPr marL="742950" indent="-285750">
              <a:defRPr sz="22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hangingPunct="0">
              <a:defRPr>
                <a:solidFill>
                  <a:schemeClr val="tx1"/>
                </a:solidFill>
                <a:latin typeface="Verdana" pitchFamily="34" charset="0"/>
              </a:defRPr>
            </a:lvl6pPr>
            <a:lvl7pPr marL="2971800" indent="-228600" eaLnBrk="0" hangingPunct="0">
              <a:defRPr>
                <a:solidFill>
                  <a:schemeClr val="tx1"/>
                </a:solidFill>
                <a:latin typeface="Verdana" pitchFamily="34" charset="0"/>
              </a:defRPr>
            </a:lvl7pPr>
            <a:lvl8pPr marL="3429000" indent="-228600" eaLnBrk="0" hangingPunct="0">
              <a:defRPr>
                <a:solidFill>
                  <a:schemeClr val="tx1"/>
                </a:solidFill>
                <a:latin typeface="Verdana" pitchFamily="34" charset="0"/>
              </a:defRPr>
            </a:lvl8pPr>
            <a:lvl9pPr marL="3886200" indent="-228600" eaLnBrk="0" hangingPunct="0">
              <a:defRPr>
                <a:solidFill>
                  <a:schemeClr val="tx1"/>
                </a:solidFill>
                <a:latin typeface="Verdana" pitchFamily="34" charset="0"/>
              </a:defRPr>
            </a:lvl9pPr>
          </a:lstStyle>
          <a:p>
            <a:fld id="{793E8452-8B5A-4D68-BB33-CEA85F6938BB}" type="slidenum">
              <a:rPr lang="en-US" altLang="en-US" sz="900" smtClean="0">
                <a:solidFill>
                  <a:schemeClr val="bg1"/>
                </a:solidFill>
              </a:rPr>
              <a:pPr/>
              <a:t>9</a:t>
            </a:fld>
            <a:endParaRPr lang="en-US" altLang="en-US" sz="900" smtClean="0">
              <a:solidFill>
                <a:schemeClr val="bg1"/>
              </a:solidFill>
            </a:endParaRPr>
          </a:p>
        </p:txBody>
      </p:sp>
      <p:sp>
        <p:nvSpPr>
          <p:cNvPr id="15364" name="Rectangle 2"/>
          <p:cNvSpPr>
            <a:spLocks noGrp="1" noChangeArrowheads="1"/>
          </p:cNvSpPr>
          <p:nvPr>
            <p:ph type="title"/>
          </p:nvPr>
        </p:nvSpPr>
        <p:spPr/>
        <p:txBody>
          <a:bodyPr/>
          <a:lstStyle/>
          <a:p>
            <a:pPr eaLnBrk="1" hangingPunct="1"/>
            <a:r>
              <a:rPr lang="en-US" altLang="en-US" dirty="0" smtClean="0">
                <a:solidFill>
                  <a:schemeClr val="tx1"/>
                </a:solidFill>
                <a:latin typeface="Calibri" pitchFamily="34" charset="0"/>
                <a:cs typeface="Calibri" pitchFamily="34" charset="0"/>
              </a:rPr>
              <a:t>How cucumber works with a scenario?</a:t>
            </a:r>
          </a:p>
        </p:txBody>
      </p:sp>
      <p:sp>
        <p:nvSpPr>
          <p:cNvPr id="15362" name="Content Placeholder 2"/>
          <p:cNvSpPr>
            <a:spLocks noGrp="1"/>
          </p:cNvSpPr>
          <p:nvPr>
            <p:ph idx="1"/>
          </p:nvPr>
        </p:nvSpPr>
        <p:spPr>
          <a:xfrm>
            <a:off x="455613" y="927790"/>
            <a:ext cx="6408174" cy="3471333"/>
          </a:xfrm>
        </p:spPr>
        <p:txBody>
          <a:bodyPr/>
          <a:lstStyle/>
          <a:p>
            <a:pPr>
              <a:buFont typeface="Wingdings" pitchFamily="2" charset="2"/>
              <a:buChar char="q"/>
            </a:pPr>
            <a:r>
              <a:rPr lang="en-US" sz="1600" dirty="0" smtClean="0">
                <a:latin typeface="Calibri" pitchFamily="34" charset="0"/>
                <a:cs typeface="Calibri" pitchFamily="34" charset="0"/>
              </a:rPr>
              <a:t>Step 1: Create </a:t>
            </a:r>
            <a:r>
              <a:rPr lang="en-US" sz="1600" dirty="0" err="1" smtClean="0">
                <a:latin typeface="Calibri" pitchFamily="34" charset="0"/>
                <a:cs typeface="Calibri" pitchFamily="34" charset="0"/>
              </a:rPr>
              <a:t>features&amp;step_definitions</a:t>
            </a:r>
            <a:r>
              <a:rPr lang="en-US" sz="1600" dirty="0" smtClean="0">
                <a:latin typeface="Calibri" pitchFamily="34" charset="0"/>
                <a:cs typeface="Calibri" pitchFamily="34" charset="0"/>
              </a:rPr>
              <a:t>, then execute command</a:t>
            </a:r>
          </a:p>
          <a:p>
            <a:pPr marL="0" indent="0"/>
            <a:endParaRPr lang="en-US" sz="1600" dirty="0" smtClean="0">
              <a:latin typeface="Calibri" pitchFamily="34" charset="0"/>
              <a:cs typeface="Calibri" pitchFamily="34" charset="0"/>
            </a:endParaRPr>
          </a:p>
          <a:p>
            <a:pPr marL="0" indent="0"/>
            <a:r>
              <a:rPr lang="en-US" sz="1600" dirty="0">
                <a:latin typeface="Calibri" pitchFamily="34" charset="0"/>
                <a:cs typeface="Calibri" pitchFamily="34" charset="0"/>
              </a:rPr>
              <a:t> </a:t>
            </a:r>
            <a:endParaRPr lang="en-US" sz="1600" dirty="0" smtClean="0">
              <a:latin typeface="Calibri" pitchFamily="34" charset="0"/>
              <a:cs typeface="Calibri" pitchFamily="34" charset="0"/>
            </a:endParaRPr>
          </a:p>
          <a:p>
            <a:pPr>
              <a:buFont typeface="Arial" panose="020B0604020202020204" pitchFamily="34" charset="0"/>
              <a:buChar char="•"/>
            </a:pPr>
            <a:endParaRPr lang="en-US" sz="1600" dirty="0">
              <a:latin typeface="Calibri" pitchFamily="34" charset="0"/>
              <a:cs typeface="Calibri" pitchFamily="34" charset="0"/>
            </a:endParaRPr>
          </a:p>
        </p:txBody>
      </p:sp>
      <p:pic>
        <p:nvPicPr>
          <p:cNvPr id="3" name="Picture 2"/>
          <p:cNvPicPr>
            <a:picLocks noChangeAspect="1"/>
          </p:cNvPicPr>
          <p:nvPr/>
        </p:nvPicPr>
        <p:blipFill>
          <a:blip r:embed="rId2"/>
          <a:stretch>
            <a:fillRect/>
          </a:stretch>
        </p:blipFill>
        <p:spPr>
          <a:xfrm>
            <a:off x="891999" y="2588569"/>
            <a:ext cx="5724525" cy="1952625"/>
          </a:xfrm>
          <a:prstGeom prst="rect">
            <a:avLst/>
          </a:prstGeom>
        </p:spPr>
      </p:pic>
      <p:sp>
        <p:nvSpPr>
          <p:cNvPr id="10" name="Content Placeholder 2"/>
          <p:cNvSpPr txBox="1">
            <a:spLocks/>
          </p:cNvSpPr>
          <p:nvPr/>
        </p:nvSpPr>
        <p:spPr bwMode="auto">
          <a:xfrm>
            <a:off x="801688" y="1289874"/>
            <a:ext cx="8027987" cy="465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defPPr>
              <a:defRPr lang="en-US"/>
            </a:defPPr>
            <a:lvl1pPr algn="ctr" rtl="0" fontAlgn="base">
              <a:spcBef>
                <a:spcPct val="0"/>
              </a:spcBef>
              <a:spcAft>
                <a:spcPct val="0"/>
              </a:spcAft>
              <a:defRPr kern="1200">
                <a:solidFill>
                  <a:schemeClr val="tx1"/>
                </a:solidFill>
                <a:latin typeface="Verdana" pitchFamily="34" charset="0"/>
                <a:ea typeface="+mn-ea"/>
                <a:cs typeface="+mn-cs"/>
              </a:defRPr>
            </a:lvl1pPr>
            <a:lvl2pPr marL="457200" algn="ctr" rtl="0" fontAlgn="base">
              <a:spcBef>
                <a:spcPct val="0"/>
              </a:spcBef>
              <a:spcAft>
                <a:spcPct val="0"/>
              </a:spcAft>
              <a:defRPr kern="1200">
                <a:solidFill>
                  <a:schemeClr val="tx1"/>
                </a:solidFill>
                <a:latin typeface="Verdana" pitchFamily="34" charset="0"/>
                <a:ea typeface="+mn-ea"/>
                <a:cs typeface="+mn-cs"/>
              </a:defRPr>
            </a:lvl2pPr>
            <a:lvl3pPr marL="914400" algn="ctr" rtl="0" fontAlgn="base">
              <a:spcBef>
                <a:spcPct val="0"/>
              </a:spcBef>
              <a:spcAft>
                <a:spcPct val="0"/>
              </a:spcAft>
              <a:defRPr kern="1200">
                <a:solidFill>
                  <a:schemeClr val="tx1"/>
                </a:solidFill>
                <a:latin typeface="Verdana" pitchFamily="34" charset="0"/>
                <a:ea typeface="+mn-ea"/>
                <a:cs typeface="+mn-cs"/>
              </a:defRPr>
            </a:lvl3pPr>
            <a:lvl4pPr marL="1371600" algn="ctr" rtl="0" fontAlgn="base">
              <a:spcBef>
                <a:spcPct val="0"/>
              </a:spcBef>
              <a:spcAft>
                <a:spcPct val="0"/>
              </a:spcAft>
              <a:defRPr kern="1200">
                <a:solidFill>
                  <a:schemeClr val="tx1"/>
                </a:solidFill>
                <a:latin typeface="Verdana" pitchFamily="34" charset="0"/>
                <a:ea typeface="+mn-ea"/>
                <a:cs typeface="+mn-cs"/>
              </a:defRPr>
            </a:lvl4pPr>
            <a:lvl5pPr marL="1828800" algn="ctr"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marL="0" indent="0" algn="l">
              <a:lnSpc>
                <a:spcPct val="100000"/>
              </a:lnSpc>
              <a:spcBef>
                <a:spcPts val="0"/>
              </a:spcBef>
              <a:spcAft>
                <a:spcPts val="0"/>
              </a:spcAft>
            </a:pPr>
            <a:r>
              <a:rPr lang="en-US" sz="1600" b="1" kern="0" dirty="0" smtClean="0">
                <a:latin typeface="Calibri" pitchFamily="34" charset="0"/>
                <a:cs typeface="Calibri" pitchFamily="34" charset="0"/>
              </a:rPr>
              <a:t>$ </a:t>
            </a:r>
            <a:r>
              <a:rPr lang="en-US" sz="1600" b="1" kern="0" dirty="0" err="1" smtClean="0">
                <a:latin typeface="Calibri" pitchFamily="34" charset="0"/>
                <a:cs typeface="Calibri" pitchFamily="34" charset="0"/>
              </a:rPr>
              <a:t>pwd</a:t>
            </a:r>
            <a:endParaRPr lang="en-US" sz="1600" b="1" kern="0" dirty="0" smtClean="0">
              <a:latin typeface="Calibri" pitchFamily="34" charset="0"/>
              <a:cs typeface="Calibri" pitchFamily="34" charset="0"/>
            </a:endParaRPr>
          </a:p>
          <a:p>
            <a:pPr marL="0" indent="0" algn="l">
              <a:lnSpc>
                <a:spcPct val="100000"/>
              </a:lnSpc>
              <a:spcBef>
                <a:spcPts val="0"/>
              </a:spcBef>
              <a:spcAft>
                <a:spcPts val="0"/>
              </a:spcAft>
            </a:pPr>
            <a:r>
              <a:rPr lang="en-US" sz="1600" i="1" kern="0" dirty="0" smtClean="0">
                <a:latin typeface="Calibri" pitchFamily="34" charset="0"/>
                <a:cs typeface="Calibri" pitchFamily="34" charset="0"/>
              </a:rPr>
              <a:t>/</a:t>
            </a:r>
            <a:r>
              <a:rPr lang="en-US" sz="1600" i="1" kern="0" dirty="0" err="1" smtClean="0">
                <a:latin typeface="Calibri" pitchFamily="34" charset="0"/>
                <a:cs typeface="Calibri" pitchFamily="34" charset="0"/>
              </a:rPr>
              <a:t>proj</a:t>
            </a:r>
            <a:r>
              <a:rPr lang="en-US" sz="1600" i="1" kern="0" dirty="0" smtClean="0">
                <a:latin typeface="Calibri" pitchFamily="34" charset="0"/>
                <a:cs typeface="Calibri" pitchFamily="34" charset="0"/>
              </a:rPr>
              <a:t>/vmt_dev_2/</a:t>
            </a:r>
            <a:r>
              <a:rPr lang="en-US" sz="1600" i="1" kern="0" dirty="0" err="1" smtClean="0">
                <a:latin typeface="Calibri" pitchFamily="34" charset="0"/>
                <a:cs typeface="Calibri" pitchFamily="34" charset="0"/>
              </a:rPr>
              <a:t>hjie</a:t>
            </a:r>
            <a:r>
              <a:rPr lang="en-US" sz="1600" i="1" kern="0" dirty="0" smtClean="0">
                <a:latin typeface="Calibri" pitchFamily="34" charset="0"/>
                <a:cs typeface="Calibri" pitchFamily="34" charset="0"/>
              </a:rPr>
              <a:t>/</a:t>
            </a:r>
            <a:r>
              <a:rPr lang="en-US" sz="1600" i="1" kern="0" dirty="0" err="1" smtClean="0">
                <a:latin typeface="Calibri" pitchFamily="34" charset="0"/>
                <a:cs typeface="Calibri" pitchFamily="34" charset="0"/>
              </a:rPr>
              <a:t>cv_work</a:t>
            </a:r>
            <a:r>
              <a:rPr lang="en-US" sz="1600" i="1" kern="0" dirty="0" smtClean="0">
                <a:latin typeface="Calibri" pitchFamily="34" charset="0"/>
                <a:cs typeface="Calibri" pitchFamily="34" charset="0"/>
              </a:rPr>
              <a:t>/</a:t>
            </a:r>
            <a:r>
              <a:rPr lang="en-US" sz="1600" i="1" kern="0" dirty="0" err="1" smtClean="0">
                <a:latin typeface="Calibri" pitchFamily="34" charset="0"/>
                <a:cs typeface="Calibri" pitchFamily="34" charset="0"/>
              </a:rPr>
              <a:t>lint_verif</a:t>
            </a:r>
            <a:endParaRPr lang="en-US" sz="1600" i="1" kern="0" dirty="0" smtClean="0">
              <a:latin typeface="Calibri" pitchFamily="34" charset="0"/>
              <a:cs typeface="Calibri" pitchFamily="34" charset="0"/>
            </a:endParaRPr>
          </a:p>
          <a:p>
            <a:pPr algn="l">
              <a:spcBef>
                <a:spcPts val="0"/>
              </a:spcBef>
              <a:spcAft>
                <a:spcPts val="0"/>
              </a:spcAft>
            </a:pPr>
            <a:r>
              <a:rPr lang="en-US" sz="1600" b="1" kern="0" dirty="0">
                <a:latin typeface="Calibri" pitchFamily="34" charset="0"/>
                <a:cs typeface="Calibri" pitchFamily="34" charset="0"/>
              </a:rPr>
              <a:t>$</a:t>
            </a:r>
            <a:r>
              <a:rPr lang="en-US" sz="1600" b="1" kern="0" dirty="0" err="1">
                <a:latin typeface="Calibri" pitchFamily="34" charset="0"/>
                <a:cs typeface="Calibri" pitchFamily="34" charset="0"/>
              </a:rPr>
              <a:t>mkdir</a:t>
            </a:r>
            <a:r>
              <a:rPr lang="en-US" sz="1600" b="1" kern="0" dirty="0">
                <a:latin typeface="Calibri" pitchFamily="34" charset="0"/>
                <a:cs typeface="Calibri" pitchFamily="34" charset="0"/>
              </a:rPr>
              <a:t> tests</a:t>
            </a:r>
          </a:p>
          <a:p>
            <a:pPr algn="l">
              <a:spcBef>
                <a:spcPts val="0"/>
              </a:spcBef>
              <a:spcAft>
                <a:spcPts val="0"/>
              </a:spcAft>
            </a:pPr>
            <a:r>
              <a:rPr lang="en-US" sz="1600" b="1" kern="0" dirty="0">
                <a:latin typeface="Calibri" pitchFamily="34" charset="0"/>
                <a:cs typeface="Calibri" pitchFamily="34" charset="0"/>
              </a:rPr>
              <a:t>$cd tests</a:t>
            </a:r>
          </a:p>
          <a:p>
            <a:pPr algn="l">
              <a:spcBef>
                <a:spcPts val="0"/>
              </a:spcBef>
              <a:spcAft>
                <a:spcPts val="0"/>
              </a:spcAft>
            </a:pPr>
            <a:r>
              <a:rPr lang="en-US" sz="1600" i="1" kern="0" dirty="0" smtClean="0">
                <a:latin typeface="Calibri" pitchFamily="34" charset="0"/>
                <a:cs typeface="Calibri" pitchFamily="34" charset="0"/>
              </a:rPr>
              <a:t>&lt;create .features &amp; </a:t>
            </a:r>
            <a:r>
              <a:rPr lang="en-US" sz="1600" i="1" kern="0" dirty="0" err="1" smtClean="0">
                <a:latin typeface="Calibri" pitchFamily="34" charset="0"/>
                <a:cs typeface="Calibri" pitchFamily="34" charset="0"/>
              </a:rPr>
              <a:t>step_definitions</a:t>
            </a:r>
            <a:r>
              <a:rPr lang="en-US" sz="1600" i="1" kern="0" dirty="0" smtClean="0">
                <a:latin typeface="Calibri" pitchFamily="34" charset="0"/>
                <a:cs typeface="Calibri" pitchFamily="34" charset="0"/>
              </a:rPr>
              <a:t>. The location as below&gt;</a:t>
            </a:r>
          </a:p>
          <a:p>
            <a:pPr algn="l">
              <a:spcBef>
                <a:spcPts val="0"/>
              </a:spcBef>
              <a:spcAft>
                <a:spcPts val="0"/>
              </a:spcAft>
            </a:pPr>
            <a:endParaRPr lang="en-US" sz="1600" i="1" kern="0" dirty="0">
              <a:latin typeface="Calibri" pitchFamily="34" charset="0"/>
              <a:cs typeface="Calibri" pitchFamily="34" charset="0"/>
            </a:endParaRPr>
          </a:p>
          <a:p>
            <a:pPr algn="l">
              <a:spcBef>
                <a:spcPts val="0"/>
              </a:spcBef>
              <a:spcAft>
                <a:spcPts val="0"/>
              </a:spcAft>
            </a:pPr>
            <a:endParaRPr lang="en-US" sz="1600" i="1" kern="0" dirty="0" smtClean="0">
              <a:latin typeface="Calibri" pitchFamily="34" charset="0"/>
              <a:cs typeface="Calibri" pitchFamily="34" charset="0"/>
            </a:endParaRPr>
          </a:p>
          <a:p>
            <a:pPr algn="l">
              <a:spcBef>
                <a:spcPts val="0"/>
              </a:spcBef>
              <a:spcAft>
                <a:spcPts val="0"/>
              </a:spcAft>
            </a:pPr>
            <a:endParaRPr lang="en-US" sz="1600" i="1" kern="0" dirty="0">
              <a:latin typeface="Calibri" pitchFamily="34" charset="0"/>
              <a:cs typeface="Calibri" pitchFamily="34" charset="0"/>
            </a:endParaRPr>
          </a:p>
          <a:p>
            <a:pPr algn="l">
              <a:spcBef>
                <a:spcPts val="0"/>
              </a:spcBef>
              <a:spcAft>
                <a:spcPts val="0"/>
              </a:spcAft>
            </a:pPr>
            <a:endParaRPr lang="en-US" sz="1600" i="1" kern="0" dirty="0" smtClean="0">
              <a:latin typeface="Calibri" pitchFamily="34" charset="0"/>
              <a:cs typeface="Calibri" pitchFamily="34" charset="0"/>
            </a:endParaRPr>
          </a:p>
          <a:p>
            <a:pPr algn="l">
              <a:spcBef>
                <a:spcPts val="0"/>
              </a:spcBef>
              <a:spcAft>
                <a:spcPts val="0"/>
              </a:spcAft>
            </a:pPr>
            <a:endParaRPr lang="en-US" sz="1600" i="1" kern="0" dirty="0">
              <a:latin typeface="Calibri" pitchFamily="34" charset="0"/>
              <a:cs typeface="Calibri" pitchFamily="34" charset="0"/>
            </a:endParaRPr>
          </a:p>
          <a:p>
            <a:pPr algn="l">
              <a:spcBef>
                <a:spcPts val="0"/>
              </a:spcBef>
              <a:spcAft>
                <a:spcPts val="0"/>
              </a:spcAft>
            </a:pPr>
            <a:endParaRPr lang="en-US" sz="1600" i="1" kern="0" dirty="0" smtClean="0">
              <a:latin typeface="Calibri" pitchFamily="34" charset="0"/>
              <a:cs typeface="Calibri" pitchFamily="34" charset="0"/>
            </a:endParaRPr>
          </a:p>
          <a:p>
            <a:pPr algn="l">
              <a:spcBef>
                <a:spcPts val="0"/>
              </a:spcBef>
              <a:spcAft>
                <a:spcPts val="0"/>
              </a:spcAft>
            </a:pPr>
            <a:endParaRPr lang="en-US" sz="1600" i="1" kern="0" dirty="0">
              <a:latin typeface="Calibri" pitchFamily="34" charset="0"/>
              <a:cs typeface="Calibri" pitchFamily="34" charset="0"/>
            </a:endParaRPr>
          </a:p>
          <a:p>
            <a:pPr algn="l">
              <a:spcBef>
                <a:spcPts val="0"/>
              </a:spcBef>
              <a:spcAft>
                <a:spcPts val="0"/>
              </a:spcAft>
            </a:pPr>
            <a:endParaRPr lang="en-US" sz="1600" i="1" kern="0" dirty="0" smtClean="0">
              <a:latin typeface="Calibri" pitchFamily="34" charset="0"/>
              <a:cs typeface="Calibri" pitchFamily="34" charset="0"/>
            </a:endParaRPr>
          </a:p>
          <a:p>
            <a:pPr algn="l">
              <a:spcBef>
                <a:spcPts val="0"/>
              </a:spcBef>
              <a:spcAft>
                <a:spcPts val="0"/>
              </a:spcAft>
            </a:pPr>
            <a:endParaRPr lang="en-US" sz="1600" i="1" kern="0" dirty="0">
              <a:latin typeface="Calibri" pitchFamily="34" charset="0"/>
              <a:cs typeface="Calibri" pitchFamily="34" charset="0"/>
            </a:endParaRPr>
          </a:p>
          <a:p>
            <a:pPr algn="l">
              <a:spcBef>
                <a:spcPts val="0"/>
              </a:spcBef>
              <a:spcAft>
                <a:spcPts val="0"/>
              </a:spcAft>
            </a:pPr>
            <a:r>
              <a:rPr lang="en-US" sz="1600" b="1" kern="0" dirty="0">
                <a:latin typeface="Calibri" pitchFamily="34" charset="0"/>
                <a:cs typeface="Calibri" pitchFamily="34" charset="0"/>
              </a:rPr>
              <a:t>$/tool/pandora64/hdk-4.8.1/18/bin/cucumber features/</a:t>
            </a:r>
            <a:r>
              <a:rPr lang="en-US" sz="1600" b="1" kern="0" dirty="0" err="1">
                <a:latin typeface="Calibri" pitchFamily="34" charset="0"/>
                <a:cs typeface="Calibri" pitchFamily="34" charset="0"/>
              </a:rPr>
              <a:t>basic.feature</a:t>
            </a:r>
            <a:endParaRPr lang="en-US" sz="1600" b="1" kern="0" dirty="0">
              <a:latin typeface="Calibri" pitchFamily="34" charset="0"/>
              <a:cs typeface="Calibri" pitchFamily="34" charset="0"/>
            </a:endParaRPr>
          </a:p>
          <a:p>
            <a:pPr algn="l">
              <a:spcBef>
                <a:spcPts val="0"/>
              </a:spcBef>
              <a:spcAft>
                <a:spcPts val="0"/>
              </a:spcAft>
            </a:pPr>
            <a:endParaRPr lang="en-US" sz="1600" i="1" kern="0" dirty="0" smtClean="0">
              <a:latin typeface="Calibri" pitchFamily="34" charset="0"/>
              <a:cs typeface="Calibri" pitchFamily="34" charset="0"/>
            </a:endParaRPr>
          </a:p>
          <a:p>
            <a:pPr algn="l">
              <a:spcBef>
                <a:spcPts val="0"/>
              </a:spcBef>
              <a:spcAft>
                <a:spcPts val="0"/>
              </a:spcAft>
            </a:pPr>
            <a:endParaRPr lang="en-US" sz="1600" i="1" kern="0" dirty="0">
              <a:latin typeface="Calibri" pitchFamily="34" charset="0"/>
              <a:cs typeface="Calibri" pitchFamily="34" charset="0"/>
            </a:endParaRPr>
          </a:p>
          <a:p>
            <a:pPr algn="l">
              <a:spcBef>
                <a:spcPts val="0"/>
              </a:spcBef>
              <a:spcAft>
                <a:spcPts val="0"/>
              </a:spcAft>
            </a:pPr>
            <a:endParaRPr lang="en-US" sz="1600" i="1" kern="0" dirty="0" smtClean="0">
              <a:latin typeface="Calibri" pitchFamily="34" charset="0"/>
              <a:cs typeface="Calibri" pitchFamily="34" charset="0"/>
            </a:endParaRPr>
          </a:p>
          <a:p>
            <a:pPr algn="l">
              <a:spcBef>
                <a:spcPts val="0"/>
              </a:spcBef>
              <a:spcAft>
                <a:spcPts val="0"/>
              </a:spcAft>
            </a:pPr>
            <a:endParaRPr lang="en-US" sz="1600" i="1" kern="0" dirty="0" smtClean="0">
              <a:latin typeface="Calibri" pitchFamily="34" charset="0"/>
              <a:cs typeface="Calibri" pitchFamily="34" charset="0"/>
            </a:endParaRPr>
          </a:p>
          <a:p>
            <a:pPr algn="l">
              <a:spcBef>
                <a:spcPts val="0"/>
              </a:spcBef>
              <a:spcAft>
                <a:spcPts val="0"/>
              </a:spcAft>
            </a:pPr>
            <a:endParaRPr lang="en-US" sz="1600" i="1" kern="0" dirty="0">
              <a:latin typeface="Calibri" pitchFamily="34" charset="0"/>
              <a:cs typeface="Calibri" pitchFamily="34" charset="0"/>
            </a:endParaRPr>
          </a:p>
          <a:p>
            <a:pPr algn="l">
              <a:spcBef>
                <a:spcPts val="0"/>
              </a:spcBef>
              <a:spcAft>
                <a:spcPts val="0"/>
              </a:spcAft>
            </a:pPr>
            <a:endParaRPr lang="en-US" sz="1600" i="1" kern="0" dirty="0">
              <a:latin typeface="Calibri" pitchFamily="34" charset="0"/>
              <a:cs typeface="Calibri" pitchFamily="34" charset="0"/>
            </a:endParaRPr>
          </a:p>
          <a:p>
            <a:pPr marL="0" indent="0" algn="l">
              <a:lnSpc>
                <a:spcPct val="100000"/>
              </a:lnSpc>
              <a:spcBef>
                <a:spcPts val="0"/>
              </a:spcBef>
              <a:spcAft>
                <a:spcPts val="0"/>
              </a:spcAft>
            </a:pPr>
            <a:endParaRPr lang="en-US" sz="1600" b="1" kern="0" dirty="0" smtClean="0">
              <a:solidFill>
                <a:srgbClr val="7030A0"/>
              </a:solidFill>
              <a:latin typeface="Calibri" pitchFamily="34" charset="0"/>
              <a:cs typeface="Calibri" pitchFamily="34" charset="0"/>
            </a:endParaRPr>
          </a:p>
        </p:txBody>
      </p:sp>
    </p:spTree>
    <p:extLst>
      <p:ext uri="{BB962C8B-B14F-4D97-AF65-F5344CB8AC3E}">
        <p14:creationId xmlns:p14="http://schemas.microsoft.com/office/powerpoint/2010/main" val="114404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9966"/>
      </a:dk2>
      <a:lt2>
        <a:srgbClr val="76726E"/>
      </a:lt2>
      <a:accent1>
        <a:srgbClr val="BE0068"/>
      </a:accent1>
      <a:accent2>
        <a:srgbClr val="2DACAD"/>
      </a:accent2>
      <a:accent3>
        <a:srgbClr val="FFFFFF"/>
      </a:accent3>
      <a:accent4>
        <a:srgbClr val="000000"/>
      </a:accent4>
      <a:accent5>
        <a:srgbClr val="DBAAB9"/>
      </a:accent5>
      <a:accent6>
        <a:srgbClr val="289B9C"/>
      </a:accent6>
      <a:hlink>
        <a:srgbClr val="FFB515"/>
      </a:hlink>
      <a:folHlink>
        <a:srgbClr val="FD1B14"/>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9966"/>
        </a:dk2>
        <a:lt2>
          <a:srgbClr val="76726E"/>
        </a:lt2>
        <a:accent1>
          <a:srgbClr val="BE0068"/>
        </a:accent1>
        <a:accent2>
          <a:srgbClr val="2DACAD"/>
        </a:accent2>
        <a:accent3>
          <a:srgbClr val="FFFFFF"/>
        </a:accent3>
        <a:accent4>
          <a:srgbClr val="000000"/>
        </a:accent4>
        <a:accent5>
          <a:srgbClr val="DBAAB9"/>
        </a:accent5>
        <a:accent6>
          <a:srgbClr val="289B9C"/>
        </a:accent6>
        <a:hlink>
          <a:srgbClr val="FFB515"/>
        </a:hlink>
        <a:folHlink>
          <a:srgbClr val="FD1B1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WikiField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Wiki Page" ma:contentTypeID="0x010108002F2F7B21D01F954283130D8CADE688DE" ma:contentTypeVersion="0" ma:contentTypeDescription="Create a new wiki page." ma:contentTypeScope="" ma:versionID="5f2145049d252a91bdc745fdbc95e710">
  <xsd:schema xmlns:xsd="http://www.w3.org/2001/XMLSchema" xmlns:p="http://schemas.microsoft.com/office/2006/metadata/properties" xmlns:ns1="http://schemas.microsoft.com/sharepoint/v3" targetNamespace="http://schemas.microsoft.com/office/2006/metadata/properties" ma:root="true" ma:fieldsID="4043c4d33f6654405a15448989fb2b0b" ns1:_="">
    <xsd:import namespace="http://schemas.microsoft.com/sharepoint/v3"/>
    <xsd:element name="properties">
      <xsd:complexType>
        <xsd:sequence>
          <xsd:element name="documentManagement">
            <xsd:complexType>
              <xsd:all>
                <xsd:element ref="ns1:WikiField"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WikiField" ma:index="7" nillable="true" ma:displayName="Wiki Content" ma:internalName="WikiField">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WikiEditForm</Edit>
  <New>WikiEditForm</New>
</FormTemplates>
</file>

<file path=customXml/itemProps1.xml><?xml version="1.0" encoding="utf-8"?>
<ds:datastoreItem xmlns:ds="http://schemas.openxmlformats.org/officeDocument/2006/customXml" ds:itemID="{EF2B4CE3-361C-4C63-A74E-4C8537C0D12F}">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sharepoint/v3"/>
    <ds:schemaRef ds:uri="http://schemas.microsoft.com/office/infopath/2007/PartnerControls"/>
  </ds:schemaRefs>
</ds:datastoreItem>
</file>

<file path=customXml/itemProps2.xml><?xml version="1.0" encoding="utf-8"?>
<ds:datastoreItem xmlns:ds="http://schemas.openxmlformats.org/officeDocument/2006/customXml" ds:itemID="{BF8A4AB7-6199-4099-B920-FFD7A58AA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5AA6AA-1647-4A84-A23D-496D9DC9C7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43177</TotalTime>
  <Words>863</Words>
  <Application>Microsoft Office PowerPoint</Application>
  <PresentationFormat>On-screen Show (4:3)</PresentationFormat>
  <Paragraphs>243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Wingdings 3</vt:lpstr>
      <vt:lpstr>Default Design</vt:lpstr>
      <vt:lpstr>Cucumber Training</vt:lpstr>
      <vt:lpstr>Introduction</vt:lpstr>
      <vt:lpstr>Introduction</vt:lpstr>
      <vt:lpstr>Creating a feature</vt:lpstr>
      <vt:lpstr>Creating a feature</vt:lpstr>
      <vt:lpstr>Step Definitions</vt:lpstr>
      <vt:lpstr>Step Definitions</vt:lpstr>
      <vt:lpstr>Step Definitions</vt:lpstr>
      <vt:lpstr>How cucumber works with a scenario?</vt:lpstr>
      <vt:lpstr>How cucumber works with a scenario?</vt:lpstr>
      <vt:lpstr>How cucumber works with a scenario?</vt:lpstr>
      <vt:lpstr>How cucumber works with a scenario?</vt:lpstr>
      <vt:lpstr>How cucumber works with a scenario? – Example: Lint</vt:lpstr>
      <vt:lpstr>How cucumber works with a scenario? – Example: Lint</vt:lpstr>
      <vt:lpstr>How cucumber works with a scenario? – Example: Lint</vt:lpstr>
      <vt:lpstr>PowerPoint Presentation</vt:lpstr>
      <vt:lpstr>Disclaimer &amp; Attribution</vt:lpstr>
    </vt:vector>
  </TitlesOfParts>
  <Company>stellarv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Sophia Antipas</dc:creator>
  <cp:lastModifiedBy>Amy, Han</cp:lastModifiedBy>
  <cp:revision>370</cp:revision>
  <dcterms:created xsi:type="dcterms:W3CDTF">2006-09-11T03:47:19Z</dcterms:created>
  <dcterms:modified xsi:type="dcterms:W3CDTF">2016-05-06T05:31:38Z</dcterms:modified>
</cp:coreProperties>
</file>