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92" r:id="rId3"/>
    <p:sldId id="497" r:id="rId4"/>
    <p:sldId id="498" r:id="rId5"/>
    <p:sldId id="499" r:id="rId6"/>
    <p:sldId id="500" r:id="rId7"/>
    <p:sldId id="503" r:id="rId8"/>
    <p:sldId id="504" r:id="rId9"/>
    <p:sldId id="505" r:id="rId10"/>
    <p:sldId id="506" r:id="rId11"/>
    <p:sldId id="507" r:id="rId12"/>
    <p:sldId id="513" r:id="rId13"/>
    <p:sldId id="514" r:id="rId14"/>
    <p:sldId id="518" r:id="rId15"/>
    <p:sldId id="517" r:id="rId16"/>
    <p:sldId id="519" r:id="rId17"/>
    <p:sldId id="520" r:id="rId18"/>
    <p:sldId id="521" r:id="rId19"/>
    <p:sldId id="522" r:id="rId20"/>
    <p:sldId id="508" r:id="rId21"/>
    <p:sldId id="509" r:id="rId22"/>
    <p:sldId id="523" r:id="rId23"/>
    <p:sldId id="510" r:id="rId24"/>
    <p:sldId id="512" r:id="rId25"/>
    <p:sldId id="496" r:id="rId26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FC9E"/>
    <a:srgbClr val="E4A0AB"/>
    <a:srgbClr val="FF8585"/>
    <a:srgbClr val="C72732"/>
    <a:srgbClr val="CD4F64"/>
    <a:srgbClr val="FF1919"/>
    <a:srgbClr val="BCBCBC"/>
    <a:srgbClr val="D6A2A2"/>
    <a:srgbClr val="D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5" autoAdjust="0"/>
    <p:restoredTop sz="97514" autoAdjust="0"/>
  </p:normalViewPr>
  <p:slideViewPr>
    <p:cSldViewPr>
      <p:cViewPr>
        <p:scale>
          <a:sx n="75" d="100"/>
          <a:sy n="75" d="100"/>
        </p:scale>
        <p:origin x="-1002" y="-138"/>
      </p:cViewPr>
      <p:guideLst>
        <p:guide orient="horz" pos="2158"/>
        <p:guide orient="horz" pos="3597"/>
        <p:guide orient="horz" pos="732"/>
        <p:guide orient="horz" pos="447"/>
        <p:guide pos="2880"/>
        <p:guide pos="5474"/>
        <p:guide pos="287"/>
        <p:guide pos="1583"/>
        <p:guide pos="4176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defTabSz="914777">
              <a:defRPr sz="1200"/>
            </a:lvl1pPr>
          </a:lstStyle>
          <a:p>
            <a:pPr>
              <a:defRPr/>
            </a:pPr>
            <a:fld id="{A02B491A-8BAB-454C-BB66-0915D135E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1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2036">
              <a:defRPr sz="1200"/>
            </a:lvl1pPr>
          </a:lstStyle>
          <a:p>
            <a:pPr>
              <a:defRPr/>
            </a:pPr>
            <a:fld id="{8318CF05-EABA-45DE-942D-B54E37ABB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16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6C33AB62-71F2-41E6-ABAA-4BD30351E24F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AMD_PPT_TM_Bkgd_white_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876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919288" y="3395663"/>
            <a:ext cx="2701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C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O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N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F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I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D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E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N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T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I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A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7375" y="3867150"/>
            <a:ext cx="5562600" cy="781050"/>
          </a:xfrm>
        </p:spPr>
        <p:txBody>
          <a:bodyPr tIns="0" rIns="0" bIns="0" anchor="t"/>
          <a:lstStyle>
            <a:lvl1pPr algn="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40075" y="4979988"/>
            <a:ext cx="5549900" cy="1320800"/>
          </a:xfrm>
        </p:spPr>
        <p:txBody>
          <a:bodyPr tIns="0" rIns="0" bIns="0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6348-038B-4EF8-8700-A896761F9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174625"/>
            <a:ext cx="2057400" cy="553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74625"/>
            <a:ext cx="6024562" cy="553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4E6C-773B-4EF9-A1A3-386E692F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74625"/>
            <a:ext cx="72009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162050"/>
            <a:ext cx="4040187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2050"/>
            <a:ext cx="404177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CA6B8-C958-4F26-962C-BFB711682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74625"/>
            <a:ext cx="72009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162050"/>
            <a:ext cx="4040187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2050"/>
            <a:ext cx="4041775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613" y="3511550"/>
            <a:ext cx="8234362" cy="2198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3695-19B9-493E-9FE4-53A3E6841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77A28-0831-457A-9871-2503AFD1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459538"/>
            <a:ext cx="4117975" cy="1857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R8xx DB Implementation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29F-E09C-4022-BEEF-5C588A5FB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half" idx="12"/>
          </p:nvPr>
        </p:nvSpPr>
        <p:spPr>
          <a:xfrm>
            <a:off x="938213" y="6459538"/>
            <a:ext cx="1574800" cy="1857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6, 2008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62050"/>
            <a:ext cx="4040187" cy="4548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2050"/>
            <a:ext cx="4041775" cy="4548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1CF4-C5C1-4010-ADFD-87082D6E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1336-2965-4096-BFAB-1AAC5C59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0060-066C-4A28-BD86-0BBA16E0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E9189-25A6-42D4-B71A-51349D70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CFAD9-46D9-419C-947C-97DB2E962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17C3D-346B-4083-9113-557AD2FC5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AMD_PPT_SM_Bkgd_white_30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74625"/>
            <a:ext cx="7200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62050"/>
            <a:ext cx="8234362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5613" y="6459538"/>
            <a:ext cx="346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728923-98B0-4D76-9847-B5915155A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3" name="Text Box 29"/>
          <p:cNvSpPr txBox="1">
            <a:spLocks noChangeArrowheads="1"/>
          </p:cNvSpPr>
          <p:nvPr userDrawn="1"/>
        </p:nvSpPr>
        <p:spPr bwMode="auto">
          <a:xfrm>
            <a:off x="6926263" y="6461125"/>
            <a:ext cx="18970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</a:rPr>
              <a:t>C O N F I D E N T I A 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3" r:id="rId2"/>
    <p:sldLayoutId id="2147483995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2pPr>
      <a:lvl3pPr marL="46037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3pPr>
      <a:lvl4pPr marL="6858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Wingdings" pitchFamily="2" charset="2"/>
        <a:buChar char=""/>
        <a:defRPr>
          <a:solidFill>
            <a:schemeClr val="tx1"/>
          </a:solidFill>
          <a:latin typeface="+mn-lt"/>
        </a:defRPr>
      </a:lvl4pPr>
      <a:lvl5pPr marL="911225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5pPr>
      <a:lvl6pPr marL="13684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6pPr>
      <a:lvl7pPr marL="18256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7pPr>
      <a:lvl8pPr marL="22828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8pPr>
      <a:lvl9pPr marL="27400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1851" y="3867149"/>
            <a:ext cx="6828124" cy="1830103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Cambria" pitchFamily="18" charset="0"/>
              </a:rPr>
              <a:t>PARBA 2.0  </a:t>
            </a:r>
            <a:br>
              <a:rPr lang="en-US" sz="1800" dirty="0" smtClean="0">
                <a:latin typeface="Cambria" pitchFamily="18" charset="0"/>
              </a:rPr>
            </a:br>
            <a:r>
              <a:rPr lang="en-US" sz="2000" dirty="0" smtClean="0">
                <a:latin typeface="Cambria" pitchFamily="18" charset="0"/>
              </a:rPr>
              <a:t/>
            </a:r>
            <a:br>
              <a:rPr lang="en-US" sz="2000" dirty="0" smtClean="0">
                <a:latin typeface="Cambria" pitchFamily="18" charset="0"/>
              </a:rPr>
            </a:br>
            <a:r>
              <a:rPr lang="en-US" sz="2000" dirty="0" smtClean="0">
                <a:latin typeface="Cambria" pitchFamily="18" charset="0"/>
              </a:rPr>
              <a:t>Nigel Wang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br>
              <a:rPr lang="en-US" sz="2000" dirty="0" smtClean="0"/>
            </a:br>
            <a:r>
              <a:rPr lang="en-US" sz="2000" dirty="0" smtClean="0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3125" y="5769260"/>
            <a:ext cx="5549900" cy="509494"/>
          </a:xfrm>
        </p:spPr>
        <p:txBody>
          <a:bodyPr/>
          <a:lstStyle/>
          <a:p>
            <a:pPr marL="0" indent="0" eaLnBrk="1" hangingPunct="1"/>
            <a:r>
              <a:rPr lang="en-US" sz="1800" dirty="0" smtClean="0"/>
              <a:t>Dec </a:t>
            </a:r>
            <a:r>
              <a:rPr lang="en-US" sz="1800" dirty="0"/>
              <a:t>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9552" y="1160748"/>
            <a:ext cx="392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An Example  -old tile </a:t>
            </a:r>
            <a:r>
              <a:rPr lang="en-US" dirty="0" err="1" smtClean="0"/>
              <a:t>rtl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2060848"/>
            <a:ext cx="39243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48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7524" y="1194523"/>
            <a:ext cx="565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An Example  -new circuit diagram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200275"/>
            <a:ext cx="4191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96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3683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Example from </a:t>
            </a:r>
            <a:r>
              <a:rPr lang="en-US" dirty="0" err="1" smtClean="0"/>
              <a:t>carrriao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Pay attention to below pd.xml </a:t>
            </a:r>
          </a:p>
          <a:p>
            <a:pPr algn="l"/>
            <a:r>
              <a:rPr lang="en-US" sz="1100" dirty="0"/>
              <a:t> &lt;rep constraint="EQ 4" container="</a:t>
            </a:r>
            <a:r>
              <a:rPr lang="en-US" sz="1100" dirty="0" err="1"/>
              <a:t>gnb</a:t>
            </a:r>
            <a:r>
              <a:rPr lang="en-US" sz="1100" dirty="0"/>
              <a:t>" contract="424" domain="</a:t>
            </a:r>
            <a:r>
              <a:rPr lang="en-US" sz="1100" dirty="0" err="1"/>
              <a:t>edtGFX</a:t>
            </a:r>
            <a:r>
              <a:rPr lang="en-US" sz="1100" dirty="0"/>
              <a:t>" file="/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cz_rtl_rel</a:t>
            </a:r>
            <a:r>
              <a:rPr lang="en-US" sz="1100" dirty="0"/>
              <a:t>/</a:t>
            </a:r>
            <a:r>
              <a:rPr lang="en-US" sz="1100" dirty="0" err="1"/>
              <a:t>bpunia</a:t>
            </a:r>
            <a:r>
              <a:rPr lang="en-US" sz="1100" dirty="0"/>
              <a:t>/FILELIST/NLD/ws_278336/out/linux_2.6.18_64.VCS/</a:t>
            </a:r>
            <a:r>
              <a:rPr lang="en-US" sz="1100" dirty="0" err="1"/>
              <a:t>carrizo</a:t>
            </a:r>
            <a:r>
              <a:rPr lang="en-US" sz="1100" dirty="0"/>
              <a:t>/library/</a:t>
            </a:r>
            <a:r>
              <a:rPr lang="en-US" sz="1100" dirty="0" err="1"/>
              <a:t>gnb-carrizo</a:t>
            </a:r>
            <a:r>
              <a:rPr lang="en-US" sz="1100" dirty="0"/>
              <a:t>/pub/</a:t>
            </a:r>
            <a:r>
              <a:rPr lang="en-US" sz="1100" dirty="0" err="1"/>
              <a:t>src</a:t>
            </a:r>
            <a:r>
              <a:rPr lang="en-US" sz="1100" dirty="0"/>
              <a:t>/meta/connectivity/bia_repeaters_scan.xml" l</a:t>
            </a:r>
          </a:p>
          <a:p>
            <a:pPr algn="l"/>
            <a:r>
              <a:rPr lang="en-US" sz="1100" dirty="0" err="1"/>
              <a:t>imited</a:t>
            </a:r>
            <a:r>
              <a:rPr lang="en-US" sz="1100" dirty="0"/>
              <a:t>="False" </a:t>
            </a:r>
            <a:r>
              <a:rPr lang="en-US" sz="1100" dirty="0" err="1"/>
              <a:t>negedge</a:t>
            </a:r>
            <a:r>
              <a:rPr lang="en-US" sz="1100" dirty="0"/>
              <a:t>="false" </a:t>
            </a:r>
            <a:r>
              <a:rPr lang="en-US" sz="1100" dirty="0" err="1"/>
              <a:t>pd</a:t>
            </a:r>
            <a:r>
              <a:rPr lang="en-US" sz="1100" dirty="0"/>
              <a:t>="4" </a:t>
            </a:r>
            <a:r>
              <a:rPr lang="en-US" sz="1100" dirty="0" err="1"/>
              <a:t>rep_inst</a:t>
            </a:r>
            <a:r>
              <a:rPr lang="en-US" sz="1100" dirty="0"/>
              <a:t>="</a:t>
            </a:r>
            <a:r>
              <a:rPr lang="en-US" sz="1100" dirty="0" err="1"/>
              <a:t>gnb_rep_cg_gfx_sclk</a:t>
            </a:r>
            <a:r>
              <a:rPr lang="en-US" sz="1100" dirty="0"/>
              <a:t>" scanned="" </a:t>
            </a:r>
            <a:r>
              <a:rPr lang="en-US" sz="1100" dirty="0" err="1"/>
              <a:t>sdc_clk</a:t>
            </a:r>
            <a:r>
              <a:rPr lang="en-US" sz="1100" dirty="0"/>
              <a:t>="GNB_SC2_EDTCLK"&gt;</a:t>
            </a:r>
          </a:p>
          <a:p>
            <a:pPr algn="l"/>
            <a:r>
              <a:rPr lang="en-US" sz="1100" dirty="0"/>
              <a:t>    &lt;net bundle="TST_TILE71_EdtChannels" matched="1" </a:t>
            </a:r>
            <a:r>
              <a:rPr lang="en-US" sz="1100" dirty="0" err="1"/>
              <a:t>maxdist</a:t>
            </a:r>
            <a:r>
              <a:rPr lang="en-US" sz="1100" dirty="0"/>
              <a:t>="1026.949" name="TST_TILE71_EdtChannels_In[0]" </a:t>
            </a:r>
            <a:r>
              <a:rPr lang="en-US" sz="1100" dirty="0" err="1"/>
              <a:t>pdestimate</a:t>
            </a:r>
            <a:r>
              <a:rPr lang="en-US" sz="1100" dirty="0"/>
              <a:t>="0" </a:t>
            </a:r>
            <a:r>
              <a:rPr lang="en-US" sz="1100" dirty="0" err="1"/>
              <a:t>rep_type</a:t>
            </a:r>
            <a:r>
              <a:rPr lang="en-US" sz="1100" dirty="0"/>
              <a:t>="rep"&gt;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instTerm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="1" direction="output" name="usblk_sat_dft4/TST_TILE71_EdtChannels_In[0]" </a:t>
            </a:r>
            <a:r>
              <a:rPr lang="en-US" sz="1100" dirty="0" err="1"/>
              <a:t>parentInstance</a:t>
            </a:r>
            <a:r>
              <a:rPr lang="en-US" sz="1100" dirty="0"/>
              <a:t>="usblk_sat_dft4" port="TST_TILE71_EdtChannels_In[0]"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instTerm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="2" direction="input" name</a:t>
            </a:r>
            <a:r>
              <a:rPr lang="en-US" sz="1100" dirty="0">
                <a:solidFill>
                  <a:srgbClr val="FF0000"/>
                </a:solidFill>
              </a:rPr>
              <a:t>="usblk_tcca1/</a:t>
            </a:r>
            <a:r>
              <a:rPr lang="en-US" sz="1100" dirty="0" err="1">
                <a:solidFill>
                  <a:srgbClr val="FF0000"/>
                </a:solidFill>
              </a:rPr>
              <a:t>TST_TILE_EdtChannels_In</a:t>
            </a:r>
            <a:r>
              <a:rPr lang="en-US" sz="1100" dirty="0">
                <a:solidFill>
                  <a:srgbClr val="FF0000"/>
                </a:solidFill>
              </a:rPr>
              <a:t>[0]" </a:t>
            </a:r>
            <a:r>
              <a:rPr lang="en-US" sz="1100" dirty="0" err="1"/>
              <a:t>parentInstance</a:t>
            </a:r>
            <a:r>
              <a:rPr lang="en-US" sz="1100" dirty="0"/>
              <a:t>="usblk_tcca1" port="</a:t>
            </a:r>
            <a:r>
              <a:rPr lang="en-US" sz="1100" dirty="0" err="1"/>
              <a:t>TST_TILE_EdtChannels_In</a:t>
            </a:r>
            <a:r>
              <a:rPr lang="en-US" sz="1100" dirty="0"/>
              <a:t>[0]"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repInstance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="3" </a:t>
            </a:r>
            <a:r>
              <a:rPr lang="en-US" sz="1100" dirty="0" err="1"/>
              <a:t>clampValue</a:t>
            </a:r>
            <a:r>
              <a:rPr lang="en-US" sz="1100" dirty="0"/>
              <a:t>="" clamped="false" id="4438" </a:t>
            </a:r>
            <a:r>
              <a:rPr lang="en-US" sz="1100" dirty="0" err="1"/>
              <a:t>instName</a:t>
            </a:r>
            <a:r>
              <a:rPr lang="en-US" sz="1100" dirty="0"/>
              <a:t>=</a:t>
            </a:r>
            <a:r>
              <a:rPr lang="en-US" sz="1100" dirty="0">
                <a:solidFill>
                  <a:srgbClr val="FF0000"/>
                </a:solidFill>
              </a:rPr>
              <a:t>"FCFPRepFFedtGFX4438" </a:t>
            </a:r>
            <a:r>
              <a:rPr lang="en-US" sz="1100" dirty="0"/>
              <a:t>order="1" </a:t>
            </a:r>
            <a:r>
              <a:rPr lang="en-US" sz="1100" dirty="0" err="1"/>
              <a:t>parentInstance</a:t>
            </a:r>
            <a:r>
              <a:rPr lang="en-US" sz="1100" dirty="0"/>
              <a:t>="usblk_tcca1" </a:t>
            </a:r>
            <a:r>
              <a:rPr lang="en-US" sz="1100" dirty="0" err="1"/>
              <a:t>pwrdomain</a:t>
            </a:r>
            <a:r>
              <a:rPr lang="en-US" sz="1100" dirty="0"/>
              <a:t>="PD_GLB" </a:t>
            </a:r>
            <a:r>
              <a:rPr lang="en-US" sz="1100" dirty="0" err="1"/>
              <a:t>scan_enable_type</a:t>
            </a:r>
            <a:r>
              <a:rPr lang="en-US" sz="1100" dirty="0"/>
              <a:t>="input" </a:t>
            </a:r>
            <a:r>
              <a:rPr lang="en-US" sz="1100" dirty="0" err="1"/>
              <a:t>usageCount</a:t>
            </a:r>
            <a:r>
              <a:rPr lang="en-US" sz="1100" dirty="0"/>
              <a:t>="1"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repInstance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="4" </a:t>
            </a:r>
            <a:r>
              <a:rPr lang="en-US" sz="1100" dirty="0" err="1"/>
              <a:t>clampValue</a:t>
            </a:r>
            <a:r>
              <a:rPr lang="en-US" sz="1100" dirty="0"/>
              <a:t>="" clamped="false" id="4439" </a:t>
            </a:r>
            <a:r>
              <a:rPr lang="en-US" sz="1100" dirty="0" err="1"/>
              <a:t>instName</a:t>
            </a:r>
            <a:r>
              <a:rPr lang="en-US" sz="1100" dirty="0"/>
              <a:t>=</a:t>
            </a:r>
            <a:r>
              <a:rPr lang="en-US" sz="1100" dirty="0">
                <a:solidFill>
                  <a:srgbClr val="FF0000"/>
                </a:solidFill>
              </a:rPr>
              <a:t>"FCFPRepFFedtGFX4439</a:t>
            </a:r>
            <a:r>
              <a:rPr lang="en-US" sz="1100" dirty="0"/>
              <a:t>" order="2" </a:t>
            </a:r>
            <a:r>
              <a:rPr lang="en-US" sz="1100" dirty="0" err="1"/>
              <a:t>parentInstance</a:t>
            </a:r>
            <a:r>
              <a:rPr lang="en-US" sz="1100" dirty="0"/>
              <a:t>="usblk_tcca1" </a:t>
            </a:r>
            <a:r>
              <a:rPr lang="en-US" sz="1100" dirty="0" err="1"/>
              <a:t>pwrdomain</a:t>
            </a:r>
            <a:r>
              <a:rPr lang="en-US" sz="1100" dirty="0"/>
              <a:t>="PD_GLB" </a:t>
            </a:r>
            <a:r>
              <a:rPr lang="en-US" sz="1100" dirty="0" err="1"/>
              <a:t>scan_enable_type</a:t>
            </a:r>
            <a:r>
              <a:rPr lang="en-US" sz="1100" dirty="0"/>
              <a:t>="core" </a:t>
            </a:r>
            <a:r>
              <a:rPr lang="en-US" sz="1100" dirty="0" err="1"/>
              <a:t>usageCount</a:t>
            </a:r>
            <a:r>
              <a:rPr lang="en-US" sz="1100" dirty="0"/>
              <a:t>="1"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repInstance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="5" </a:t>
            </a:r>
            <a:r>
              <a:rPr lang="en-US" sz="1100" dirty="0" err="1"/>
              <a:t>clampValue</a:t>
            </a:r>
            <a:r>
              <a:rPr lang="en-US" sz="1100" dirty="0"/>
              <a:t>="" clamped="false" id="4440" </a:t>
            </a:r>
            <a:r>
              <a:rPr lang="en-US" sz="1100" dirty="0" err="1"/>
              <a:t>instName</a:t>
            </a:r>
            <a:r>
              <a:rPr lang="en-US" sz="1100" dirty="0"/>
              <a:t>=</a:t>
            </a:r>
            <a:r>
              <a:rPr lang="en-US" sz="1100" dirty="0">
                <a:solidFill>
                  <a:srgbClr val="FF0000"/>
                </a:solidFill>
              </a:rPr>
              <a:t>"FCFPRepFFedtGFX4440</a:t>
            </a:r>
            <a:r>
              <a:rPr lang="en-US" sz="1100" dirty="0"/>
              <a:t>" order="3" </a:t>
            </a:r>
            <a:r>
              <a:rPr lang="en-US" sz="1100" dirty="0" err="1"/>
              <a:t>parentInstance</a:t>
            </a:r>
            <a:r>
              <a:rPr lang="en-US" sz="1100" dirty="0"/>
              <a:t>="usblk_tcca1" </a:t>
            </a:r>
            <a:r>
              <a:rPr lang="en-US" sz="1100" dirty="0" err="1"/>
              <a:t>pwrdomain</a:t>
            </a:r>
            <a:r>
              <a:rPr lang="en-US" sz="1100" dirty="0"/>
              <a:t>="PD_GLB" </a:t>
            </a:r>
            <a:r>
              <a:rPr lang="en-US" sz="1100" dirty="0" err="1"/>
              <a:t>scan_enable_type</a:t>
            </a:r>
            <a:r>
              <a:rPr lang="en-US" sz="1100" dirty="0"/>
              <a:t>="core" </a:t>
            </a:r>
            <a:r>
              <a:rPr lang="en-US" sz="1100" dirty="0" err="1"/>
              <a:t>usageCount</a:t>
            </a:r>
            <a:r>
              <a:rPr lang="en-US" sz="1100" dirty="0"/>
              <a:t>="1"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repInstance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="6" </a:t>
            </a:r>
            <a:r>
              <a:rPr lang="en-US" sz="1100" dirty="0" err="1"/>
              <a:t>clampValue</a:t>
            </a:r>
            <a:r>
              <a:rPr lang="en-US" sz="1100" dirty="0"/>
              <a:t>="" clamped="false" id="4441" </a:t>
            </a:r>
            <a:r>
              <a:rPr lang="en-US" sz="1100" dirty="0" err="1"/>
              <a:t>instName</a:t>
            </a:r>
            <a:r>
              <a:rPr lang="en-US" sz="1100" dirty="0"/>
              <a:t>="</a:t>
            </a:r>
            <a:r>
              <a:rPr lang="en-US" sz="1100" dirty="0">
                <a:solidFill>
                  <a:srgbClr val="FF0000"/>
                </a:solidFill>
              </a:rPr>
              <a:t>FCFPRepFFedtGFX4441</a:t>
            </a:r>
            <a:r>
              <a:rPr lang="en-US" sz="1100" dirty="0"/>
              <a:t>" order="4" </a:t>
            </a:r>
            <a:r>
              <a:rPr lang="en-US" sz="1100" dirty="0" err="1"/>
              <a:t>parentInstance</a:t>
            </a:r>
            <a:r>
              <a:rPr lang="en-US" sz="1100" dirty="0"/>
              <a:t>="usblk_tcca1" </a:t>
            </a:r>
            <a:r>
              <a:rPr lang="en-US" sz="1100" dirty="0" err="1"/>
              <a:t>pwrdomain</a:t>
            </a:r>
            <a:r>
              <a:rPr lang="en-US" sz="1100" dirty="0"/>
              <a:t>="PD_GLB" </a:t>
            </a:r>
            <a:r>
              <a:rPr lang="en-US" sz="1100" dirty="0" err="1"/>
              <a:t>scan_enable_type</a:t>
            </a:r>
            <a:r>
              <a:rPr lang="en-US" sz="1100" dirty="0"/>
              <a:t>="core" </a:t>
            </a:r>
            <a:r>
              <a:rPr lang="en-US" sz="1100" dirty="0" err="1"/>
              <a:t>usageCount</a:t>
            </a:r>
            <a:r>
              <a:rPr lang="en-US" sz="1100" dirty="0"/>
              <a:t>="1" /&gt;</a:t>
            </a:r>
          </a:p>
          <a:p>
            <a:pPr algn="l"/>
            <a:r>
              <a:rPr lang="en-US" sz="1100" dirty="0"/>
              <a:t>    &lt;/net&gt;</a:t>
            </a:r>
          </a:p>
        </p:txBody>
      </p:sp>
    </p:spTree>
    <p:extLst>
      <p:ext uri="{BB962C8B-B14F-4D97-AF65-F5344CB8AC3E}">
        <p14:creationId xmlns:p14="http://schemas.microsoft.com/office/powerpoint/2010/main" val="26856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Old RTL: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input [  8:0] </a:t>
            </a:r>
            <a:r>
              <a:rPr lang="en-US" dirty="0" err="1"/>
              <a:t>TST_TILE_EdtChannels_In</a:t>
            </a:r>
            <a:r>
              <a:rPr lang="en-US" dirty="0" smtClean="0"/>
              <a:t>;</a:t>
            </a:r>
          </a:p>
          <a:p>
            <a:pPr algn="l"/>
            <a:r>
              <a:rPr lang="en-US" dirty="0"/>
              <a:t>dummy_dft_width9 </a:t>
            </a:r>
            <a:r>
              <a:rPr lang="en-US" dirty="0" err="1"/>
              <a:t>dummy_dft_usblk_tcca</a:t>
            </a:r>
            <a:r>
              <a:rPr lang="en-US" dirty="0" smtClean="0"/>
              <a:t>(</a:t>
            </a:r>
          </a:p>
          <a:p>
            <a:pPr algn="l"/>
            <a:r>
              <a:rPr lang="en-US" dirty="0" smtClean="0"/>
              <a:t>….</a:t>
            </a:r>
          </a:p>
          <a:p>
            <a:pPr algn="l"/>
            <a:r>
              <a:rPr lang="en-US" dirty="0"/>
              <a:t>,.</a:t>
            </a:r>
            <a:r>
              <a:rPr lang="en-US" dirty="0" err="1"/>
              <a:t>TST_TILE_EdtChannels_In</a:t>
            </a:r>
            <a:r>
              <a:rPr lang="en-US" dirty="0"/>
              <a:t>(</a:t>
            </a:r>
            <a:r>
              <a:rPr lang="en-US" dirty="0" err="1"/>
              <a:t>TST_TILE_EdtChannels_In</a:t>
            </a:r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…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)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853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New tile RTL 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input [8:0] </a:t>
            </a:r>
            <a:r>
              <a:rPr lang="en-US" dirty="0" err="1"/>
              <a:t>TST_TILE_EdtChannels_In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FCFPRepFFedtGFX4438_in(</a:t>
            </a:r>
            <a:r>
              <a:rPr lang="en-US" dirty="0" err="1">
                <a:solidFill>
                  <a:srgbClr val="FF0000"/>
                </a:solidFill>
              </a:rPr>
              <a:t>TST_TILE_EdtChannels_In</a:t>
            </a:r>
            <a:r>
              <a:rPr lang="en-US" dirty="0">
                <a:solidFill>
                  <a:srgbClr val="FF0000"/>
                </a:solidFill>
              </a:rPr>
              <a:t>[0]),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dummy_dft_width9 </a:t>
            </a:r>
            <a:r>
              <a:rPr lang="en-US" dirty="0" err="1"/>
              <a:t>dummy_dft_usblk_tcca</a:t>
            </a:r>
            <a:r>
              <a:rPr lang="en-US" dirty="0"/>
              <a:t>(</a:t>
            </a:r>
          </a:p>
          <a:p>
            <a:pPr algn="l"/>
            <a:r>
              <a:rPr lang="en-US" dirty="0"/>
              <a:t>….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TST_TILE_EdtChannels_In</a:t>
            </a:r>
            <a:r>
              <a:rPr lang="en-US" dirty="0"/>
              <a:t>[0] (FCFPRepFFedtGFX4441_out</a:t>
            </a:r>
            <a:r>
              <a:rPr lang="en-US" dirty="0" smtClean="0"/>
              <a:t>),</a:t>
            </a:r>
          </a:p>
          <a:p>
            <a:pPr algn="l"/>
            <a:r>
              <a:rPr lang="en-US" dirty="0"/>
              <a:t>  wire FCFPRepFFedtGFX4441_out </a:t>
            </a:r>
            <a:r>
              <a:rPr lang="en-US" dirty="0" smtClean="0"/>
              <a:t>;</a:t>
            </a:r>
          </a:p>
          <a:p>
            <a:pPr algn="l"/>
            <a:r>
              <a:rPr lang="en-US" dirty="0"/>
              <a:t>…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6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New tile RTL : 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Pwr</a:t>
            </a:r>
            <a:r>
              <a:rPr lang="en-US" dirty="0" smtClean="0"/>
              <a:t>_</a:t>
            </a:r>
          </a:p>
          <a:p>
            <a:pPr algn="l"/>
            <a:r>
              <a:rPr lang="en-US" dirty="0"/>
              <a:t>sblk_tcca1_pwr_PD_P1 </a:t>
            </a:r>
            <a:r>
              <a:rPr lang="en-US" dirty="0" err="1"/>
              <a:t>sblk_tcca1_pwr_PD_P1</a:t>
            </a:r>
            <a:r>
              <a:rPr lang="en-US" dirty="0"/>
              <a:t> </a:t>
            </a:r>
            <a:r>
              <a:rPr lang="en-US" dirty="0" smtClean="0"/>
              <a:t>( …</a:t>
            </a:r>
          </a:p>
          <a:p>
            <a:pPr algn="l"/>
            <a:r>
              <a:rPr lang="en-US" dirty="0"/>
              <a:t>.FCFPRepFFedtGFX4441_out(FCFPRepFFedtGFX4441_out</a:t>
            </a:r>
            <a:r>
              <a:rPr lang="en-US" dirty="0" smtClean="0"/>
              <a:t>),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…)</a:t>
            </a:r>
          </a:p>
          <a:p>
            <a:pPr algn="l"/>
            <a:r>
              <a:rPr lang="en-US" dirty="0"/>
              <a:t>output FCFPRepFFedtGFX4441_out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/>
              <a:t>reg</a:t>
            </a:r>
            <a:r>
              <a:rPr lang="en-US" dirty="0"/>
              <a:t> FCFPRepFFedtGFX4441_out</a:t>
            </a:r>
            <a:r>
              <a:rPr lang="en-US" dirty="0" smtClean="0"/>
              <a:t>;</a:t>
            </a:r>
          </a:p>
          <a:p>
            <a:pPr algn="l"/>
            <a:r>
              <a:rPr lang="en-US" dirty="0"/>
              <a:t> input FCFPRepFFedtGFX4438_in</a:t>
            </a:r>
            <a:r>
              <a:rPr lang="en-US" dirty="0" smtClean="0"/>
              <a:t>;</a:t>
            </a:r>
          </a:p>
          <a:p>
            <a:pPr algn="l"/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smtClean="0"/>
              <a:t>GNB_SC2_EDTCLK) </a:t>
            </a:r>
            <a:r>
              <a:rPr lang="en-US" dirty="0"/>
              <a:t>begin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FCFPRepFFedtGFX4438_out </a:t>
            </a:r>
            <a:r>
              <a:rPr lang="en-US" dirty="0"/>
              <a:t>&lt;= FCFPRepFFedtGFX4438_in;</a:t>
            </a:r>
          </a:p>
          <a:p>
            <a:pPr algn="l"/>
            <a:r>
              <a:rPr lang="en-US" dirty="0"/>
              <a:t>        FCFPRepFFedtGFX4439_out &lt;= FCFPRepFFedtGFX4438_out;</a:t>
            </a:r>
          </a:p>
          <a:p>
            <a:pPr algn="l"/>
            <a:r>
              <a:rPr lang="en-US" dirty="0"/>
              <a:t>        FCFPRepFFedtGFX4440_out &lt;= FCFPRepFFedtGFX4439_out;</a:t>
            </a:r>
          </a:p>
          <a:p>
            <a:pPr algn="l"/>
            <a:r>
              <a:rPr lang="en-US" dirty="0"/>
              <a:t>        FCFPRepFFedtGFX4441_out &lt;= FCFPRepFFedtGFX4440_out;</a:t>
            </a:r>
          </a:p>
          <a:p>
            <a:pPr algn="l"/>
            <a:r>
              <a:rPr lang="en-US" dirty="0" smtClean="0"/>
              <a:t>end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3683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Example from </a:t>
            </a:r>
            <a:r>
              <a:rPr lang="en-US" dirty="0" err="1" smtClean="0"/>
              <a:t>carrriao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Pay attention to below pd.xml </a:t>
            </a:r>
          </a:p>
          <a:p>
            <a:pPr algn="l"/>
            <a:r>
              <a:rPr lang="en-US" sz="1100" dirty="0"/>
              <a:t> &lt;net bundle="sblk_mc_vdcigfx_xover_vddgfx_TAP_TAP_rdret_mcc1tc1" matched="1" </a:t>
            </a:r>
            <a:r>
              <a:rPr lang="en-US" sz="1100" dirty="0" err="1"/>
              <a:t>maxdist</a:t>
            </a:r>
            <a:r>
              <a:rPr lang="en-US" sz="1100" dirty="0"/>
              <a:t>="18193.113" name="</a:t>
            </a:r>
            <a:r>
              <a:rPr lang="en-US" sz="1100" dirty="0" err="1"/>
              <a:t>sblk_mc_vdcigfx_xover_vddgfx_TAP_TAP_rdr</a:t>
            </a:r>
            <a:endParaRPr lang="en-US" sz="1100" dirty="0"/>
          </a:p>
          <a:p>
            <a:pPr algn="l"/>
            <a:r>
              <a:rPr lang="en-US" sz="1100" dirty="0"/>
              <a:t>et_mcc1tc1_data[4]" </a:t>
            </a:r>
            <a:r>
              <a:rPr lang="en-US" sz="1100" dirty="0" err="1"/>
              <a:t>pdestimate</a:t>
            </a:r>
            <a:r>
              <a:rPr lang="en-US" sz="1100" dirty="0"/>
              <a:t>="5" </a:t>
            </a:r>
            <a:r>
              <a:rPr lang="en-US" sz="1100" dirty="0" err="1"/>
              <a:t>rep_type</a:t>
            </a:r>
            <a:r>
              <a:rPr lang="en-US" sz="1100" dirty="0"/>
              <a:t>="rep"&gt;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instTerm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="48" direction="input" name="usblk_tcca1/FE_FEEDX_MFT_sblk_cpg__sblk_tcca1__0_sblk_mc_vdcigfx_xover_vddgfx_TAP_TAP_rdret_</a:t>
            </a:r>
          </a:p>
          <a:p>
            <a:pPr algn="l"/>
            <a:r>
              <a:rPr lang="en-US" sz="1100" dirty="0"/>
              <a:t>mcc1tc1_data_4_" </a:t>
            </a:r>
            <a:r>
              <a:rPr lang="en-US" sz="1100" dirty="0" err="1"/>
              <a:t>parentInstance</a:t>
            </a:r>
            <a:r>
              <a:rPr lang="en-US" sz="1100" dirty="0"/>
              <a:t>="usblk_tcca1" port="FE_FEEDX_MFT_sblk_cpg__sblk_tcca1__0_sblk_mc_vdcigfx_xover_vddgfx_TAP_TAP_rdret_mcc1tc1_data_4_</a:t>
            </a:r>
          </a:p>
          <a:p>
            <a:pPr algn="l"/>
            <a:r>
              <a:rPr lang="en-US" sz="1100" dirty="0"/>
              <a:t>" /&gt;</a:t>
            </a:r>
          </a:p>
          <a:p>
            <a:pPr algn="l"/>
            <a:r>
              <a:rPr lang="en-US" sz="1100" dirty="0">
                <a:solidFill>
                  <a:srgbClr val="FF0000"/>
                </a:solidFill>
              </a:rPr>
              <a:t>      &lt;</a:t>
            </a:r>
            <a:r>
              <a:rPr lang="en-US" sz="1100" dirty="0" err="1">
                <a:solidFill>
                  <a:srgbClr val="FF0000"/>
                </a:solidFill>
              </a:rPr>
              <a:t>repInstance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fullOrder</a:t>
            </a:r>
            <a:r>
              <a:rPr lang="en-US" sz="1100" dirty="0">
                <a:solidFill>
                  <a:srgbClr val="FF0000"/>
                </a:solidFill>
              </a:rPr>
              <a:t>="49" </a:t>
            </a:r>
            <a:r>
              <a:rPr lang="en-US" sz="1100" dirty="0" err="1">
                <a:solidFill>
                  <a:srgbClr val="FF0000"/>
                </a:solidFill>
              </a:rPr>
              <a:t>clampValue</a:t>
            </a:r>
            <a:r>
              <a:rPr lang="en-US" sz="1100" dirty="0">
                <a:solidFill>
                  <a:srgbClr val="FF0000"/>
                </a:solidFill>
              </a:rPr>
              <a:t>="" clamped="false" id="27321" </a:t>
            </a:r>
            <a:r>
              <a:rPr lang="en-US" sz="1100" dirty="0" err="1">
                <a:solidFill>
                  <a:srgbClr val="FF0000"/>
                </a:solidFill>
              </a:rPr>
              <a:t>instName</a:t>
            </a:r>
            <a:r>
              <a:rPr lang="en-US" sz="1100" dirty="0">
                <a:solidFill>
                  <a:srgbClr val="FF0000"/>
                </a:solidFill>
              </a:rPr>
              <a:t>="FCFPRepFFsysGFX27321" order="23" </a:t>
            </a:r>
            <a:r>
              <a:rPr lang="en-US" sz="1100" dirty="0" err="1">
                <a:solidFill>
                  <a:srgbClr val="FF0000"/>
                </a:solidFill>
              </a:rPr>
              <a:t>parentInstance</a:t>
            </a:r>
            <a:r>
              <a:rPr lang="en-US" sz="1100" dirty="0">
                <a:solidFill>
                  <a:srgbClr val="FF0000"/>
                </a:solidFill>
              </a:rPr>
              <a:t>="usblk_tcca1" </a:t>
            </a:r>
          </a:p>
          <a:p>
            <a:pPr algn="l"/>
            <a:r>
              <a:rPr lang="en-US" sz="1100" dirty="0" err="1">
                <a:solidFill>
                  <a:srgbClr val="FF0000"/>
                </a:solidFill>
              </a:rPr>
              <a:t>pwrdomain</a:t>
            </a:r>
            <a:r>
              <a:rPr lang="en-US" sz="1100" dirty="0">
                <a:solidFill>
                  <a:srgbClr val="FF0000"/>
                </a:solidFill>
              </a:rPr>
              <a:t>="PD_GLB" </a:t>
            </a:r>
            <a:r>
              <a:rPr lang="en-US" sz="1100" dirty="0" err="1">
                <a:solidFill>
                  <a:srgbClr val="FF0000"/>
                </a:solidFill>
              </a:rPr>
              <a:t>scan_enable_type</a:t>
            </a:r>
            <a:r>
              <a:rPr lang="en-US" sz="1100" dirty="0">
                <a:solidFill>
                  <a:srgbClr val="FF0000"/>
                </a:solidFill>
              </a:rPr>
              <a:t>="input" </a:t>
            </a:r>
            <a:r>
              <a:rPr lang="en-US" sz="1100" dirty="0" err="1">
                <a:solidFill>
                  <a:srgbClr val="FF0000"/>
                </a:solidFill>
              </a:rPr>
              <a:t>usageCount</a:t>
            </a:r>
            <a:r>
              <a:rPr lang="en-US" sz="1100" dirty="0">
                <a:solidFill>
                  <a:srgbClr val="FF0000"/>
                </a:solidFill>
              </a:rPr>
              <a:t>="1"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bufInstance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="50" </a:t>
            </a:r>
            <a:r>
              <a:rPr lang="en-US" sz="1100" dirty="0" err="1"/>
              <a:t>clampValue</a:t>
            </a:r>
            <a:r>
              <a:rPr lang="en-US" sz="1100" dirty="0"/>
              <a:t>="" clamped="false" </a:t>
            </a:r>
            <a:r>
              <a:rPr lang="en-US" sz="1100" dirty="0" err="1"/>
              <a:t>instName</a:t>
            </a:r>
            <a:r>
              <a:rPr lang="en-US" sz="1100" dirty="0"/>
              <a:t>="FCFPRepFFsysGFX27321outputBuffer" order="24" </a:t>
            </a:r>
            <a:r>
              <a:rPr lang="en-US" sz="1100" dirty="0" err="1"/>
              <a:t>parentInstance</a:t>
            </a:r>
            <a:r>
              <a:rPr lang="en-US" sz="1100" dirty="0"/>
              <a:t>="usblk_tcca1"</a:t>
            </a:r>
          </a:p>
          <a:p>
            <a:pPr algn="l"/>
            <a:r>
              <a:rPr lang="en-US" sz="1100" dirty="0"/>
              <a:t> </a:t>
            </a:r>
            <a:r>
              <a:rPr lang="en-US" sz="1100" dirty="0" err="1"/>
              <a:t>pwrdomain</a:t>
            </a:r>
            <a:r>
              <a:rPr lang="en-US" sz="1100" dirty="0"/>
              <a:t>="usblk_tcca1/PD_GLB"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instTerm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="51" direction="output" name="usblk_tcca1/FE_FEEDX_MFT_sblk_tcca1__sblk_tcci__0_sblk_mc_vdcigfx_xover_vddgfx_TAP_TAP_rdre</a:t>
            </a:r>
          </a:p>
          <a:p>
            <a:pPr algn="l"/>
            <a:r>
              <a:rPr lang="en-US" sz="1100" dirty="0"/>
              <a:t>t_mcc1tc1_data_4_" </a:t>
            </a:r>
            <a:r>
              <a:rPr lang="en-US" sz="1100" dirty="0" err="1"/>
              <a:t>parentInstance</a:t>
            </a:r>
            <a:r>
              <a:rPr lang="en-US" sz="1100" dirty="0"/>
              <a:t>="usblk_tcca1" port="FE_FEEDX_MFT_sblk_tcca1__sblk_tcci__0_sblk_mc_vdcigfx_xover_vddgfx_TAP_TAP_rdret_mcc1tc1_data</a:t>
            </a:r>
          </a:p>
          <a:p>
            <a:pPr algn="l"/>
            <a:r>
              <a:rPr lang="en-US" sz="1100" dirty="0"/>
              <a:t>_4_" /&gt;</a:t>
            </a:r>
          </a:p>
          <a:p>
            <a:pPr algn="l"/>
            <a:r>
              <a:rPr lang="en-US" sz="1100" dirty="0"/>
              <a:t>      &lt;</a:t>
            </a:r>
            <a:r>
              <a:rPr lang="en-US" sz="1100" dirty="0" err="1"/>
              <a:t>instTerm</a:t>
            </a:r>
            <a:r>
              <a:rPr lang="en-US" sz="1100" dirty="0"/>
              <a:t> </a:t>
            </a:r>
            <a:r>
              <a:rPr lang="en-US" sz="1100" dirty="0" err="1"/>
              <a:t>fullOrder</a:t>
            </a:r>
            <a:r>
              <a:rPr lang="en-US" sz="1100" dirty="0"/>
              <a:t>="52" direction="input" name="</a:t>
            </a:r>
            <a:r>
              <a:rPr lang="en-US" sz="1100" dirty="0" err="1"/>
              <a:t>usblk_tcci</a:t>
            </a:r>
            <a:r>
              <a:rPr lang="en-US" sz="1100" dirty="0"/>
              <a:t>/</a:t>
            </a:r>
            <a:r>
              <a:rPr lang="en-US" sz="1100" dirty="0" err="1"/>
              <a:t>TAP_TAP_rdret_in_data</a:t>
            </a:r>
            <a:r>
              <a:rPr lang="en-US" sz="1100" dirty="0"/>
              <a:t>[4]" </a:t>
            </a:r>
            <a:r>
              <a:rPr lang="en-US" sz="1100" dirty="0" err="1"/>
              <a:t>parentInstance</a:t>
            </a:r>
            <a:r>
              <a:rPr lang="en-US" sz="1100" dirty="0"/>
              <a:t>="</a:t>
            </a:r>
            <a:r>
              <a:rPr lang="en-US" sz="1100" dirty="0" err="1"/>
              <a:t>usblk_tcci</a:t>
            </a:r>
            <a:r>
              <a:rPr lang="en-US" sz="1100" dirty="0"/>
              <a:t>" port="</a:t>
            </a:r>
            <a:r>
              <a:rPr lang="en-US" sz="1100" dirty="0" err="1"/>
              <a:t>TAP_TAP_rdret_in_data</a:t>
            </a:r>
            <a:endParaRPr lang="en-US" sz="1100" dirty="0"/>
          </a:p>
          <a:p>
            <a:pPr algn="l"/>
            <a:r>
              <a:rPr lang="en-US" sz="1100" dirty="0"/>
              <a:t>[4]" /&gt;</a:t>
            </a:r>
          </a:p>
          <a:p>
            <a:pPr algn="l"/>
            <a:r>
              <a:rPr lang="en-US" sz="1100" dirty="0"/>
              <a:t>    &lt;/net&gt;</a:t>
            </a:r>
          </a:p>
        </p:txBody>
      </p:sp>
    </p:spTree>
    <p:extLst>
      <p:ext uri="{BB962C8B-B14F-4D97-AF65-F5344CB8AC3E}">
        <p14:creationId xmlns:p14="http://schemas.microsoft.com/office/powerpoint/2010/main" val="5836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Old RTL: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module  sblk_tcca1 (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8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547" y="1592796"/>
            <a:ext cx="8064897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New tile RTL : </a:t>
            </a:r>
          </a:p>
          <a:p>
            <a:pPr algn="l"/>
            <a:r>
              <a:rPr lang="en-US" sz="1200" dirty="0" smtClean="0"/>
              <a:t>module  sblk_tcca1 (</a:t>
            </a:r>
          </a:p>
          <a:p>
            <a:pPr algn="l"/>
            <a:r>
              <a:rPr lang="en-US" sz="1200" dirty="0" smtClean="0"/>
              <a:t>…</a:t>
            </a:r>
            <a:endParaRPr lang="en-US" sz="1200" dirty="0"/>
          </a:p>
          <a:p>
            <a:pPr algn="l"/>
            <a:r>
              <a:rPr lang="en-US" sz="1200" dirty="0"/>
              <a:t>FE_FEEDX_MFT_sblk_tcca1__sblk_tcci__0_sblk_mc_vdcigfx_xover_vddgfx_TAP_TAP_rdret_mcc1tc1_data_4</a:t>
            </a:r>
            <a:r>
              <a:rPr lang="en-US" sz="1200" dirty="0" smtClean="0"/>
              <a:t>_,</a:t>
            </a:r>
          </a:p>
          <a:p>
            <a:pPr algn="l"/>
            <a:r>
              <a:rPr lang="en-US" sz="1200" dirty="0"/>
              <a:t>FE_FEEDX_MFT_sblk_cpg__sblk_tcca1__0_sblk_mc_vdcigfx_xover_vddgfx_TAP_TAP_rdret_mcc1tc1_data_4_,</a:t>
            </a:r>
            <a:endParaRPr lang="en-US" sz="1200" dirty="0" smtClean="0"/>
          </a:p>
          <a:p>
            <a:pPr algn="l"/>
            <a:r>
              <a:rPr lang="en-US" sz="1200" dirty="0" smtClean="0"/>
              <a:t>…</a:t>
            </a:r>
          </a:p>
          <a:p>
            <a:pPr algn="l"/>
            <a:r>
              <a:rPr lang="en-US" sz="1200" dirty="0"/>
              <a:t>)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/>
              <a:t>input FE_FEEDX_MFT_sblk_cpg__sblk_tcca1__0_sblk_mc_vdcigfx_xover_vddgfx_TAP_TAP_rdret_mcc1tc1_data_4_ </a:t>
            </a:r>
            <a:r>
              <a:rPr lang="en-US" sz="1200" dirty="0" smtClean="0"/>
              <a:t>;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/>
              <a:t>output FE_FEEDX_MFT_sblk_tcca1__sblk_tcci__0_sblk_mc_vdcigfx_xover_vddgfx_TAP_TAP_rdret_mcc1tc1_data_4_ </a:t>
            </a:r>
            <a:r>
              <a:rPr lang="en-US" sz="1200" dirty="0" smtClean="0"/>
              <a:t>;</a:t>
            </a:r>
          </a:p>
          <a:p>
            <a:pPr algn="l"/>
            <a:r>
              <a:rPr lang="en-US" sz="1200" dirty="0" err="1" smtClean="0"/>
              <a:t>Sblk</a:t>
            </a:r>
            <a:endParaRPr lang="en-US" sz="1200" dirty="0" smtClean="0"/>
          </a:p>
          <a:p>
            <a:pPr algn="l"/>
            <a:r>
              <a:rPr lang="en-US" sz="1200" dirty="0"/>
              <a:t>sblk_tcca1_pwr_PD_P1 </a:t>
            </a:r>
            <a:r>
              <a:rPr lang="en-US" sz="1200" dirty="0" err="1"/>
              <a:t>sblk_tcca1_pwr_PD_P1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</a:p>
          <a:p>
            <a:pPr algn="l"/>
            <a:r>
              <a:rPr lang="en-US" sz="1200" dirty="0" smtClean="0"/>
              <a:t>…</a:t>
            </a:r>
            <a:endParaRPr lang="en-US" sz="1200" dirty="0"/>
          </a:p>
          <a:p>
            <a:pPr algn="l"/>
            <a:r>
              <a:rPr lang="en-US" sz="1200" dirty="0"/>
              <a:t>.FCFPRepFFsysGFX27321_in(FE_FEEDX_MFT_sblk_cpg__sblk_tcca1__0_sblk_mc_vdcigfx_xover_vddgfx_TAP_TAP_rdret_mcc1tc1_data_4</a:t>
            </a:r>
            <a:r>
              <a:rPr lang="en-US" sz="1200" dirty="0" smtClean="0"/>
              <a:t>_),</a:t>
            </a:r>
          </a:p>
          <a:p>
            <a:pPr algn="l"/>
            <a:r>
              <a:rPr lang="en-US" sz="1200" dirty="0" smtClean="0"/>
              <a:t> </a:t>
            </a:r>
          </a:p>
          <a:p>
            <a:pPr algn="l"/>
            <a:r>
              <a:rPr lang="en-US" sz="1200" dirty="0"/>
              <a:t>.FCFPRepFFsysGFX27321outputBuffer_out(FE_FEEDX_MFT_sblk_tcca1__sblk_tcci__0_sblk_mc_vdcigfx_xover_vddgfx_TAP_TAP_rdret_mcc1tc1_data_4</a:t>
            </a:r>
            <a:r>
              <a:rPr lang="en-US" sz="1200" dirty="0" smtClean="0"/>
              <a:t>_)</a:t>
            </a:r>
          </a:p>
          <a:p>
            <a:pPr algn="l"/>
            <a:r>
              <a:rPr lang="en-US" sz="1200" dirty="0" smtClean="0"/>
              <a:t>…</a:t>
            </a:r>
          </a:p>
          <a:p>
            <a:pPr algn="l"/>
            <a:r>
              <a:rPr lang="en-US" sz="1200" dirty="0" smtClean="0"/>
              <a:t>);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1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5556" y="1114615"/>
            <a:ext cx="70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From tile level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577" y="1592796"/>
            <a:ext cx="80648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New tile RTL 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input FCFPRepFFsysGFX27321_in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/>
              <a:t>reg</a:t>
            </a:r>
            <a:r>
              <a:rPr lang="en-US" dirty="0"/>
              <a:t> FCFPRepFFsysGFX27321_out</a:t>
            </a:r>
            <a:r>
              <a:rPr lang="en-US" dirty="0" smtClean="0"/>
              <a:t>;</a:t>
            </a:r>
          </a:p>
          <a:p>
            <a:pPr algn="l"/>
            <a:r>
              <a:rPr lang="en-US" dirty="0"/>
              <a:t>output FCFPRepFFsysGFX27321outputBuffer_out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FCFPRepFFsysGFX27321outputBuffer_out;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GNB_SC2_EDTCLK_edtGFX) begin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FCFPRepFFsysGFX27321_out &lt;= FCFPRepFFsysGFX27321_in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End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always @(*) begin</a:t>
            </a:r>
          </a:p>
          <a:p>
            <a:pPr algn="l"/>
            <a:r>
              <a:rPr lang="en-US" dirty="0"/>
              <a:t>FCFPRepFFsysGFX27321outputBuffer_out = FCFPRepFFsysGFX27321_out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end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9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74625"/>
            <a:ext cx="7200900" cy="662087"/>
          </a:xfrm>
        </p:spPr>
        <p:txBody>
          <a:bodyPr/>
          <a:lstStyle/>
          <a:p>
            <a:pPr lvl="0"/>
            <a:r>
              <a:rPr lang="en-US" sz="2000" dirty="0" smtClean="0"/>
              <a:t>O</a:t>
            </a:r>
            <a:r>
              <a:rPr lang="en-US" sz="2000" dirty="0" smtClean="0"/>
              <a:t>utline – Now only for tile build section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800708"/>
            <a:ext cx="795688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smtClean="0">
              <a:latin typeface="Cambria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1 Requirement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2 Overview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3 Describe info from </a:t>
            </a:r>
            <a:r>
              <a:rPr lang="en-US" dirty="0" err="1" smtClean="0">
                <a:latin typeface="Cambria" pitchFamily="18" charset="0"/>
              </a:rPr>
              <a:t>pd</a:t>
            </a:r>
            <a:r>
              <a:rPr lang="en-US" dirty="0" smtClean="0">
                <a:latin typeface="Cambria" pitchFamily="18" charset="0"/>
              </a:rPr>
              <a:t> xml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4 Running command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5 </a:t>
            </a:r>
            <a:r>
              <a:rPr lang="en-US" dirty="0" err="1" smtClean="0">
                <a:latin typeface="Cambria" pitchFamily="18" charset="0"/>
              </a:rPr>
              <a:t>Detaill</a:t>
            </a:r>
            <a:r>
              <a:rPr lang="en-US" dirty="0" smtClean="0">
                <a:latin typeface="Cambria" pitchFamily="18" charset="0"/>
              </a:rPr>
              <a:t> analyze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6 Potential  Issue </a:t>
            </a:r>
          </a:p>
          <a:p>
            <a:pPr algn="l"/>
            <a:endParaRPr lang="en-US" dirty="0" smtClean="0">
              <a:latin typeface="Cambria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 marL="285750" indent="-285750" algn="l"/>
            <a:endParaRPr lang="en-US" sz="1600" dirty="0" smtClean="0"/>
          </a:p>
          <a:p>
            <a:pPr marL="285750" indent="-285750"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2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Top connection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3297018"/>
            <a:ext cx="1584176" cy="194421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 err="1" smtClean="0">
                <a:solidFill>
                  <a:srgbClr val="000000"/>
                </a:solidFill>
                <a:sym typeface="Verdana" pitchFamily="34" charset="0"/>
              </a:rPr>
              <a:t>tileA</a:t>
            </a:r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 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2695600" y="4267293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8" name="Straight Arrow Connector 3"/>
          <p:cNvCxnSpPr>
            <a:cxnSpLocks noChangeShapeType="1"/>
            <a:stCxn id="7" idx="6"/>
          </p:cNvCxnSpPr>
          <p:nvPr/>
        </p:nvCxnSpPr>
        <p:spPr bwMode="auto">
          <a:xfrm>
            <a:off x="2848000" y="4343493"/>
            <a:ext cx="1322834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10535" y="15927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How to Make top connect 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475656" y="4267293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11" name="Straight Arrow Connector 3"/>
          <p:cNvCxnSpPr>
            <a:cxnSpLocks noChangeShapeType="1"/>
            <a:endCxn id="7" idx="2"/>
          </p:cNvCxnSpPr>
          <p:nvPr/>
        </p:nvCxnSpPr>
        <p:spPr bwMode="auto">
          <a:xfrm>
            <a:off x="1551856" y="4343493"/>
            <a:ext cx="1143744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77358" y="37604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ut_put</a:t>
            </a:r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248582" y="3371385"/>
            <a:ext cx="1584176" cy="194421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 err="1" smtClean="0">
                <a:solidFill>
                  <a:srgbClr val="000000"/>
                </a:solidFill>
                <a:sym typeface="Verdana" pitchFamily="34" charset="0"/>
              </a:rPr>
              <a:t>tileB</a:t>
            </a:r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 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2592" y="38010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in_put</a:t>
            </a:r>
            <a:endParaRPr lang="en-US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756558" y="4267293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4174097" y="4267293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17" name="Straight Arrow Connector 3"/>
          <p:cNvCxnSpPr>
            <a:cxnSpLocks noChangeShapeType="1"/>
            <a:stCxn id="16" idx="6"/>
            <a:endCxn id="15" idx="2"/>
          </p:cNvCxnSpPr>
          <p:nvPr/>
        </p:nvCxnSpPr>
        <p:spPr bwMode="auto">
          <a:xfrm>
            <a:off x="4326497" y="4343493"/>
            <a:ext cx="1430061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7164288" y="3391865"/>
            <a:ext cx="1584176" cy="194421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 err="1" smtClean="0">
                <a:solidFill>
                  <a:srgbClr val="000000"/>
                </a:solidFill>
                <a:sym typeface="Verdana" pitchFamily="34" charset="0"/>
              </a:rPr>
              <a:t>tileC</a:t>
            </a:r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 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216" y="381751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in_put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97838" y="4287798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21" name="Straight Arrow Connector 3"/>
          <p:cNvCxnSpPr>
            <a:cxnSpLocks noChangeShapeType="1"/>
            <a:endCxn id="20" idx="6"/>
          </p:cNvCxnSpPr>
          <p:nvPr/>
        </p:nvCxnSpPr>
        <p:spPr bwMode="auto">
          <a:xfrm>
            <a:off x="5908958" y="4331118"/>
            <a:ext cx="1341280" cy="3288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432679" y="38175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out_put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95600" y="4871902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wire_connect_1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88710" y="4871902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wire_connect_2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Top connection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535" y="15927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How to Make top connect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6852"/>
            <a:ext cx="65246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2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Top </a:t>
            </a:r>
            <a:r>
              <a:rPr lang="en-US" dirty="0" smtClean="0"/>
              <a:t>level example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7524" y="159279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Full chip top level example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053" y="310496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TBD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Generate ALE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535" y="1592796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Auto generation ale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1 generate a </a:t>
            </a:r>
            <a:r>
              <a:rPr lang="en-US" dirty="0" err="1" smtClean="0"/>
              <a:t>filelist</a:t>
            </a:r>
            <a:r>
              <a:rPr lang="en-US" dirty="0" smtClean="0"/>
              <a:t> to auto publish to </a:t>
            </a:r>
            <a:r>
              <a:rPr lang="en-US" dirty="0" err="1" smtClean="0"/>
              <a:t>bia_tiled</a:t>
            </a:r>
            <a:endParaRPr lang="en-US" dirty="0" smtClean="0"/>
          </a:p>
          <a:p>
            <a:pPr algn="l"/>
            <a:r>
              <a:rPr lang="en-US" dirty="0" smtClean="0"/>
              <a:t>2 modify the old ale to delete the rep shell</a:t>
            </a:r>
          </a:p>
          <a:p>
            <a:pPr algn="l"/>
            <a:r>
              <a:rPr lang="en-US" dirty="0" smtClean="0"/>
              <a:t>3 link all </a:t>
            </a:r>
            <a:r>
              <a:rPr lang="en-US" dirty="0" err="1" smtClean="0"/>
              <a:t>rtl</a:t>
            </a:r>
            <a:r>
              <a:rPr lang="en-US" dirty="0" smtClean="0"/>
              <a:t> for compile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Issue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535" y="1592796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1 Now can pass one tile but will fail at full </a:t>
            </a:r>
            <a:r>
              <a:rPr lang="en-US" dirty="0" smtClean="0"/>
              <a:t>chip</a:t>
            </a:r>
          </a:p>
          <a:p>
            <a:pPr algn="l"/>
            <a:r>
              <a:rPr lang="en-US" dirty="0" smtClean="0"/>
              <a:t>2 </a:t>
            </a:r>
            <a:r>
              <a:rPr lang="en-US" dirty="0" err="1" smtClean="0"/>
              <a:t>Clk</a:t>
            </a:r>
            <a:r>
              <a:rPr lang="en-US" dirty="0" smtClean="0"/>
              <a:t> setting like GNB_SCLK set to </a:t>
            </a:r>
            <a:r>
              <a:rPr lang="en-US" dirty="0" err="1" smtClean="0"/>
              <a:t>GNB_SCLK_sysGFX</a:t>
            </a:r>
            <a:endParaRPr lang="en-US" dirty="0" smtClean="0"/>
          </a:p>
          <a:p>
            <a:pPr algn="l"/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smtClean="0"/>
              <a:t>how about repeater </a:t>
            </a:r>
            <a:r>
              <a:rPr lang="en-US" dirty="0" err="1" smtClean="0"/>
              <a:t>upf</a:t>
            </a:r>
            <a:r>
              <a:rPr lang="en-US" dirty="0" smtClean="0"/>
              <a:t> generation </a:t>
            </a:r>
            <a:endParaRPr lang="en-US" dirty="0" smtClean="0"/>
          </a:p>
          <a:p>
            <a:pPr algn="l"/>
            <a:r>
              <a:rPr lang="en-US" dirty="0" smtClean="0"/>
              <a:t>4 Too Slow now</a:t>
            </a:r>
          </a:p>
          <a:p>
            <a:pPr algn="l"/>
            <a:r>
              <a:rPr lang="en-US" dirty="0" smtClean="0"/>
              <a:t>5 need macro support from </a:t>
            </a:r>
            <a:r>
              <a:rPr lang="en-US" dirty="0" err="1" smtClean="0"/>
              <a:t>sim_build</a:t>
            </a:r>
            <a:r>
              <a:rPr lang="en-US" dirty="0" smtClean="0"/>
              <a:t> place</a:t>
            </a:r>
          </a:p>
          <a:p>
            <a:pPr algn="l"/>
            <a:r>
              <a:rPr lang="en-US" dirty="0" smtClean="0"/>
              <a:t>6 Depends on </a:t>
            </a:r>
            <a:r>
              <a:rPr lang="en-US" dirty="0" err="1" smtClean="0"/>
              <a:t>pd</a:t>
            </a:r>
            <a:r>
              <a:rPr lang="en-US" smtClean="0"/>
              <a:t> repeater xml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12976"/>
            <a:ext cx="7200900" cy="662087"/>
          </a:xfrm>
        </p:spPr>
        <p:txBody>
          <a:bodyPr/>
          <a:lstStyle/>
          <a:p>
            <a:pPr lvl="0"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800708"/>
            <a:ext cx="7956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 marL="285750" indent="-285750" algn="l"/>
            <a:endParaRPr lang="en-US" sz="1600" dirty="0" smtClean="0"/>
          </a:p>
          <a:p>
            <a:pPr marL="285750" indent="-285750"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2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51520" y="800708"/>
            <a:ext cx="79568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smtClean="0">
              <a:latin typeface="Cambria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 marL="285750" indent="-285750" algn="l"/>
            <a:endParaRPr lang="en-US" sz="1600" dirty="0" smtClean="0"/>
          </a:p>
          <a:p>
            <a:pPr marL="285750" indent="-285750" algn="l"/>
            <a:endParaRPr lang="en-US" sz="1600" dirty="0" smtClean="0"/>
          </a:p>
        </p:txBody>
      </p:sp>
      <p:sp>
        <p:nvSpPr>
          <p:cNvPr id="52" name="Title 3"/>
          <p:cNvSpPr>
            <a:spLocks noGrp="1"/>
          </p:cNvSpPr>
          <p:nvPr>
            <p:ph type="title"/>
          </p:nvPr>
        </p:nvSpPr>
        <p:spPr>
          <a:xfrm>
            <a:off x="533400" y="317500"/>
            <a:ext cx="8229600" cy="381000"/>
          </a:xfrm>
        </p:spPr>
        <p:txBody>
          <a:bodyPr/>
          <a:lstStyle/>
          <a:p>
            <a:pPr eaLnBrk="1" hangingPunct="1"/>
            <a:r>
              <a:rPr lang="en-US" smtClean="0"/>
              <a:t>FLOW MECHANICS </a:t>
            </a: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457200" y="822325"/>
            <a:ext cx="3810000" cy="52117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1775" indent="-230188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"/>
              <a:defRPr sz="2200">
                <a:solidFill>
                  <a:schemeClr val="tx1"/>
                </a:solidFill>
                <a:latin typeface="+mn-lt"/>
              </a:defRPr>
            </a:lvl2pPr>
            <a:lvl3pPr marL="460375" indent="-227013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685800" indent="-223838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Wingdings" pitchFamily="2" charset="2"/>
              <a:buChar char=""/>
              <a:defRPr>
                <a:solidFill>
                  <a:schemeClr val="tx1"/>
                </a:solidFill>
                <a:latin typeface="+mn-lt"/>
              </a:defRPr>
            </a:lvl4pPr>
            <a:lvl5pPr marL="911225" indent="-223838" algn="l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1368425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1825625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2282825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2740025" indent="-223838" algn="l" rtl="0"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Verdana" pitchFamily="34" charset="0"/>
              <a:buAutoNum type="arabicPeriod"/>
            </a:pPr>
            <a:r>
              <a:rPr lang="en-US" sz="1600" dirty="0" smtClean="0"/>
              <a:t> Will read xml file add ports to tile for </a:t>
            </a:r>
            <a:r>
              <a:rPr lang="en-US" sz="1600" dirty="0" err="1" smtClean="0"/>
              <a:t>feedthru</a:t>
            </a:r>
            <a:r>
              <a:rPr lang="en-US" sz="1600" dirty="0" smtClean="0"/>
              <a:t> ports.</a:t>
            </a:r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r>
              <a:rPr lang="en-US" sz="1600" dirty="0" smtClean="0"/>
              <a:t>After all tiles are updated flow will  add these connections to a new </a:t>
            </a:r>
            <a:r>
              <a:rPr lang="en-US" sz="1600" dirty="0" err="1" smtClean="0"/>
              <a:t>core.v</a:t>
            </a:r>
            <a:r>
              <a:rPr lang="en-US" sz="1600" dirty="0" smtClean="0"/>
              <a:t>.</a:t>
            </a:r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>
              <a:buFont typeface="Verdana" pitchFamily="34" charset="0"/>
              <a:buAutoNum type="arabicPeriod"/>
            </a:pPr>
            <a:endParaRPr lang="en-US" sz="1600" dirty="0" smtClean="0"/>
          </a:p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4800600" y="838200"/>
            <a:ext cx="9906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endParaRPr lang="en-US" sz="1600">
              <a:solidFill>
                <a:srgbClr val="000000"/>
              </a:solidFill>
              <a:sym typeface="Verdana" pitchFamily="34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sym typeface="Verdana" pitchFamily="34" charset="0"/>
              </a:rPr>
              <a:t>RTL_BIA.v</a:t>
            </a: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6934200" y="914400"/>
            <a:ext cx="9906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endParaRPr lang="en-US" sz="1600">
              <a:solidFill>
                <a:srgbClr val="000000"/>
              </a:solidFill>
              <a:sym typeface="Verdana" pitchFamily="34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sym typeface="Verdana" pitchFamily="34" charset="0"/>
              </a:rPr>
              <a:t>RTL_NEW.v</a:t>
            </a: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924800" y="121920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57" name="Straight Arrow Connector 31"/>
          <p:cNvCxnSpPr>
            <a:cxnSpLocks noChangeShapeType="1"/>
            <a:endCxn id="56" idx="1"/>
          </p:cNvCxnSpPr>
          <p:nvPr/>
        </p:nvCxnSpPr>
        <p:spPr bwMode="auto">
          <a:xfrm>
            <a:off x="6477000" y="685800"/>
            <a:ext cx="1470025" cy="5556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32"/>
          <p:cNvSpPr>
            <a:spLocks noChangeArrowheads="1"/>
          </p:cNvSpPr>
          <p:nvPr/>
        </p:nvSpPr>
        <p:spPr bwMode="auto">
          <a:xfrm>
            <a:off x="5791200" y="213360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7924800" y="220980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60" name="Straight Arrow Connector 34"/>
          <p:cNvCxnSpPr>
            <a:cxnSpLocks noChangeShapeType="1"/>
            <a:endCxn id="58" idx="7"/>
          </p:cNvCxnSpPr>
          <p:nvPr/>
        </p:nvCxnSpPr>
        <p:spPr bwMode="auto">
          <a:xfrm flipH="1">
            <a:off x="5921375" y="1676400"/>
            <a:ext cx="555625" cy="4794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Arrow Connector 35"/>
          <p:cNvCxnSpPr>
            <a:cxnSpLocks noChangeShapeType="1"/>
            <a:endCxn id="59" idx="1"/>
          </p:cNvCxnSpPr>
          <p:nvPr/>
        </p:nvCxnSpPr>
        <p:spPr bwMode="auto">
          <a:xfrm>
            <a:off x="6477000" y="1676400"/>
            <a:ext cx="1470025" cy="5556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6324600" y="12954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>
                <a:solidFill>
                  <a:srgbClr val="000000"/>
                </a:solidFill>
                <a:sym typeface="Verdana" pitchFamily="34" charset="0"/>
              </a:rPr>
              <a:t>X</a:t>
            </a:r>
          </a:p>
        </p:txBody>
      </p:sp>
      <p:sp>
        <p:nvSpPr>
          <p:cNvPr id="63" name="TextBox 37"/>
          <p:cNvSpPr txBox="1">
            <a:spLocks noChangeArrowheads="1"/>
          </p:cNvSpPr>
          <p:nvPr/>
        </p:nvSpPr>
        <p:spPr bwMode="auto">
          <a:xfrm>
            <a:off x="5867400" y="381000"/>
            <a:ext cx="1192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 sz="1000"/>
              <a:t>New Port  Feed</a:t>
            </a:r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4857750" y="3124200"/>
            <a:ext cx="3390900" cy="2438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>
                <a:solidFill>
                  <a:srgbClr val="000000"/>
                </a:solidFill>
                <a:sym typeface="Verdana" pitchFamily="34" charset="0"/>
              </a:rPr>
              <a:t>core_new.v</a:t>
            </a:r>
          </a:p>
        </p:txBody>
      </p: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5051425" y="3467100"/>
            <a:ext cx="9906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endParaRPr lang="en-US" sz="1600">
              <a:solidFill>
                <a:srgbClr val="000000"/>
              </a:solidFill>
              <a:sym typeface="Verdana" pitchFamily="34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sym typeface="Verdana" pitchFamily="34" charset="0"/>
              </a:rPr>
              <a:t>RTL_NEW.v</a:t>
            </a:r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6042025" y="377190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6042025" y="476250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6858000" y="3424238"/>
            <a:ext cx="9906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endParaRPr lang="en-US" sz="1600">
              <a:solidFill>
                <a:srgbClr val="000000"/>
              </a:solidFill>
              <a:sym typeface="Verdana" pitchFamily="34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sym typeface="Verdana" pitchFamily="34" charset="0"/>
              </a:rPr>
              <a:t>GATE.v</a:t>
            </a:r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705600" y="3762375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6719888" y="4795838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71" name="Straight Arrow Connector 3"/>
          <p:cNvCxnSpPr>
            <a:cxnSpLocks noChangeShapeType="1"/>
            <a:stCxn id="66" idx="6"/>
            <a:endCxn id="69" idx="2"/>
          </p:cNvCxnSpPr>
          <p:nvPr/>
        </p:nvCxnSpPr>
        <p:spPr bwMode="auto">
          <a:xfrm flipV="1">
            <a:off x="6194425" y="3838575"/>
            <a:ext cx="511175" cy="95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6"/>
          <p:cNvCxnSpPr>
            <a:cxnSpLocks noChangeShapeType="1"/>
            <a:endCxn id="70" idx="2"/>
          </p:cNvCxnSpPr>
          <p:nvPr/>
        </p:nvCxnSpPr>
        <p:spPr bwMode="auto">
          <a:xfrm>
            <a:off x="6199188" y="4838700"/>
            <a:ext cx="520700" cy="333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9"/>
          <p:cNvCxnSpPr>
            <a:cxnSpLocks noChangeShapeType="1"/>
          </p:cNvCxnSpPr>
          <p:nvPr/>
        </p:nvCxnSpPr>
        <p:spPr bwMode="auto">
          <a:xfrm flipV="1">
            <a:off x="5878513" y="4948238"/>
            <a:ext cx="528637" cy="9953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TextBox 14"/>
          <p:cNvSpPr txBox="1">
            <a:spLocks noChangeArrowheads="1"/>
          </p:cNvSpPr>
          <p:nvPr/>
        </p:nvSpPr>
        <p:spPr bwMode="auto">
          <a:xfrm>
            <a:off x="4953000" y="6019800"/>
            <a:ext cx="225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ヒラギノ角ゴ ProN W3"/>
                <a:cs typeface="ヒラギノ角ゴ ProN W3"/>
              </a:defRPr>
            </a:lvl9pPr>
          </a:lstStyle>
          <a:p>
            <a:pPr eaLnBrk="1" hangingPunct="1"/>
            <a:r>
              <a:rPr lang="en-US"/>
              <a:t>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34233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XML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564" y="1088740"/>
            <a:ext cx="78848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For new PARBA Flow we need to get </a:t>
            </a:r>
            <a:r>
              <a:rPr lang="en-US" dirty="0" err="1" smtClean="0"/>
              <a:t>pd</a:t>
            </a:r>
            <a:r>
              <a:rPr lang="en-US" dirty="0" smtClean="0"/>
              <a:t> xml’s enhancement for support , here are simple example from </a:t>
            </a:r>
            <a:r>
              <a:rPr lang="en-US" dirty="0" err="1" smtClean="0"/>
              <a:t>pd</a:t>
            </a:r>
            <a:r>
              <a:rPr lang="en-US" dirty="0" smtClean="0"/>
              <a:t> xml </a:t>
            </a:r>
          </a:p>
          <a:p>
            <a:pPr algn="l"/>
            <a:r>
              <a:rPr lang="en-US" dirty="0" smtClean="0"/>
              <a:t>This format is very important for the whole flow: </a:t>
            </a:r>
          </a:p>
          <a:p>
            <a:pPr algn="l"/>
            <a:r>
              <a:rPr lang="en-US" sz="1200" dirty="0"/>
              <a:t> &lt;net bundle="TST_TILE70_EdtChannels" matched="1" </a:t>
            </a:r>
            <a:r>
              <a:rPr lang="en-US" sz="1200" dirty="0" err="1"/>
              <a:t>maxdist</a:t>
            </a:r>
            <a:r>
              <a:rPr lang="en-US" sz="1200" dirty="0"/>
              <a:t>="3076.468" name="TST_TILE70_EdtChannels_In[9]" </a:t>
            </a:r>
            <a:r>
              <a:rPr lang="en-US" sz="1200" dirty="0" err="1"/>
              <a:t>pdestimate</a:t>
            </a:r>
            <a:r>
              <a:rPr lang="en-US" sz="1200" dirty="0"/>
              <a:t>="0" </a:t>
            </a:r>
            <a:r>
              <a:rPr lang="en-US" sz="1200" dirty="0" err="1"/>
              <a:t>rep_type</a:t>
            </a:r>
            <a:r>
              <a:rPr lang="en-US" sz="1200" dirty="0"/>
              <a:t>=""&gt;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instTerm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="1" direction="output" name="usblk_sat_dft4/TST_TILE70_EdtChannels_In[9]" </a:t>
            </a:r>
            <a:r>
              <a:rPr lang="en-US" sz="1200" dirty="0" err="1"/>
              <a:t>parentInstance</a:t>
            </a:r>
            <a:r>
              <a:rPr lang="en-US" sz="1200" dirty="0"/>
              <a:t>="usblk_sat_dft4" port="TST_TILE70_EdtChannels_In[9]" /&gt;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instTerm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="2" direction="input" name="usblk_tcca1/FE_FEEDX_P_TST_TILE70_EdtChannels_In_9_" </a:t>
            </a:r>
            <a:r>
              <a:rPr lang="en-US" sz="1200" dirty="0" err="1"/>
              <a:t>parentInstance</a:t>
            </a:r>
            <a:r>
              <a:rPr lang="en-US" sz="1200" dirty="0"/>
              <a:t>="usblk_tcca1" port="FE_FEEDX_P_TST_TILE70_EdtChannels_In_9_" /&gt;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repInstance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="3" </a:t>
            </a:r>
            <a:r>
              <a:rPr lang="en-US" sz="1200" dirty="0" err="1"/>
              <a:t>clampValue</a:t>
            </a:r>
            <a:r>
              <a:rPr lang="en-US" sz="1200" dirty="0"/>
              <a:t>="" clamped="false" id="4318" </a:t>
            </a:r>
            <a:r>
              <a:rPr lang="en-US" sz="1200" dirty="0" err="1"/>
              <a:t>instName</a:t>
            </a:r>
            <a:r>
              <a:rPr lang="en-US" sz="1200" dirty="0"/>
              <a:t>="FCFPRepFFedtGFX4318" order="1" </a:t>
            </a:r>
            <a:r>
              <a:rPr lang="en-US" sz="1200" dirty="0" err="1"/>
              <a:t>parentInstance</a:t>
            </a:r>
            <a:r>
              <a:rPr lang="en-US" sz="1200" dirty="0"/>
              <a:t>="usblk_tcca1" </a:t>
            </a:r>
            <a:r>
              <a:rPr lang="en-US" sz="1200" dirty="0" err="1"/>
              <a:t>pwrdomain</a:t>
            </a:r>
            <a:r>
              <a:rPr lang="en-US" sz="1200" dirty="0"/>
              <a:t>="PD_GLB" </a:t>
            </a:r>
            <a:r>
              <a:rPr lang="en-US" sz="1200" dirty="0" err="1"/>
              <a:t>scan_enable_type</a:t>
            </a:r>
            <a:r>
              <a:rPr lang="en-US" sz="1200" dirty="0"/>
              <a:t>="input" </a:t>
            </a:r>
            <a:r>
              <a:rPr lang="en-US" sz="1200" dirty="0" err="1"/>
              <a:t>usageCount</a:t>
            </a:r>
            <a:r>
              <a:rPr lang="en-US" sz="1200" dirty="0"/>
              <a:t>="1" /&gt;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repInstance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="4" </a:t>
            </a:r>
            <a:r>
              <a:rPr lang="en-US" sz="1200" dirty="0" err="1"/>
              <a:t>clampValue</a:t>
            </a:r>
            <a:r>
              <a:rPr lang="en-US" sz="1200" dirty="0"/>
              <a:t>="" clamped="false" id="4319" </a:t>
            </a:r>
            <a:r>
              <a:rPr lang="en-US" sz="1200" dirty="0" err="1"/>
              <a:t>instName</a:t>
            </a:r>
            <a:r>
              <a:rPr lang="en-US" sz="1200" dirty="0"/>
              <a:t>="FCFPRepFFedtGFX4319" order="2" </a:t>
            </a:r>
            <a:r>
              <a:rPr lang="en-US" sz="1200" dirty="0" err="1"/>
              <a:t>parentInstance</a:t>
            </a:r>
            <a:r>
              <a:rPr lang="en-US" sz="1200" dirty="0"/>
              <a:t>="usblk_tcca1" </a:t>
            </a:r>
            <a:r>
              <a:rPr lang="en-US" sz="1200" dirty="0" err="1"/>
              <a:t>pwrdomain</a:t>
            </a:r>
            <a:r>
              <a:rPr lang="en-US" sz="1200" dirty="0"/>
              <a:t>="PD_GLB" </a:t>
            </a:r>
            <a:r>
              <a:rPr lang="en-US" sz="1200" dirty="0" err="1"/>
              <a:t>scan_enable_type</a:t>
            </a:r>
            <a:r>
              <a:rPr lang="en-US" sz="1200" dirty="0"/>
              <a:t>="output" </a:t>
            </a:r>
            <a:r>
              <a:rPr lang="en-US" sz="1200" dirty="0" err="1"/>
              <a:t>usageCount</a:t>
            </a:r>
            <a:r>
              <a:rPr lang="en-US" sz="1200" dirty="0"/>
              <a:t>="1" /&gt;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bufInstance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="5" </a:t>
            </a:r>
            <a:r>
              <a:rPr lang="en-US" sz="1200" dirty="0" err="1"/>
              <a:t>clampValue</a:t>
            </a:r>
            <a:r>
              <a:rPr lang="en-US" sz="1200" dirty="0"/>
              <a:t>="" clamped="false" </a:t>
            </a:r>
            <a:r>
              <a:rPr lang="en-US" sz="1200" dirty="0" err="1"/>
              <a:t>instName</a:t>
            </a:r>
            <a:r>
              <a:rPr lang="en-US" sz="1200" dirty="0"/>
              <a:t>="FCFPRepFFedtGFX4319outputBuffer" order="3" </a:t>
            </a:r>
            <a:r>
              <a:rPr lang="en-US" sz="1200" dirty="0" err="1"/>
              <a:t>parentInstance</a:t>
            </a:r>
            <a:r>
              <a:rPr lang="en-US" sz="1200" dirty="0"/>
              <a:t>="usblk_tcca1" </a:t>
            </a:r>
            <a:r>
              <a:rPr lang="en-US" sz="1200" dirty="0" err="1"/>
              <a:t>pwrdomain</a:t>
            </a:r>
            <a:r>
              <a:rPr lang="en-US" sz="1200" dirty="0"/>
              <a:t>="usblk_tcca1/PD_GLB" /&gt;</a:t>
            </a:r>
          </a:p>
          <a:p>
            <a:pPr algn="l"/>
            <a:r>
              <a:rPr lang="en-US" sz="1200" dirty="0"/>
              <a:t>      &lt;</a:t>
            </a:r>
            <a:r>
              <a:rPr lang="en-US" sz="1200" dirty="0" err="1"/>
              <a:t>instTerm</a:t>
            </a:r>
            <a:r>
              <a:rPr lang="en-US" sz="1200" dirty="0"/>
              <a:t> </a:t>
            </a:r>
            <a:r>
              <a:rPr lang="en-US" sz="1200" dirty="0" err="1"/>
              <a:t>fullOrder</a:t>
            </a:r>
            <a:r>
              <a:rPr lang="en-US" sz="1200" dirty="0"/>
              <a:t>="6" direction="output" name="usblk_tcca1/FE_FEEDX_MFT_sblk_tcca1__sblk_sp1_0__0_TST_TILE70_EdtChannels_In_9_" </a:t>
            </a:r>
            <a:r>
              <a:rPr lang="en-US" sz="1200" dirty="0" err="1"/>
              <a:t>parentInstance</a:t>
            </a:r>
            <a:r>
              <a:rPr lang="en-US" sz="1200" dirty="0"/>
              <a:t>="usblk_tcca1" port="FE_FEEDX_MFT_sblk_tcca1__sblk_sp1_0__0_TST_TILE70_EdtChan</a:t>
            </a:r>
          </a:p>
          <a:p>
            <a:pPr algn="l"/>
            <a:r>
              <a:rPr lang="en-US" sz="1200" dirty="0"/>
              <a:t>nels_In_9_" /&gt;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Command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564" y="1088740"/>
            <a:ext cx="7884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Test running command :</a:t>
            </a:r>
            <a:endParaRPr lang="en-US" dirty="0"/>
          </a:p>
          <a:p>
            <a:pPr algn="l"/>
            <a:r>
              <a:rPr lang="en-US" altLang="zh-CN" dirty="0" err="1"/>
              <a:t>lsf_bsub</a:t>
            </a:r>
            <a:r>
              <a:rPr lang="en-US" altLang="zh-CN" dirty="0"/>
              <a:t> -Is -P </a:t>
            </a:r>
            <a:r>
              <a:rPr lang="en-US" altLang="zh-CN" dirty="0" err="1"/>
              <a:t>vcoe-ver</a:t>
            </a:r>
            <a:r>
              <a:rPr lang="en-US" altLang="zh-CN" dirty="0"/>
              <a:t> -q normal -R "select[type==RHEL5_64] </a:t>
            </a:r>
            <a:r>
              <a:rPr lang="en-US" altLang="zh-CN" dirty="0" err="1"/>
              <a:t>rusage</a:t>
            </a:r>
            <a:r>
              <a:rPr lang="en-US" altLang="zh-CN" dirty="0"/>
              <a:t>[</a:t>
            </a:r>
            <a:r>
              <a:rPr lang="en-US" altLang="zh-CN" dirty="0" err="1"/>
              <a:t>mem</a:t>
            </a:r>
            <a:r>
              <a:rPr lang="en-US" altLang="zh-CN" dirty="0"/>
              <a:t>=4000]" "</a:t>
            </a:r>
            <a:r>
              <a:rPr lang="en-US" altLang="zh-CN" dirty="0" err="1"/>
              <a:t>perl</a:t>
            </a:r>
            <a:r>
              <a:rPr lang="en-US" altLang="zh-CN" dirty="0"/>
              <a:t> /proj/srdc_web_root/niwang_tree/carrizo/main/import/stdgen/src/tools/connectivity/rtl_repeater_insertion/repeater_flow/scripts/rtl_repeater_insertion.pl -input /</a:t>
            </a:r>
            <a:r>
              <a:rPr lang="en-US" altLang="zh-CN" dirty="0" err="1"/>
              <a:t>proj</a:t>
            </a:r>
            <a:r>
              <a:rPr lang="en-US" altLang="zh-CN" dirty="0"/>
              <a:t>/</a:t>
            </a:r>
            <a:r>
              <a:rPr lang="en-US" altLang="zh-CN" dirty="0" err="1"/>
              <a:t>srdc_web_root</a:t>
            </a:r>
            <a:r>
              <a:rPr lang="en-US" altLang="zh-CN" dirty="0"/>
              <a:t>/</a:t>
            </a:r>
            <a:r>
              <a:rPr lang="en-US" altLang="zh-CN" dirty="0" err="1"/>
              <a:t>niwang_tree</a:t>
            </a:r>
            <a:r>
              <a:rPr lang="en-US" altLang="zh-CN" dirty="0"/>
              <a:t>/</a:t>
            </a:r>
            <a:r>
              <a:rPr lang="en-US" altLang="zh-CN" dirty="0" err="1"/>
              <a:t>carrizo</a:t>
            </a:r>
            <a:r>
              <a:rPr lang="en-US" altLang="zh-CN" dirty="0"/>
              <a:t>/main/out/linux_2.6.18_64.VCS/</a:t>
            </a:r>
            <a:r>
              <a:rPr lang="en-US" altLang="zh-CN" dirty="0" err="1"/>
              <a:t>carrizo</a:t>
            </a:r>
            <a:r>
              <a:rPr lang="en-US" altLang="zh-CN" dirty="0"/>
              <a:t>/common/</a:t>
            </a:r>
            <a:r>
              <a:rPr lang="en-US" altLang="zh-CN" dirty="0" err="1"/>
              <a:t>tmp</a:t>
            </a:r>
            <a:r>
              <a:rPr lang="en-US" altLang="zh-CN" dirty="0"/>
              <a:t>/import/</a:t>
            </a:r>
            <a:r>
              <a:rPr lang="en-US" altLang="zh-CN" dirty="0" err="1"/>
              <a:t>stdgen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/tools/connectivity/</a:t>
            </a:r>
            <a:r>
              <a:rPr lang="en-US" altLang="zh-CN" dirty="0" err="1"/>
              <a:t>bia_ifrit_verilog_ctnr_tile</a:t>
            </a:r>
            <a:r>
              <a:rPr lang="en-US" altLang="zh-CN" dirty="0"/>
              <a:t>/test_ni_03.vf -xml $STEM/</a:t>
            </a:r>
            <a:r>
              <a:rPr lang="en-US" altLang="zh-CN" dirty="0" err="1"/>
              <a:t>pd</a:t>
            </a:r>
            <a:r>
              <a:rPr lang="en-US" altLang="zh-CN" dirty="0"/>
              <a:t>/</a:t>
            </a:r>
            <a:r>
              <a:rPr lang="en-US" altLang="zh-CN" dirty="0" err="1"/>
              <a:t>nl</a:t>
            </a:r>
            <a:r>
              <a:rPr lang="en-US" altLang="zh-CN" dirty="0"/>
              <a:t>/</a:t>
            </a:r>
            <a:r>
              <a:rPr lang="en-US" altLang="zh-CN" dirty="0" err="1"/>
              <a:t>floorplan</a:t>
            </a:r>
            <a:r>
              <a:rPr lang="en-US" altLang="zh-CN" dirty="0"/>
              <a:t>/gnb_expandRepeaterReport.xml.gz -</a:t>
            </a:r>
            <a:r>
              <a:rPr lang="en-US" altLang="zh-CN" dirty="0" err="1"/>
              <a:t>output_vf</a:t>
            </a:r>
            <a:r>
              <a:rPr lang="en-US" altLang="zh-CN" dirty="0"/>
              <a:t> </a:t>
            </a:r>
            <a:r>
              <a:rPr lang="en-US" altLang="zh-CN" dirty="0" err="1"/>
              <a:t>output_rep_inserted.vf</a:t>
            </a:r>
            <a:r>
              <a:rPr lang="en-US" altLang="zh-CN" dirty="0"/>
              <a:t> -top MPU |tee </a:t>
            </a:r>
            <a:r>
              <a:rPr lang="en-US" altLang="zh-CN" dirty="0" smtClean="0"/>
              <a:t>final16.log“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Official command:</a:t>
            </a:r>
          </a:p>
          <a:p>
            <a:pPr algn="l"/>
            <a:r>
              <a:rPr lang="en-US" altLang="zh-CN" dirty="0"/>
              <a:t>      </a:t>
            </a:r>
            <a:r>
              <a:rPr lang="en-US" altLang="zh-CN" dirty="0" smtClean="0"/>
              <a:t>cd $STEM/import/</a:t>
            </a:r>
            <a:r>
              <a:rPr lang="en-US" altLang="zh-CN" dirty="0" err="1" smtClean="0"/>
              <a:t>stdgen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/tools/connectivity/</a:t>
            </a:r>
            <a:r>
              <a:rPr lang="en-US" altLang="zh-CN" dirty="0" err="1" smtClean="0"/>
              <a:t>rtl_repeater_insertion</a:t>
            </a:r>
            <a:r>
              <a:rPr lang="en-US" altLang="zh-CN" dirty="0" smtClean="0"/>
              <a:t>/  do </a:t>
            </a:r>
            <a:r>
              <a:rPr lang="en-US" altLang="zh-CN" dirty="0" err="1" smtClean="0"/>
              <a:t>hb</a:t>
            </a:r>
            <a:r>
              <a:rPr lang="en-US" altLang="zh-CN" dirty="0" smtClean="0"/>
              <a:t>;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/>
              <a:t>S</a:t>
            </a:r>
            <a:r>
              <a:rPr lang="en-US" b="1" dirty="0" err="1" smtClean="0"/>
              <a:t>ub_block</a:t>
            </a:r>
            <a:r>
              <a:rPr lang="en-US" b="1" dirty="0" smtClean="0"/>
              <a:t> </a:t>
            </a:r>
            <a:r>
              <a:rPr lang="en-US" b="1" dirty="0" smtClean="0"/>
              <a:t>Generation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lain"/>
            </a:pPr>
            <a:r>
              <a:rPr lang="en-US" dirty="0" smtClean="0"/>
              <a:t>Get all tile related </a:t>
            </a:r>
            <a:r>
              <a:rPr lang="en-US" dirty="0" err="1" smtClean="0"/>
              <a:t>inst</a:t>
            </a:r>
            <a:r>
              <a:rPr lang="en-US" dirty="0" smtClean="0"/>
              <a:t>  info by </a:t>
            </a:r>
            <a:r>
              <a:rPr lang="en-US" dirty="0" smtClean="0"/>
              <a:t>order from new </a:t>
            </a:r>
            <a:r>
              <a:rPr lang="en-US" dirty="0" err="1" smtClean="0"/>
              <a:t>pd</a:t>
            </a:r>
            <a:r>
              <a:rPr lang="en-US" dirty="0" smtClean="0"/>
              <a:t> xml</a:t>
            </a:r>
            <a:endParaRPr lang="en-US" dirty="0" smtClean="0"/>
          </a:p>
          <a:p>
            <a:pPr marL="342900" indent="-342900" algn="l">
              <a:buAutoNum type="arabicPlain"/>
            </a:pPr>
            <a:r>
              <a:rPr lang="en-US" dirty="0" smtClean="0"/>
              <a:t>Collect clock related </a:t>
            </a:r>
            <a:r>
              <a:rPr lang="en-US" dirty="0" smtClean="0"/>
              <a:t>info from new </a:t>
            </a:r>
            <a:r>
              <a:rPr lang="en-US" dirty="0" err="1" smtClean="0"/>
              <a:t>pd</a:t>
            </a:r>
            <a:r>
              <a:rPr lang="en-US" dirty="0" smtClean="0"/>
              <a:t> xml </a:t>
            </a:r>
            <a:endParaRPr lang="en-US" dirty="0" smtClean="0"/>
          </a:p>
          <a:p>
            <a:pPr marL="342900" indent="-342900" algn="l">
              <a:buAutoNum type="arabicPlain"/>
            </a:pPr>
            <a:r>
              <a:rPr lang="en-US" dirty="0" smtClean="0"/>
              <a:t>Generate </a:t>
            </a:r>
            <a:r>
              <a:rPr lang="en-US" dirty="0" err="1" smtClean="0"/>
              <a:t>sub_block</a:t>
            </a:r>
            <a:r>
              <a:rPr lang="en-US" dirty="0" smtClean="0"/>
              <a:t> name by power </a:t>
            </a:r>
            <a:r>
              <a:rPr lang="en-US" dirty="0" err="1" smtClean="0"/>
              <a:t>domain_info</a:t>
            </a:r>
            <a:endParaRPr lang="en-US" dirty="0" smtClean="0"/>
          </a:p>
          <a:p>
            <a:pPr marL="342900" indent="-342900" algn="l">
              <a:buAutoNum type="arabicPlain"/>
            </a:pPr>
            <a:r>
              <a:rPr lang="en-US" dirty="0" smtClean="0"/>
              <a:t>Generate wire and port related info</a:t>
            </a:r>
          </a:p>
          <a:p>
            <a:pPr marL="342900" indent="-342900" algn="l">
              <a:buAutoNum type="arabicPlain"/>
            </a:pPr>
            <a:r>
              <a:rPr lang="en-US" dirty="0" smtClean="0"/>
              <a:t>Generate </a:t>
            </a:r>
            <a:r>
              <a:rPr lang="en-US" dirty="0" err="1" smtClean="0"/>
              <a:t>flip_flop</a:t>
            </a:r>
            <a:r>
              <a:rPr lang="en-US" dirty="0" smtClean="0"/>
              <a:t> based on  1 and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Introduction for all </a:t>
            </a:r>
            <a:r>
              <a:rPr lang="en-US" dirty="0" err="1" smtClean="0"/>
              <a:t>sub_block</a:t>
            </a:r>
            <a:r>
              <a:rPr lang="en-US" dirty="0" smtClean="0"/>
              <a:t> </a:t>
            </a:r>
            <a:r>
              <a:rPr lang="en-US" dirty="0" smtClean="0"/>
              <a:t>port connection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There are 3 condition for </a:t>
            </a:r>
            <a:r>
              <a:rPr lang="en-US" dirty="0" err="1" smtClean="0"/>
              <a:t>sub_block</a:t>
            </a:r>
            <a:r>
              <a:rPr lang="en-US" dirty="0" smtClean="0"/>
              <a:t> port connect in tile level , detail will be at follow up page and </a:t>
            </a:r>
            <a:r>
              <a:rPr lang="en-US" dirty="0" err="1" smtClean="0"/>
              <a:t>cae</a:t>
            </a:r>
            <a:r>
              <a:rPr lang="en-US" dirty="0" smtClean="0"/>
              <a:t> example 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75656" y="1726617"/>
            <a:ext cx="2340888" cy="19990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tile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1399456" y="2461389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3740344" y="2469377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8" name="Straight Arrow Connector 3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1551856" y="2537589"/>
            <a:ext cx="2188488" cy="79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2411760" y="2159774"/>
            <a:ext cx="504056" cy="72008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sym typeface="Verdana" pitchFamily="34" charset="0"/>
              </a:rPr>
              <a:t>repeater</a:t>
            </a:r>
            <a:endParaRPr lang="en-US" sz="12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160" y="2086657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exist_port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524" y="135797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   1 </a:t>
            </a:r>
            <a:endParaRPr lang="en-US" dirty="0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940152" y="1911283"/>
            <a:ext cx="2340888" cy="19990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tile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5863952" y="2646055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8204840" y="2654043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18" name="Straight Arrow Connector 3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6016352" y="2722255"/>
            <a:ext cx="2188488" cy="79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6876256" y="2344440"/>
            <a:ext cx="504056" cy="72008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sym typeface="Verdana" pitchFamily="34" charset="0"/>
              </a:rPr>
              <a:t>repeater</a:t>
            </a:r>
            <a:endParaRPr lang="en-US" sz="12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5645" y="2271323"/>
            <a:ext cx="16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New_created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52020" y="15426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   2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2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</a:t>
            </a:r>
            <a:r>
              <a:rPr lang="en-US" dirty="0"/>
              <a:t>analyze</a:t>
            </a:r>
            <a:r>
              <a:rPr lang="en-US" dirty="0">
                <a:latin typeface="Cambria" pitchFamily="18" charset="0"/>
              </a:rPr>
              <a:t/>
            </a:r>
            <a:br>
              <a:rPr lang="en-US" dirty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2807804" y="2708920"/>
            <a:ext cx="3390900" cy="2438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 dirty="0" smtClean="0">
                <a:solidFill>
                  <a:srgbClr val="000000"/>
                </a:solidFill>
                <a:sym typeface="Verdana" pitchFamily="34" charset="0"/>
              </a:rPr>
              <a:t>tile</a:t>
            </a:r>
            <a:endParaRPr lang="en-US" sz="20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2731604" y="3204220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122504" y="3194695"/>
            <a:ext cx="152400" cy="152400"/>
          </a:xfrm>
          <a:prstGeom prst="ellipse">
            <a:avLst/>
          </a:prstGeom>
          <a:solidFill>
            <a:srgbClr val="D3191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000000"/>
              </a:solidFill>
              <a:sym typeface="Verdana" pitchFamily="34" charset="0"/>
            </a:endParaRPr>
          </a:p>
        </p:txBody>
      </p:sp>
      <p:cxnSp>
        <p:nvCxnSpPr>
          <p:cNvPr id="25" name="Straight Arrow Connector 3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2884004" y="3270895"/>
            <a:ext cx="3238500" cy="95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4644636" y="2852936"/>
            <a:ext cx="504056" cy="72008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sym typeface="Verdana" pitchFamily="34" charset="0"/>
              </a:rPr>
              <a:t>repeater</a:t>
            </a:r>
            <a:endParaRPr lang="en-US" sz="1200" dirty="0">
              <a:solidFill>
                <a:srgbClr val="000000"/>
              </a:solidFill>
              <a:sym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1580" y="3258949"/>
            <a:ext cx="19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created port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3588" y="18448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  3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688609"/>
            <a:ext cx="525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Tile level </a:t>
            </a:r>
            <a:r>
              <a:rPr lang="en-US" b="1" dirty="0" err="1"/>
              <a:t>sub_block</a:t>
            </a:r>
            <a:r>
              <a:rPr lang="en-US" b="1" dirty="0"/>
              <a:t> </a:t>
            </a:r>
            <a:r>
              <a:rPr lang="en-US" b="1" dirty="0" smtClean="0"/>
              <a:t> ports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5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9966"/>
      </a:dk2>
      <a:lt2>
        <a:srgbClr val="76726E"/>
      </a:lt2>
      <a:accent1>
        <a:srgbClr val="BE0068"/>
      </a:accent1>
      <a:accent2>
        <a:srgbClr val="2DACAD"/>
      </a:accent2>
      <a:accent3>
        <a:srgbClr val="FFFFFF"/>
      </a:accent3>
      <a:accent4>
        <a:srgbClr val="000000"/>
      </a:accent4>
      <a:accent5>
        <a:srgbClr val="DBAAB9"/>
      </a:accent5>
      <a:accent6>
        <a:srgbClr val="289B9C"/>
      </a:accent6>
      <a:hlink>
        <a:srgbClr val="FFB515"/>
      </a:hlink>
      <a:folHlink>
        <a:srgbClr val="FD1B14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966"/>
        </a:dk2>
        <a:lt2>
          <a:srgbClr val="76726E"/>
        </a:lt2>
        <a:accent1>
          <a:srgbClr val="BE0068"/>
        </a:accent1>
        <a:accent2>
          <a:srgbClr val="2DACAD"/>
        </a:accent2>
        <a:accent3>
          <a:srgbClr val="FFFFFF"/>
        </a:accent3>
        <a:accent4>
          <a:srgbClr val="000000"/>
        </a:accent4>
        <a:accent5>
          <a:srgbClr val="DBAAB9"/>
        </a:accent5>
        <a:accent6>
          <a:srgbClr val="289B9C"/>
        </a:accent6>
        <a:hlink>
          <a:srgbClr val="FFB515"/>
        </a:hlink>
        <a:folHlink>
          <a:srgbClr val="FD1B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26431</TotalTime>
  <Words>1436</Words>
  <Application>Microsoft Office PowerPoint</Application>
  <PresentationFormat>On-screen Show (4:3)</PresentationFormat>
  <Paragraphs>303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PARBA 2.0    Nigel Wang          </vt:lpstr>
      <vt:lpstr>Outline – Now only for tile build section</vt:lpstr>
      <vt:lpstr>FLOW MECHANICS </vt:lpstr>
      <vt:lpstr>PD XML Introduction</vt:lpstr>
      <vt:lpstr>Running Command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Detail analyze </vt:lpstr>
      <vt:lpstr>Potential Issue </vt:lpstr>
      <vt:lpstr>Thank You</vt:lpstr>
    </vt:vector>
  </TitlesOfParts>
  <Company>AMD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Brennan</dc:creator>
  <cp:lastModifiedBy>Windows User</cp:lastModifiedBy>
  <cp:revision>1221</cp:revision>
  <dcterms:created xsi:type="dcterms:W3CDTF">2006-09-11T03:47:19Z</dcterms:created>
  <dcterms:modified xsi:type="dcterms:W3CDTF">2013-12-06T05:15:28Z</dcterms:modified>
</cp:coreProperties>
</file>