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500" r:id="rId3"/>
    <p:sldId id="501" r:id="rId4"/>
    <p:sldId id="502" r:id="rId5"/>
    <p:sldId id="506" r:id="rId6"/>
    <p:sldId id="507" r:id="rId7"/>
    <p:sldId id="508" r:id="rId8"/>
    <p:sldId id="509" r:id="rId9"/>
    <p:sldId id="510" r:id="rId10"/>
    <p:sldId id="517" r:id="rId11"/>
    <p:sldId id="521" r:id="rId12"/>
    <p:sldId id="519" r:id="rId13"/>
    <p:sldId id="523" r:id="rId14"/>
    <p:sldId id="518" r:id="rId15"/>
    <p:sldId id="512" r:id="rId16"/>
    <p:sldId id="511" r:id="rId17"/>
    <p:sldId id="515" r:id="rId18"/>
    <p:sldId id="516" r:id="rId19"/>
    <p:sldId id="513" r:id="rId20"/>
    <p:sldId id="505" r:id="rId21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C9E"/>
    <a:srgbClr val="E4A0AB"/>
    <a:srgbClr val="FF8585"/>
    <a:srgbClr val="C72732"/>
    <a:srgbClr val="CD4F64"/>
    <a:srgbClr val="FF1919"/>
    <a:srgbClr val="BCBCBC"/>
    <a:srgbClr val="D6A2A2"/>
    <a:srgbClr val="D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7514" autoAdjust="0"/>
  </p:normalViewPr>
  <p:slideViewPr>
    <p:cSldViewPr>
      <p:cViewPr varScale="1">
        <p:scale>
          <a:sx n="119" d="100"/>
          <a:sy n="119" d="100"/>
        </p:scale>
        <p:origin x="-1188" y="-108"/>
      </p:cViewPr>
      <p:guideLst>
        <p:guide orient="horz" pos="2158"/>
        <p:guide orient="horz" pos="3597"/>
        <p:guide orient="horz" pos="732"/>
        <p:guide orient="horz" pos="447"/>
        <p:guide pos="2880"/>
        <p:guide pos="5474"/>
        <p:guide pos="287"/>
        <p:guide pos="1583"/>
        <p:guide pos="4176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 defTabSz="91477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defTabSz="914777">
              <a:defRPr sz="1200"/>
            </a:lvl1pPr>
          </a:lstStyle>
          <a:p>
            <a:pPr>
              <a:defRPr/>
            </a:pPr>
            <a:fld id="{A02B491A-8BAB-454C-BB66-0915D135E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203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2036">
              <a:defRPr sz="1200"/>
            </a:lvl1pPr>
          </a:lstStyle>
          <a:p>
            <a:pPr>
              <a:defRPr/>
            </a:pPr>
            <a:fld id="{8318CF05-EABA-45DE-942D-B54E37ABB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9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6C33AB62-71F2-41E6-ABAA-4BD30351E24F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18CF05-EABA-45DE-942D-B54E37ABBF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AMD_PPT_TM_Bkgd_white_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876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1919288" y="3395663"/>
            <a:ext cx="2701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C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O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N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F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I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D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E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N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T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I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A</a:t>
            </a:r>
            <a:r>
              <a:rPr lang="en-US" sz="700" b="1">
                <a:solidFill>
                  <a:schemeClr val="bg2"/>
                </a:solidFill>
              </a:rPr>
              <a:t> </a:t>
            </a:r>
            <a:r>
              <a:rPr lang="en-US" sz="1400" b="1">
                <a:solidFill>
                  <a:schemeClr val="bg2"/>
                </a:solidFill>
              </a:rPr>
              <a:t>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7375" y="3867150"/>
            <a:ext cx="5562600" cy="781050"/>
          </a:xfrm>
        </p:spPr>
        <p:txBody>
          <a:bodyPr tIns="0" rIns="0" bIns="0" anchor="t"/>
          <a:lstStyle>
            <a:lvl1pPr algn="r">
              <a:defRPr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40075" y="4979988"/>
            <a:ext cx="5549900" cy="1320800"/>
          </a:xfrm>
        </p:spPr>
        <p:txBody>
          <a:bodyPr tIns="0" rIns="0" bIns="0"/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26348-038B-4EF8-8700-A896761F9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174625"/>
            <a:ext cx="2057400" cy="553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74625"/>
            <a:ext cx="6024562" cy="553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4E6C-773B-4EF9-A1A3-386E692FB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74625"/>
            <a:ext cx="72009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162050"/>
            <a:ext cx="4040187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2050"/>
            <a:ext cx="4041775" cy="4548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CA6B8-C958-4F26-962C-BFB711682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74625"/>
            <a:ext cx="72009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613" y="1162050"/>
            <a:ext cx="4040187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2050"/>
            <a:ext cx="4041775" cy="219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613" y="3511550"/>
            <a:ext cx="8234362" cy="2198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B3695-19B9-493E-9FE4-53A3E6841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77A28-0831-457A-9871-2503AFD1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459538"/>
            <a:ext cx="4117975" cy="1857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R8xx DB Implementation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29F-E09C-4022-BEEF-5C588A5FB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dt" sz="half" idx="12"/>
          </p:nvPr>
        </p:nvSpPr>
        <p:spPr>
          <a:xfrm>
            <a:off x="938213" y="6459538"/>
            <a:ext cx="1574800" cy="1857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August 6, 2008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62050"/>
            <a:ext cx="4040187" cy="4548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2050"/>
            <a:ext cx="4041775" cy="4548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1CF4-C5C1-4010-ADFD-87082D6E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1336-2965-4096-BFAB-1AAC5C59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0060-066C-4A28-BD86-0BBA16E01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E9189-25A6-42D4-B71A-51349D70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CFAD9-46D9-419C-947C-97DB2E962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17C3D-346B-4083-9113-557AD2FC5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7" descr="AMD_PPT_SM_Bkgd_white_3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74625"/>
            <a:ext cx="72009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62050"/>
            <a:ext cx="8234362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55613" y="6459538"/>
            <a:ext cx="3460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728923-98B0-4D76-9847-B5915155A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3" name="Text Box 29"/>
          <p:cNvSpPr txBox="1">
            <a:spLocks noChangeArrowheads="1"/>
          </p:cNvSpPr>
          <p:nvPr/>
        </p:nvSpPr>
        <p:spPr bwMode="auto">
          <a:xfrm>
            <a:off x="6926263" y="6461125"/>
            <a:ext cx="18970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 b="1">
                <a:solidFill>
                  <a:schemeClr val="bg2"/>
                </a:solidFill>
              </a:rPr>
              <a:t>C O N F I D E N T I A 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83" r:id="rId2"/>
    <p:sldLayoutId id="2147483995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75000"/>
        </a:spcBef>
        <a:spcAft>
          <a:spcPct val="20000"/>
        </a:spcAft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018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Wingdings" pitchFamily="2" charset="2"/>
        <a:buChar char=""/>
        <a:defRPr sz="2200">
          <a:solidFill>
            <a:schemeClr val="tx1"/>
          </a:solidFill>
          <a:latin typeface="+mn-lt"/>
        </a:defRPr>
      </a:lvl2pPr>
      <a:lvl3pPr marL="460375" indent="-227013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3pPr>
      <a:lvl4pPr marL="685800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Font typeface="Wingdings" pitchFamily="2" charset="2"/>
        <a:buChar char=""/>
        <a:defRPr>
          <a:solidFill>
            <a:schemeClr val="tx1"/>
          </a:solidFill>
          <a:latin typeface="+mn-lt"/>
        </a:defRPr>
      </a:lvl4pPr>
      <a:lvl5pPr marL="911225" indent="-223838" algn="l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5pPr>
      <a:lvl6pPr marL="13684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6pPr>
      <a:lvl7pPr marL="18256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7pPr>
      <a:lvl8pPr marL="22828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8pPr>
      <a:lvl9pPr marL="2740025" indent="-223838" algn="l" rtl="0" fontAlgn="base">
        <a:lnSpc>
          <a:spcPct val="95000"/>
        </a:lnSpc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wiki.amd.com/twiki/bin/view/DesignCAD/How_to_run_bia_pd_repeater_flow_in_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wiki.amd.com/twiki/bin/view/DesignCAD/Power_Aware_Repeaters_Flo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1851" y="3867149"/>
            <a:ext cx="6828124" cy="1830103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mbria" pitchFamily="18" charset="0"/>
              </a:rPr>
              <a:t>PARBA flow training</a:t>
            </a:r>
            <a:r>
              <a:rPr lang="en-US" sz="1800" dirty="0" smtClean="0">
                <a:latin typeface="Cambria" pitchFamily="18" charset="0"/>
              </a:rPr>
              <a:t/>
            </a:r>
            <a:br>
              <a:rPr lang="en-US" sz="1800" dirty="0" smtClean="0">
                <a:latin typeface="Cambria" pitchFamily="18" charset="0"/>
              </a:rPr>
            </a:br>
            <a:r>
              <a:rPr lang="en-US" sz="2800" dirty="0" smtClean="0">
                <a:latin typeface="Cambria" pitchFamily="18" charset="0"/>
              </a:rPr>
              <a:t/>
            </a:r>
            <a:br>
              <a:rPr lang="en-US" sz="2800" dirty="0" smtClean="0">
                <a:latin typeface="Cambria" pitchFamily="18" charset="0"/>
              </a:rPr>
            </a:br>
            <a:r>
              <a:rPr lang="en-US" sz="2800" dirty="0" smtClean="0">
                <a:latin typeface="Cambria" pitchFamily="18" charset="0"/>
              </a:rPr>
              <a:t>CV Team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br>
              <a:rPr lang="en-US" sz="2000" dirty="0" smtClean="0"/>
            </a:br>
            <a:r>
              <a:rPr lang="en-US" sz="2000" dirty="0" smtClean="0"/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3125" y="5769260"/>
            <a:ext cx="5549900" cy="509494"/>
          </a:xfrm>
        </p:spPr>
        <p:txBody>
          <a:bodyPr/>
          <a:lstStyle/>
          <a:p>
            <a:pPr marL="0" indent="0" eaLnBrk="1" hangingPunct="1"/>
            <a:r>
              <a:rPr lang="en-US" sz="1800" dirty="0" smtClean="0"/>
              <a:t>Mar 20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PG mode Repeater </a:t>
            </a:r>
            <a:r>
              <a:rPr lang="en-US" dirty="0" err="1"/>
              <a:t>upf</a:t>
            </a:r>
            <a:r>
              <a:rPr lang="en-US" dirty="0"/>
              <a:t> flow </a:t>
            </a:r>
          </a:p>
          <a:p>
            <a:pPr marL="1025525" lvl="5" indent="0">
              <a:buNone/>
            </a:pPr>
            <a:r>
              <a:rPr lang="en-US" dirty="0" smtClean="0"/>
              <a:t>3 then call command to generate repeater </a:t>
            </a:r>
            <a:r>
              <a:rPr lang="en-US" dirty="0" err="1" smtClean="0"/>
              <a:t>upf</a:t>
            </a:r>
            <a:r>
              <a:rPr lang="en-US" dirty="0" smtClean="0"/>
              <a:t> in SYS.upf.2.0</a:t>
            </a:r>
          </a:p>
          <a:p>
            <a:pPr marL="1025525" lvl="5" indent="0">
              <a:buNone/>
            </a:pPr>
            <a:r>
              <a:rPr lang="en-US" sz="1100" dirty="0" err="1"/>
              <a:t>env</a:t>
            </a:r>
            <a:r>
              <a:rPr lang="en-US" sz="1100" dirty="0"/>
              <a:t> </a:t>
            </a:r>
            <a:r>
              <a:rPr lang="en-US" sz="1100" dirty="0" err="1"/>
              <a:t>env</a:t>
            </a:r>
            <a:r>
              <a:rPr lang="en-US" sz="1100" dirty="0"/>
              <a:t> </a:t>
            </a:r>
            <a:r>
              <a:rPr lang="en-US" sz="1100" dirty="0" err="1"/>
              <a:t>OUT_CMN_pub</a:t>
            </a:r>
            <a:r>
              <a:rPr lang="en-US" sz="1100" dirty="0"/>
              <a:t>=/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 </a:t>
            </a:r>
            <a:r>
              <a:rPr lang="en-US" sz="1100" dirty="0" err="1"/>
              <a:t>OUT_DESIGN_pub</a:t>
            </a:r>
            <a:r>
              <a:rPr lang="en-US" sz="1100" dirty="0"/>
              <a:t>=/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</a:t>
            </a:r>
            <a:r>
              <a:rPr lang="en-US" sz="1100" dirty="0" err="1"/>
              <a:t>kabini</a:t>
            </a:r>
            <a:r>
              <a:rPr lang="en-US" sz="1100" dirty="0"/>
              <a:t>/common/pub 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/out/amd64rh3.0.VCS/common/pub/</a:t>
            </a:r>
            <a:r>
              <a:rPr lang="en-US" sz="1100" dirty="0" err="1"/>
              <a:t>src</a:t>
            </a:r>
            <a:r>
              <a:rPr lang="en-US" sz="1100" dirty="0"/>
              <a:t>/meta/tools/</a:t>
            </a:r>
            <a:r>
              <a:rPr lang="en-US" sz="1100" dirty="0" err="1"/>
              <a:t>dfp</a:t>
            </a:r>
            <a:r>
              <a:rPr lang="en-US" sz="1100" dirty="0"/>
              <a:t>/template/</a:t>
            </a:r>
            <a:r>
              <a:rPr lang="en-US" sz="1100" dirty="0" err="1"/>
              <a:t>chip.upf.tmpl</a:t>
            </a:r>
            <a:r>
              <a:rPr lang="en-US" sz="1100" dirty="0"/>
              <a:t> -o SYS.upf.2.0 -d CHIP_UPF_MODE=</a:t>
            </a:r>
            <a:r>
              <a:rPr lang="en-US" sz="1100" dirty="0" err="1"/>
              <a:t>pg</a:t>
            </a:r>
            <a:r>
              <a:rPr lang="en-US" sz="1100" dirty="0"/>
              <a:t> -d TILE_UPF_EXISTS=0 -d PG_TOP=SYS -I 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/_</a:t>
            </a:r>
            <a:r>
              <a:rPr lang="en-US" sz="1100" dirty="0" err="1"/>
              <a:t>ip</a:t>
            </a:r>
            <a:r>
              <a:rPr lang="en-US" sz="1100" dirty="0"/>
              <a:t>/</a:t>
            </a:r>
            <a:r>
              <a:rPr lang="en-US" sz="1100" dirty="0" err="1"/>
              <a:t>soc_dv_xnb</a:t>
            </a:r>
            <a:r>
              <a:rPr lang="en-US" sz="1100" dirty="0"/>
              <a:t>/_</a:t>
            </a:r>
            <a:r>
              <a:rPr lang="en-US" sz="1100" dirty="0" err="1"/>
              <a:t>env</a:t>
            </a:r>
            <a:r>
              <a:rPr lang="en-US" sz="1100" dirty="0"/>
              <a:t>/local/../../</a:t>
            </a:r>
            <a:r>
              <a:rPr lang="en-US" sz="1100" dirty="0" err="1"/>
              <a:t>src</a:t>
            </a:r>
            <a:r>
              <a:rPr lang="en-US" sz="1100" dirty="0"/>
              <a:t>/</a:t>
            </a:r>
            <a:r>
              <a:rPr lang="en-US" sz="1100" dirty="0" err="1"/>
              <a:t>verif</a:t>
            </a:r>
            <a:r>
              <a:rPr lang="en-US" sz="1100" dirty="0"/>
              <a:t>/</a:t>
            </a:r>
            <a:r>
              <a:rPr lang="en-US" sz="1100" dirty="0" err="1"/>
              <a:t>tb</a:t>
            </a:r>
            <a:r>
              <a:rPr lang="en-US" sz="1100" dirty="0"/>
              <a:t>/bin:/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/_</a:t>
            </a:r>
            <a:r>
              <a:rPr lang="en-US" sz="1100" dirty="0" err="1"/>
              <a:t>ip</a:t>
            </a:r>
            <a:r>
              <a:rPr lang="en-US" sz="1100" dirty="0"/>
              <a:t>/thermal/_</a:t>
            </a:r>
            <a:r>
              <a:rPr lang="en-US" sz="1100" dirty="0" err="1"/>
              <a:t>env</a:t>
            </a:r>
            <a:r>
              <a:rPr lang="en-US" sz="1100" dirty="0"/>
              <a:t>/</a:t>
            </a:r>
            <a:r>
              <a:rPr lang="en-US" sz="1100" dirty="0" err="1"/>
              <a:t>thermal.local</a:t>
            </a:r>
            <a:r>
              <a:rPr lang="en-US" sz="1100" dirty="0"/>
              <a:t>/../../</a:t>
            </a:r>
            <a:r>
              <a:rPr lang="en-US" sz="1100" dirty="0" err="1"/>
              <a:t>tb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/setup:/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/auto/kalindi_amd64rh3.0_dbg/lib/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/auto/kalindi_amd64rh3.0_dbg/bin:/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/out/amd64rh3.0.VCS/common/pub/bin:/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CDC_Verif</a:t>
            </a:r>
            <a:r>
              <a:rPr lang="en-US" sz="1100" dirty="0"/>
              <a:t>/58/lib/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leda_rules</a:t>
            </a:r>
            <a:r>
              <a:rPr lang="en-US" sz="1100" dirty="0"/>
              <a:t>/83/lib:/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rgb_build</a:t>
            </a:r>
            <a:r>
              <a:rPr lang="en-US" sz="1100" dirty="0"/>
              <a:t>/153:/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rgb</a:t>
            </a:r>
            <a:r>
              <a:rPr lang="en-US" sz="1100" dirty="0"/>
              <a:t>/57:/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rgb</a:t>
            </a:r>
            <a:r>
              <a:rPr lang="en-US" sz="1100" dirty="0"/>
              <a:t>/57/</a:t>
            </a:r>
            <a:r>
              <a:rPr lang="en-US" sz="1100" dirty="0" err="1"/>
              <a:t>aleLexer</a:t>
            </a:r>
            <a:r>
              <a:rPr lang="en-US" sz="1100" dirty="0"/>
              <a:t>/</a:t>
            </a:r>
            <a:r>
              <a:rPr lang="en-US" sz="1100" dirty="0" err="1"/>
              <a:t>blib</a:t>
            </a:r>
            <a:r>
              <a:rPr lang="en-US" sz="1100" dirty="0"/>
              <a:t>/lib:/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fm_verif_plugins</a:t>
            </a:r>
            <a:r>
              <a:rPr lang="en-US" sz="1100" dirty="0"/>
              <a:t>/286/lib/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flow_managers</a:t>
            </a:r>
            <a:r>
              <a:rPr lang="en-US" sz="1100" dirty="0"/>
              <a:t>/90/lib/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/dispatch/226/lib/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dvtgen</a:t>
            </a:r>
            <a:r>
              <a:rPr lang="en-US" sz="1100" dirty="0"/>
              <a:t>/124/lib/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compression_utils</a:t>
            </a:r>
            <a:r>
              <a:rPr lang="en-US" sz="1100" dirty="0"/>
              <a:t>/15/lib/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/drop2cad/80/lib/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ustat_send</a:t>
            </a:r>
            <a:r>
              <a:rPr lang="en-US" sz="1100" dirty="0"/>
              <a:t>/8/lib/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utils</a:t>
            </a:r>
            <a:r>
              <a:rPr lang="en-US" sz="1100" dirty="0"/>
              <a:t>/55/lib/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xml_utils</a:t>
            </a:r>
            <a:r>
              <a:rPr lang="en-US" sz="1100" dirty="0"/>
              <a:t>/42/lib/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siteconfig</a:t>
            </a:r>
            <a:r>
              <a:rPr lang="en-US" sz="1100" dirty="0"/>
              <a:t>/current/lib/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project_config</a:t>
            </a:r>
            <a:r>
              <a:rPr lang="en-US" sz="1100" dirty="0"/>
              <a:t>/22/lib/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/p4w/164:/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cbwa</a:t>
            </a:r>
            <a:r>
              <a:rPr lang="en-US" sz="1100" dirty="0"/>
              <a:t>/205/lib/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/p4_mkwa/current:/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error_reporting</a:t>
            </a:r>
            <a:r>
              <a:rPr lang="en-US" sz="1100" dirty="0"/>
              <a:t>/25/lib/</a:t>
            </a:r>
            <a:r>
              <a:rPr lang="en-US" sz="1100" dirty="0" err="1"/>
              <a:t>perl</a:t>
            </a:r>
            <a:r>
              <a:rPr lang="en-US" sz="1100" dirty="0"/>
              <a:t>:/</a:t>
            </a:r>
            <a:r>
              <a:rPr lang="en-US" sz="1100" dirty="0" err="1"/>
              <a:t>proj</a:t>
            </a:r>
            <a:r>
              <a:rPr lang="en-US" sz="1100" dirty="0"/>
              <a:t>/</a:t>
            </a:r>
            <a:r>
              <a:rPr lang="en-US" sz="1100" dirty="0" err="1"/>
              <a:t>verif_release_ro</a:t>
            </a:r>
            <a:r>
              <a:rPr lang="en-US" sz="1100" dirty="0"/>
              <a:t>/</a:t>
            </a:r>
            <a:r>
              <a:rPr lang="en-US" sz="1100" dirty="0" err="1"/>
              <a:t>cbwa_bootcore</a:t>
            </a:r>
            <a:r>
              <a:rPr lang="en-US" sz="1100" dirty="0"/>
              <a:t>/current/lib/</a:t>
            </a:r>
            <a:r>
              <a:rPr lang="en-US" sz="1100" dirty="0" err="1"/>
              <a:t>perl</a:t>
            </a:r>
            <a:r>
              <a:rPr lang="en-US" sz="1100" dirty="0"/>
              <a:t> -I 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/out/amd64rh3.0.VCS/common/pub/</a:t>
            </a:r>
            <a:r>
              <a:rPr lang="en-US" sz="1100" dirty="0" err="1"/>
              <a:t>src</a:t>
            </a:r>
            <a:r>
              <a:rPr lang="en-US" sz="1100" dirty="0"/>
              <a:t>/meta/tools/</a:t>
            </a:r>
            <a:r>
              <a:rPr lang="en-US" sz="1100" dirty="0" err="1"/>
              <a:t>dfp</a:t>
            </a:r>
            <a:r>
              <a:rPr lang="en-US" sz="1100" dirty="0"/>
              <a:t>/scripts -I publish -d LSF=1 -d SRAM_DIS=1 -p 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</a:t>
            </a:r>
            <a:r>
              <a:rPr lang="en-US" sz="1100" dirty="0" err="1"/>
              <a:t>kabini</a:t>
            </a:r>
            <a:r>
              <a:rPr lang="en-US" sz="1100" dirty="0"/>
              <a:t>/common/pub/</a:t>
            </a:r>
            <a:r>
              <a:rPr lang="en-US" sz="1100" dirty="0" err="1"/>
              <a:t>src</a:t>
            </a:r>
            <a:r>
              <a:rPr lang="en-US" sz="1100" dirty="0"/>
              <a:t>/meta/</a:t>
            </a:r>
            <a:r>
              <a:rPr lang="en-US" sz="1100" dirty="0" err="1"/>
              <a:t>dfp</a:t>
            </a:r>
            <a:r>
              <a:rPr lang="en-US" sz="1100" dirty="0"/>
              <a:t>/</a:t>
            </a:r>
            <a:r>
              <a:rPr lang="en-US" sz="1100" dirty="0" err="1"/>
              <a:t>params</a:t>
            </a:r>
            <a:r>
              <a:rPr lang="en-US" sz="1100" dirty="0"/>
              <a:t>/</a:t>
            </a:r>
            <a:r>
              <a:rPr lang="en-US" sz="1100" dirty="0" err="1"/>
              <a:t>rep_tiles.params</a:t>
            </a:r>
            <a:r>
              <a:rPr lang="en-US" sz="1100" dirty="0"/>
              <a:t> -d SIMULATION=1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1162050"/>
            <a:ext cx="8234362" cy="521927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PG mode Repeater </a:t>
            </a:r>
            <a:r>
              <a:rPr lang="en-US" dirty="0" err="1"/>
              <a:t>upf</a:t>
            </a:r>
            <a:r>
              <a:rPr lang="en-US" dirty="0"/>
              <a:t> flow </a:t>
            </a:r>
          </a:p>
          <a:p>
            <a:pPr marL="1025525" lvl="5" indent="0">
              <a:buNone/>
            </a:pPr>
            <a:r>
              <a:rPr lang="en-US" dirty="0" smtClean="0"/>
              <a:t>4 </a:t>
            </a:r>
            <a:r>
              <a:rPr lang="en-US" dirty="0"/>
              <a:t>the repeater </a:t>
            </a:r>
            <a:r>
              <a:rPr lang="en-US" dirty="0" err="1"/>
              <a:t>upf</a:t>
            </a:r>
            <a:r>
              <a:rPr lang="en-US" dirty="0"/>
              <a:t> in SYS.upf.2.0 in </a:t>
            </a:r>
            <a:r>
              <a:rPr lang="en-US" dirty="0" err="1"/>
              <a:t>kalindi</a:t>
            </a:r>
            <a:endParaRPr lang="en-US" dirty="0"/>
          </a:p>
          <a:p>
            <a:pPr marL="1025525" lvl="5" indent="0">
              <a:buNone/>
            </a:pPr>
            <a:r>
              <a:rPr lang="en-US" sz="1100" dirty="0" err="1" smtClean="0"/>
              <a:t>env</a:t>
            </a:r>
            <a:r>
              <a:rPr lang="en-US" sz="1100" dirty="0" smtClean="0"/>
              <a:t> </a:t>
            </a:r>
            <a:r>
              <a:rPr lang="en-US" sz="1100" dirty="0" err="1"/>
              <a:t>env</a:t>
            </a:r>
            <a:r>
              <a:rPr lang="en-US" sz="1100" dirty="0"/>
              <a:t> </a:t>
            </a:r>
            <a:r>
              <a:rPr lang="en-US" sz="1100" dirty="0" err="1"/>
              <a:t>OUT_CMN_pub</a:t>
            </a:r>
            <a:r>
              <a:rPr lang="en-US" sz="1100" dirty="0"/>
              <a:t>=/</a:t>
            </a:r>
            <a:r>
              <a:rPr lang="en-US" sz="1100" dirty="0" err="1"/>
              <a:t>proj</a:t>
            </a:r>
            <a:r>
              <a:rPr lang="en-US" sz="1100" dirty="0"/>
              <a:t>/cv_srdc1/</a:t>
            </a:r>
            <a:r>
              <a:rPr lang="en-US" sz="1100" dirty="0" err="1"/>
              <a:t>niwang</a:t>
            </a:r>
            <a:r>
              <a:rPr lang="en-US" sz="1100" dirty="0"/>
              <a:t>/</a:t>
            </a:r>
            <a:r>
              <a:rPr lang="en-US" sz="1100" dirty="0" err="1"/>
              <a:t>kalindi</a:t>
            </a:r>
            <a:r>
              <a:rPr lang="en-US" sz="1100" dirty="0"/>
              <a:t>/out/amd64rh3.0.VCS/common/pub </a:t>
            </a:r>
            <a:r>
              <a:rPr lang="en-US" sz="1100" dirty="0" err="1"/>
              <a:t>OUT_DESIif</a:t>
            </a:r>
            <a:r>
              <a:rPr lang="en-US" sz="1100" dirty="0"/>
              <a:t> ($SIMULATION) {</a:t>
            </a:r>
          </a:p>
          <a:p>
            <a:pPr marL="1025525" lvl="5" indent="0">
              <a:buNone/>
            </a:pPr>
            <a:r>
              <a:rPr lang="en-US" sz="1100" dirty="0"/>
              <a:t># define repeater GLB domain </a:t>
            </a:r>
          </a:p>
          <a:p>
            <a:pPr marL="1025525" lvl="5" indent="0">
              <a:buNone/>
            </a:pPr>
            <a:endParaRPr lang="en-US" sz="1100" dirty="0"/>
          </a:p>
          <a:p>
            <a:pPr marL="1025525" lvl="5" indent="0">
              <a:buNone/>
            </a:pPr>
            <a:r>
              <a:rPr lang="en-US" sz="1100" dirty="0" err="1"/>
              <a:t>create_supply_set</a:t>
            </a:r>
            <a:r>
              <a:rPr lang="en-US" sz="1100" dirty="0"/>
              <a:t> REP_SS_GLB</a:t>
            </a:r>
          </a:p>
          <a:p>
            <a:pPr marL="1025525" lvl="5" indent="0">
              <a:buNone/>
            </a:pPr>
            <a:r>
              <a:rPr lang="en-US" sz="1100" dirty="0" err="1"/>
              <a:t>create_supply_set</a:t>
            </a:r>
            <a:r>
              <a:rPr lang="en-US" sz="1100" dirty="0"/>
              <a:t> REP_SS_GLB -function {power VDDCR_NB} -function {ground </a:t>
            </a:r>
            <a:r>
              <a:rPr lang="en-US" sz="1100" dirty="0" err="1"/>
              <a:t>VSSnet</a:t>
            </a:r>
            <a:r>
              <a:rPr lang="en-US" sz="1100" dirty="0"/>
              <a:t>} </a:t>
            </a:r>
            <a:r>
              <a:rPr lang="en-US" sz="1100" dirty="0" smtClean="0"/>
              <a:t>–update</a:t>
            </a:r>
          </a:p>
          <a:p>
            <a:pPr marL="1025525" lvl="5" indent="0">
              <a:buNone/>
            </a:pPr>
            <a:r>
              <a:rPr lang="en-US" sz="1100" dirty="0" smtClean="0"/>
              <a:t>…</a:t>
            </a:r>
          </a:p>
          <a:p>
            <a:pPr marL="1025525" lvl="5" indent="0">
              <a:buNone/>
            </a:pPr>
            <a:r>
              <a:rPr lang="en-US" sz="1100" dirty="0" err="1" smtClean="0"/>
              <a:t>set_isolation</a:t>
            </a:r>
            <a:r>
              <a:rPr lang="en-US" sz="1100" dirty="0" smtClean="0"/>
              <a:t> </a:t>
            </a:r>
            <a:r>
              <a:rPr lang="en-US" sz="1100" dirty="0"/>
              <a:t>ISO_LO_usblk_lds001 \</a:t>
            </a:r>
          </a:p>
          <a:p>
            <a:pPr marL="1025525" lvl="5" indent="0">
              <a:buNone/>
            </a:pPr>
            <a:r>
              <a:rPr lang="en-US" sz="1100" dirty="0"/>
              <a:t>		-domain REP_PD_P2_usblk_lds001 \</a:t>
            </a:r>
          </a:p>
          <a:p>
            <a:pPr marL="1025525" lvl="5" indent="0">
              <a:buNone/>
            </a:pPr>
            <a:r>
              <a:rPr lang="en-US" sz="1100" dirty="0"/>
              <a:t>		-source REP_SS_P2_usblk_lds001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diff_supply_only</a:t>
            </a:r>
            <a:r>
              <a:rPr lang="en-US" sz="1100" dirty="0"/>
              <a:t> TRUE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isolation_power_net</a:t>
            </a:r>
            <a:r>
              <a:rPr lang="en-US" sz="1100" dirty="0"/>
              <a:t> VDDCR_NB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isolation_ground_net</a:t>
            </a:r>
            <a:r>
              <a:rPr lang="en-US" sz="1100" dirty="0"/>
              <a:t> </a:t>
            </a:r>
            <a:r>
              <a:rPr lang="en-US" sz="1100" dirty="0" err="1"/>
              <a:t>VSSnet</a:t>
            </a:r>
            <a:r>
              <a:rPr lang="en-US" sz="1100" dirty="0"/>
              <a:t>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clamp_value</a:t>
            </a:r>
            <a:r>
              <a:rPr lang="en-US" sz="1100" dirty="0"/>
              <a:t> 0 </a:t>
            </a:r>
          </a:p>
          <a:p>
            <a:pPr marL="1025525" lvl="5" indent="0">
              <a:buNone/>
            </a:pPr>
            <a:r>
              <a:rPr lang="en-US" sz="1100" dirty="0" err="1"/>
              <a:t>set_isolation_control</a:t>
            </a:r>
            <a:r>
              <a:rPr lang="en-US" sz="1100" dirty="0"/>
              <a:t> ISO_LO_usblk_lds001 \</a:t>
            </a:r>
          </a:p>
          <a:p>
            <a:pPr marL="1025525" lvl="5" indent="0">
              <a:buNone/>
            </a:pPr>
            <a:r>
              <a:rPr lang="en-US" sz="1100" dirty="0"/>
              <a:t>		-domain REP_PD_P2_usblk_lds001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isolation_signal</a:t>
            </a:r>
            <a:r>
              <a:rPr lang="en-US" sz="1100" dirty="0"/>
              <a:t> usblk_lds001/</a:t>
            </a:r>
            <a:r>
              <a:rPr lang="en-US" sz="1100" dirty="0" err="1"/>
              <a:t>bpm</a:t>
            </a:r>
            <a:r>
              <a:rPr lang="en-US" sz="1100" dirty="0"/>
              <a:t>/TTOP_P2_iso_clampn \</a:t>
            </a:r>
          </a:p>
          <a:p>
            <a:pPr marL="1025525" lvl="5" indent="0">
              <a:buNone/>
            </a:pPr>
            <a:r>
              <a:rPr lang="en-US" sz="1100" dirty="0"/>
              <a:t>		-location self \</a:t>
            </a:r>
          </a:p>
          <a:p>
            <a:pPr marL="1025525" lvl="5" indent="0">
              <a:buNone/>
            </a:pPr>
            <a:r>
              <a:rPr lang="en-US" sz="1100" dirty="0"/>
              <a:t>		-</a:t>
            </a:r>
            <a:r>
              <a:rPr lang="en-US" sz="1100" dirty="0" err="1"/>
              <a:t>isolation_sense</a:t>
            </a:r>
            <a:r>
              <a:rPr lang="en-US" sz="1100" dirty="0"/>
              <a:t> </a:t>
            </a:r>
            <a:r>
              <a:rPr lang="en-US" sz="1100" dirty="0" smtClean="0"/>
              <a:t>low</a:t>
            </a:r>
          </a:p>
          <a:p>
            <a:pPr marL="1025525" lvl="5" indent="0">
              <a:buNone/>
            </a:pPr>
            <a:r>
              <a:rPr lang="en-US" sz="1100" dirty="0" smtClean="0"/>
              <a:t>…</a:t>
            </a:r>
          </a:p>
          <a:p>
            <a:pPr marL="1025525" lvl="5" indent="0">
              <a:buNone/>
            </a:pPr>
            <a:r>
              <a:rPr lang="en-US" sz="1100" dirty="0"/>
              <a:t>}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62050"/>
            <a:ext cx="8438455" cy="547130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PGVI mode </a:t>
            </a:r>
            <a:r>
              <a:rPr lang="en-US" dirty="0"/>
              <a:t>Repeater </a:t>
            </a:r>
            <a:r>
              <a:rPr lang="en-US" dirty="0" err="1"/>
              <a:t>upf</a:t>
            </a:r>
            <a:r>
              <a:rPr lang="en-US" dirty="0"/>
              <a:t> flow </a:t>
            </a:r>
            <a:endParaRPr lang="en-US" dirty="0" smtClean="0"/>
          </a:p>
          <a:p>
            <a:pPr marL="1025525" lvl="5" indent="0">
              <a:buNone/>
            </a:pPr>
            <a:r>
              <a:rPr lang="en-US" dirty="0"/>
              <a:t>1 you </a:t>
            </a:r>
            <a:r>
              <a:rPr lang="en-US" dirty="0"/>
              <a:t>need add </a:t>
            </a:r>
            <a:r>
              <a:rPr lang="en-US" dirty="0"/>
              <a:t>these words </a:t>
            </a:r>
            <a:endParaRPr lang="en-US" dirty="0"/>
          </a:p>
          <a:p>
            <a:pPr marL="1025525" lvl="5" indent="0">
              <a:buNone/>
            </a:pPr>
            <a:r>
              <a:rPr lang="en-US" dirty="0" err="1"/>
              <a:t>self.sim_build_args</a:t>
            </a:r>
            <a:r>
              <a:rPr lang="en-US" dirty="0"/>
              <a:t> &lt;&lt; " -</a:t>
            </a:r>
            <a:r>
              <a:rPr lang="en-US" dirty="0" err="1"/>
              <a:t>build_opts</a:t>
            </a:r>
            <a:r>
              <a:rPr lang="en-US" dirty="0"/>
              <a:t> ' -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upf_param_flow.repeater_upf</a:t>
            </a:r>
            <a:r>
              <a:rPr lang="en-US" dirty="0"/>
              <a:t>=1</a:t>
            </a:r>
            <a:r>
              <a:rPr lang="en-US" dirty="0" smtClean="0"/>
              <a:t>'“</a:t>
            </a:r>
            <a:endParaRPr lang="en-US" dirty="0"/>
          </a:p>
          <a:p>
            <a:pPr marL="1025525" lvl="5" indent="0">
              <a:buNone/>
            </a:pP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 </a:t>
            </a:r>
            <a:r>
              <a:rPr lang="en-US" dirty="0" smtClean="0"/>
              <a:t>configs.dj</a:t>
            </a:r>
          </a:p>
          <a:p>
            <a:pPr marL="1025525" lvl="5" indent="0">
              <a:buNone/>
            </a:pPr>
            <a:r>
              <a:rPr lang="en-US" dirty="0" err="1"/>
              <a:t>self.sim_build_args</a:t>
            </a:r>
            <a:r>
              <a:rPr lang="en-US" dirty="0"/>
              <a:t> &lt;&lt; " -</a:t>
            </a:r>
            <a:r>
              <a:rPr lang="en-US" dirty="0" err="1"/>
              <a:t>build_opts</a:t>
            </a:r>
            <a:r>
              <a:rPr lang="en-US" dirty="0"/>
              <a:t> ' -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upf_param_flow.config</a:t>
            </a:r>
            <a:r>
              <a:rPr lang="en-US" dirty="0"/>
              <a:t>=#{ENV['STEM']}/</a:t>
            </a:r>
            <a:r>
              <a:rPr lang="en-US" dirty="0" err="1"/>
              <a:t>src</a:t>
            </a:r>
            <a:r>
              <a:rPr lang="en-US" dirty="0"/>
              <a:t>/test/suites/vi/</a:t>
            </a:r>
            <a:r>
              <a:rPr lang="en-US" dirty="0" err="1"/>
              <a:t>params</a:t>
            </a:r>
            <a:r>
              <a:rPr lang="en-US" dirty="0"/>
              <a:t>/</a:t>
            </a:r>
            <a:r>
              <a:rPr lang="en-US" dirty="0" err="1"/>
              <a:t>config_parba.params</a:t>
            </a:r>
            <a:r>
              <a:rPr lang="en-US" dirty="0" smtClean="0"/>
              <a:t>'“</a:t>
            </a:r>
          </a:p>
          <a:p>
            <a:pPr marL="1025525" lvl="5" indent="0">
              <a:buNone/>
            </a:pPr>
            <a:r>
              <a:rPr lang="en-US" dirty="0" smtClean="0"/>
              <a:t>Which is user </a:t>
            </a:r>
            <a:r>
              <a:rPr lang="en-US" dirty="0" err="1" smtClean="0"/>
              <a:t>seting</a:t>
            </a:r>
            <a:r>
              <a:rPr lang="en-US" dirty="0" smtClean="0"/>
              <a:t> in </a:t>
            </a:r>
            <a:r>
              <a:rPr lang="en-US" dirty="0" err="1" smtClean="0"/>
              <a:t>config_parba.params</a:t>
            </a:r>
            <a:endParaRPr lang="en-US" dirty="0" smtClean="0"/>
          </a:p>
          <a:p>
            <a:pPr marL="1025525" lvl="5" indent="0">
              <a:buNone/>
            </a:pPr>
            <a:r>
              <a:rPr lang="en-US" dirty="0" smtClean="0"/>
              <a:t>2 there is an example about </a:t>
            </a:r>
            <a:r>
              <a:rPr lang="en-US" dirty="0" err="1" smtClean="0"/>
              <a:t>config_parba.params</a:t>
            </a:r>
            <a:endParaRPr lang="en-US" dirty="0" smtClean="0"/>
          </a:p>
          <a:p>
            <a:pPr marL="1025525" lvl="5" indent="0">
              <a:buNone/>
            </a:pPr>
            <a:r>
              <a:rPr lang="en-US" sz="1100" dirty="0"/>
              <a:t>USE_TOP_UPF_TMPL = 1</a:t>
            </a:r>
          </a:p>
          <a:p>
            <a:pPr marL="1025525" lvl="5" indent="0">
              <a:buNone/>
            </a:pPr>
            <a:r>
              <a:rPr lang="en-US" sz="1100" dirty="0"/>
              <a:t>TOP_UPF_PST_TMPL = &lt;:=$STEM:&gt;/</a:t>
            </a:r>
            <a:r>
              <a:rPr lang="en-US" sz="1100" dirty="0" err="1"/>
              <a:t>src</a:t>
            </a:r>
            <a:r>
              <a:rPr lang="en-US" sz="1100" dirty="0"/>
              <a:t>/meta/tools/</a:t>
            </a:r>
            <a:r>
              <a:rPr lang="en-US" sz="1100" dirty="0" err="1"/>
              <a:t>dfp</a:t>
            </a:r>
            <a:r>
              <a:rPr lang="en-US" sz="1100" dirty="0"/>
              <a:t>/template/</a:t>
            </a:r>
            <a:r>
              <a:rPr lang="en-US" sz="1100" dirty="0" err="1"/>
              <a:t>upf_pst_pgvi.tmpl</a:t>
            </a:r>
            <a:endParaRPr lang="en-US" sz="1100" dirty="0"/>
          </a:p>
          <a:p>
            <a:pPr marL="1025525" lvl="5" indent="0">
              <a:buNone/>
            </a:pPr>
            <a:r>
              <a:rPr lang="en-US" sz="1100" dirty="0"/>
              <a:t>TOP_UPF_TMPL = &lt;:=$STEM:&gt;/</a:t>
            </a:r>
            <a:r>
              <a:rPr lang="en-US" sz="1100" dirty="0" err="1" smtClean="0"/>
              <a:t>src</a:t>
            </a:r>
            <a:r>
              <a:rPr lang="en-US" sz="1100" dirty="0" smtClean="0"/>
              <a:t>/meta/tools/</a:t>
            </a:r>
            <a:r>
              <a:rPr lang="en-US" sz="1100" dirty="0" err="1" smtClean="0"/>
              <a:t>dfp</a:t>
            </a:r>
            <a:r>
              <a:rPr lang="en-US" sz="1100" dirty="0" smtClean="0"/>
              <a:t>/template/</a:t>
            </a:r>
            <a:r>
              <a:rPr lang="en-US" sz="1100" dirty="0" err="1" smtClean="0"/>
              <a:t>top_pgvi.upf.tmpl</a:t>
            </a:r>
            <a:endParaRPr lang="en-US" sz="1100" dirty="0" smtClean="0"/>
          </a:p>
          <a:p>
            <a:pPr marL="1025525" lvl="5" indent="0">
              <a:buNone/>
            </a:pPr>
            <a:r>
              <a:rPr lang="en-US" sz="1100" dirty="0" smtClean="0"/>
              <a:t>TOP_UPF_PARAM </a:t>
            </a:r>
            <a:r>
              <a:rPr lang="en-US" sz="1100" dirty="0"/>
              <a:t>= &lt;:=$STEM:&gt;/</a:t>
            </a:r>
            <a:r>
              <a:rPr lang="en-US" sz="1100" dirty="0" err="1" smtClean="0"/>
              <a:t>src</a:t>
            </a:r>
            <a:r>
              <a:rPr lang="en-US" sz="1100" dirty="0" smtClean="0"/>
              <a:t>/meta/tools/</a:t>
            </a:r>
            <a:r>
              <a:rPr lang="en-US" sz="1100" dirty="0" err="1" smtClean="0"/>
              <a:t>dfp</a:t>
            </a:r>
            <a:r>
              <a:rPr lang="en-US" sz="1100" dirty="0" smtClean="0"/>
              <a:t>/template/</a:t>
            </a:r>
            <a:r>
              <a:rPr lang="en-US" sz="1100" dirty="0" err="1" smtClean="0"/>
              <a:t>top.params.tmpl</a:t>
            </a:r>
            <a:endParaRPr lang="en-US" sz="1100" dirty="0" smtClean="0"/>
          </a:p>
          <a:p>
            <a:pPr marL="1025525" lvl="5" indent="0">
              <a:buNone/>
            </a:pPr>
            <a:r>
              <a:rPr lang="en-US" sz="1100" dirty="0"/>
              <a:t>TOP_REP_TMPL = &lt;:=$STEM:&gt;/</a:t>
            </a:r>
            <a:r>
              <a:rPr lang="en-US" sz="1100" dirty="0" err="1" smtClean="0"/>
              <a:t>src</a:t>
            </a:r>
            <a:r>
              <a:rPr lang="en-US" sz="1100" dirty="0" smtClean="0"/>
              <a:t>/meta/tools/</a:t>
            </a:r>
            <a:r>
              <a:rPr lang="en-US" sz="1100" dirty="0" err="1" smtClean="0"/>
              <a:t>dfp</a:t>
            </a:r>
            <a:r>
              <a:rPr lang="en-US" sz="1100" dirty="0" smtClean="0"/>
              <a:t>/template/</a:t>
            </a:r>
            <a:r>
              <a:rPr lang="en-US" sz="1100" dirty="0" err="1" smtClean="0"/>
              <a:t>repeater_parba.tmpl</a:t>
            </a:r>
            <a:endParaRPr lang="en-US" sz="1100" dirty="0" smtClean="0"/>
          </a:p>
          <a:p>
            <a:pPr marL="1025525" lvl="5" indent="0">
              <a:buNone/>
            </a:pPr>
            <a:r>
              <a:rPr lang="en-US" sz="1100" dirty="0"/>
              <a:t>REPEATER_ENBALE = 1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PGVI mode Repeater </a:t>
            </a:r>
            <a:r>
              <a:rPr lang="en-US" dirty="0" err="1"/>
              <a:t>upf</a:t>
            </a:r>
            <a:r>
              <a:rPr lang="en-US" dirty="0"/>
              <a:t> flow </a:t>
            </a:r>
          </a:p>
          <a:p>
            <a:pPr marL="1025525" lvl="5" indent="0">
              <a:buNone/>
            </a:pPr>
            <a:r>
              <a:rPr lang="en-US" dirty="0" smtClean="0"/>
              <a:t>3 </a:t>
            </a:r>
            <a:r>
              <a:rPr lang="en-US" dirty="0"/>
              <a:t>then </a:t>
            </a:r>
            <a:r>
              <a:rPr lang="en-US" dirty="0" smtClean="0"/>
              <a:t>flow will pass –</a:t>
            </a:r>
            <a:r>
              <a:rPr lang="en-US" dirty="0" err="1" smtClean="0"/>
              <a:t>RepeaterUpf</a:t>
            </a:r>
            <a:r>
              <a:rPr lang="en-US" dirty="0" smtClean="0"/>
              <a:t> to </a:t>
            </a:r>
            <a:r>
              <a:rPr lang="en-US" dirty="0" err="1" smtClean="0"/>
              <a:t>genChipUpf.csh</a:t>
            </a:r>
            <a:r>
              <a:rPr lang="en-US" dirty="0" smtClean="0"/>
              <a:t> </a:t>
            </a:r>
          </a:p>
          <a:p>
            <a:pPr marL="1025525" lvl="5" indent="0">
              <a:buNone/>
            </a:pPr>
            <a:r>
              <a:rPr lang="en-US" dirty="0" smtClean="0"/>
              <a:t>use the same  parameter $</a:t>
            </a:r>
            <a:r>
              <a:rPr lang="en-US" dirty="0" err="1" smtClean="0"/>
              <a:t>OUT_DESIGN_pub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/meta/</a:t>
            </a:r>
            <a:r>
              <a:rPr lang="en-US" dirty="0" err="1" smtClean="0"/>
              <a:t>dfp</a:t>
            </a:r>
            <a:r>
              <a:rPr lang="en-US" dirty="0" smtClean="0"/>
              <a:t>/</a:t>
            </a:r>
            <a:r>
              <a:rPr lang="en-US" dirty="0" err="1" smtClean="0"/>
              <a:t>params</a:t>
            </a:r>
            <a:r>
              <a:rPr lang="en-US" dirty="0" smtClean="0"/>
              <a:t>/</a:t>
            </a:r>
            <a:r>
              <a:rPr lang="en-US" dirty="0" err="1" smtClean="0"/>
              <a:t>rep_tiles.params</a:t>
            </a:r>
            <a:r>
              <a:rPr lang="en-US" dirty="0" smtClean="0"/>
              <a:t> as its repeater parameter</a:t>
            </a:r>
          </a:p>
          <a:p>
            <a:pPr marL="1025525" lvl="5" indent="0">
              <a:buNone/>
            </a:pPr>
            <a:endParaRPr lang="en-US" dirty="0" smtClean="0"/>
          </a:p>
          <a:p>
            <a:pPr marL="1025525" lvl="5" indent="0">
              <a:buNone/>
            </a:pPr>
            <a:r>
              <a:rPr lang="en-US" dirty="0" smtClean="0"/>
              <a:t>4 call </a:t>
            </a:r>
            <a:r>
              <a:rPr lang="en-US" dirty="0" err="1" smtClean="0"/>
              <a:t>chip.upf.tmpl</a:t>
            </a:r>
            <a:r>
              <a:rPr lang="en-US" dirty="0" smtClean="0"/>
              <a:t>, call </a:t>
            </a:r>
            <a:r>
              <a:rPr lang="en-US" dirty="0" err="1" smtClean="0"/>
              <a:t>top.params.tmpl</a:t>
            </a:r>
            <a:r>
              <a:rPr lang="en-US" dirty="0" smtClean="0"/>
              <a:t>, call </a:t>
            </a:r>
            <a:r>
              <a:rPr lang="en-US" dirty="0" err="1" smtClean="0"/>
              <a:t>top_pgvi.upf.tmpl</a:t>
            </a:r>
            <a:r>
              <a:rPr lang="en-US" dirty="0" smtClean="0"/>
              <a:t>, call </a:t>
            </a:r>
            <a:r>
              <a:rPr lang="en-US" dirty="0" err="1" smtClean="0"/>
              <a:t>repeater_parba.tmpl</a:t>
            </a:r>
            <a:r>
              <a:rPr lang="en-US" dirty="0" smtClean="0"/>
              <a:t> to generate repeater </a:t>
            </a:r>
            <a:r>
              <a:rPr lang="en-US" dirty="0" err="1" smtClean="0"/>
              <a:t>upf</a:t>
            </a:r>
            <a:r>
              <a:rPr lang="en-US" dirty="0" smtClean="0"/>
              <a:t> in SYS.upf.2.0</a:t>
            </a:r>
            <a:endParaRPr lang="en-US" dirty="0"/>
          </a:p>
          <a:p>
            <a:pPr marL="1025525" lvl="5" indent="0">
              <a:buNone/>
            </a:pPr>
            <a:endParaRPr lang="en-US" dirty="0"/>
          </a:p>
          <a:p>
            <a:pPr marL="1025525" lvl="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3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540" y="1052736"/>
            <a:ext cx="8234362" cy="5400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PGVI mode Repeater </a:t>
            </a:r>
            <a:r>
              <a:rPr lang="en-US" dirty="0" err="1"/>
              <a:t>upf</a:t>
            </a:r>
            <a:r>
              <a:rPr lang="en-US" dirty="0"/>
              <a:t> flow </a:t>
            </a:r>
          </a:p>
          <a:p>
            <a:pPr marL="1025525" lvl="5" indent="0">
              <a:buNone/>
            </a:pPr>
            <a:r>
              <a:rPr lang="en-US" dirty="0" smtClean="0"/>
              <a:t>5 the repeater </a:t>
            </a:r>
            <a:r>
              <a:rPr lang="en-US" dirty="0" err="1" smtClean="0"/>
              <a:t>upf</a:t>
            </a:r>
            <a:r>
              <a:rPr lang="en-US" dirty="0" smtClean="0"/>
              <a:t> contents in SYS.upf.2.0 from Cipher</a:t>
            </a:r>
          </a:p>
          <a:p>
            <a:pPr marL="1025525" lvl="5" indent="0">
              <a:buNone/>
            </a:pPr>
            <a:r>
              <a:rPr lang="en-US" sz="900" dirty="0" smtClean="0"/>
              <a:t># </a:t>
            </a:r>
            <a:r>
              <a:rPr lang="en-US" sz="900" dirty="0"/>
              <a:t>repeater </a:t>
            </a:r>
            <a:r>
              <a:rPr lang="en-US" sz="900" dirty="0" smtClean="0"/>
              <a:t>UPF</a:t>
            </a:r>
            <a:endParaRPr lang="en-US" sz="900" dirty="0"/>
          </a:p>
          <a:p>
            <a:pPr marL="1025525" lvl="5" indent="0">
              <a:buNone/>
            </a:pPr>
            <a:r>
              <a:rPr lang="en-US" sz="900" dirty="0"/>
              <a:t>if ($SIMULATION) {</a:t>
            </a:r>
          </a:p>
          <a:p>
            <a:pPr marL="1025525" lvl="5" indent="0">
              <a:buNone/>
            </a:pPr>
            <a:r>
              <a:rPr lang="en-US" sz="900" dirty="0"/>
              <a:t># define repeater GLB domain </a:t>
            </a:r>
          </a:p>
          <a:p>
            <a:pPr marL="1025525" lvl="5" indent="0">
              <a:buNone/>
            </a:pPr>
            <a:r>
              <a:rPr lang="en-US" sz="900" dirty="0" err="1"/>
              <a:t>create_supply_set</a:t>
            </a:r>
            <a:r>
              <a:rPr lang="en-US" sz="900" dirty="0"/>
              <a:t> REP_SS_GLB</a:t>
            </a:r>
          </a:p>
          <a:p>
            <a:pPr marL="1025525" lvl="5" indent="0">
              <a:buNone/>
            </a:pPr>
            <a:r>
              <a:rPr lang="en-US" sz="900" dirty="0" err="1"/>
              <a:t>create_supply_set</a:t>
            </a:r>
            <a:r>
              <a:rPr lang="en-US" sz="900" dirty="0"/>
              <a:t> REP_SS_GLB   -function {power VDDGFX} -function {ground VSS} -update</a:t>
            </a:r>
          </a:p>
          <a:p>
            <a:pPr marL="1025525" lvl="5" indent="0">
              <a:buNone/>
            </a:pPr>
            <a:r>
              <a:rPr lang="en-US" sz="900" dirty="0" err="1"/>
              <a:t>create_supply_set</a:t>
            </a:r>
            <a:r>
              <a:rPr lang="en-US" sz="900" dirty="0"/>
              <a:t> REP_SS_VDDNB</a:t>
            </a:r>
          </a:p>
          <a:p>
            <a:pPr marL="1025525" lvl="5" indent="0">
              <a:buNone/>
            </a:pPr>
            <a:r>
              <a:rPr lang="en-US" sz="900" dirty="0" err="1"/>
              <a:t>create_supply_set</a:t>
            </a:r>
            <a:r>
              <a:rPr lang="en-US" sz="900" dirty="0"/>
              <a:t> REP_SS_VDDNB -function {power VDDNB} -function {ground VSS} </a:t>
            </a:r>
            <a:r>
              <a:rPr lang="en-US" sz="900" dirty="0" smtClean="0"/>
              <a:t>–update</a:t>
            </a:r>
          </a:p>
          <a:p>
            <a:pPr marL="1025525" lvl="5" indent="0">
              <a:buNone/>
            </a:pPr>
            <a:r>
              <a:rPr lang="en-US" sz="900" dirty="0" smtClean="0"/>
              <a:t>…</a:t>
            </a:r>
          </a:p>
          <a:p>
            <a:pPr marL="1025525" lvl="5" indent="0">
              <a:buNone/>
            </a:pPr>
            <a:r>
              <a:rPr lang="en-US" sz="900" dirty="0" err="1" smtClean="0"/>
              <a:t>set_domain_supply_net</a:t>
            </a:r>
            <a:r>
              <a:rPr lang="en-US" sz="900" dirty="0" smtClean="0"/>
              <a:t> </a:t>
            </a:r>
            <a:r>
              <a:rPr lang="en-US" sz="900" dirty="0"/>
              <a:t>REP_PD_P2_usblk_sq104  -</a:t>
            </a:r>
            <a:r>
              <a:rPr lang="en-US" sz="900" dirty="0" err="1"/>
              <a:t>primary_power_net</a:t>
            </a:r>
            <a:r>
              <a:rPr lang="en-US" sz="900" dirty="0"/>
              <a:t>  REP_SS_P2_usblk_sq104.power  -</a:t>
            </a:r>
            <a:r>
              <a:rPr lang="en-US" sz="900" dirty="0" err="1"/>
              <a:t>primary_ground_net</a:t>
            </a:r>
            <a:r>
              <a:rPr lang="en-US" sz="900" dirty="0"/>
              <a:t> REP_SS_P2_usblk_sq104.ground</a:t>
            </a:r>
          </a:p>
          <a:p>
            <a:pPr marL="1025525" lvl="5" indent="0">
              <a:buNone/>
            </a:pPr>
            <a:r>
              <a:rPr lang="en-US" sz="900" dirty="0"/>
              <a:t>puts "</a:t>
            </a:r>
            <a:r>
              <a:rPr lang="en-US" sz="900" dirty="0" err="1"/>
              <a:t>iso</a:t>
            </a:r>
            <a:r>
              <a:rPr lang="en-US" sz="900" dirty="0"/>
              <a:t> low rule from REP_SS_P2_usblk_sq104 " </a:t>
            </a:r>
          </a:p>
          <a:p>
            <a:pPr marL="1025525" lvl="5" indent="0">
              <a:buNone/>
            </a:pPr>
            <a:r>
              <a:rPr lang="en-US" sz="900" dirty="0" err="1"/>
              <a:t>set_isolation</a:t>
            </a:r>
            <a:r>
              <a:rPr lang="en-US" sz="900" dirty="0"/>
              <a:t> ISO_LO_usblk_sq104 \</a:t>
            </a:r>
          </a:p>
          <a:p>
            <a:pPr marL="1025525" lvl="5" indent="0">
              <a:buNone/>
            </a:pPr>
            <a:r>
              <a:rPr lang="en-US" sz="900" dirty="0"/>
              <a:t>		-domain REP_PD_P2_usblk_sq104 \</a:t>
            </a:r>
          </a:p>
          <a:p>
            <a:pPr marL="1025525" lvl="5" indent="0">
              <a:buNone/>
            </a:pPr>
            <a:r>
              <a:rPr lang="en-US" sz="900" dirty="0"/>
              <a:t>		-source REP_SS_P2_usblk_sq104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diff_supply_only</a:t>
            </a:r>
            <a:r>
              <a:rPr lang="en-US" sz="900" dirty="0"/>
              <a:t> TRUE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isolation_power_net</a:t>
            </a:r>
            <a:r>
              <a:rPr lang="en-US" sz="900" dirty="0"/>
              <a:t> VDDGFX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isolation_ground_net</a:t>
            </a:r>
            <a:r>
              <a:rPr lang="en-US" sz="900" dirty="0"/>
              <a:t> VSS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clamp_value</a:t>
            </a:r>
            <a:r>
              <a:rPr lang="en-US" sz="900" dirty="0"/>
              <a:t> 0 </a:t>
            </a:r>
          </a:p>
          <a:p>
            <a:pPr marL="1025525" lvl="5" indent="0">
              <a:buNone/>
            </a:pPr>
            <a:r>
              <a:rPr lang="en-US" sz="900" dirty="0" err="1"/>
              <a:t>set_isolation_control</a:t>
            </a:r>
            <a:r>
              <a:rPr lang="en-US" sz="900" dirty="0"/>
              <a:t> ISO_LO_usblk_sq104 \</a:t>
            </a:r>
          </a:p>
          <a:p>
            <a:pPr marL="1025525" lvl="5" indent="0">
              <a:buNone/>
            </a:pPr>
            <a:r>
              <a:rPr lang="en-US" sz="900" dirty="0"/>
              <a:t>		-domain REP_PD_P2_usblk_sq104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isolation_signal</a:t>
            </a:r>
            <a:r>
              <a:rPr lang="en-US" sz="900" dirty="0"/>
              <a:t> usblk_sq104/</a:t>
            </a:r>
            <a:r>
              <a:rPr lang="en-US" sz="900" dirty="0" err="1"/>
              <a:t>bpm</a:t>
            </a:r>
            <a:r>
              <a:rPr lang="en-US" sz="900" dirty="0"/>
              <a:t>/TTOP_P2_iso_clampn \</a:t>
            </a:r>
          </a:p>
          <a:p>
            <a:pPr marL="1025525" lvl="5" indent="0">
              <a:buNone/>
            </a:pPr>
            <a:r>
              <a:rPr lang="en-US" sz="900" dirty="0"/>
              <a:t>		-location self \</a:t>
            </a:r>
          </a:p>
          <a:p>
            <a:pPr marL="1025525" lvl="5" indent="0">
              <a:buNone/>
            </a:pPr>
            <a:r>
              <a:rPr lang="en-US" sz="900" dirty="0"/>
              <a:t>		-</a:t>
            </a:r>
            <a:r>
              <a:rPr lang="en-US" sz="900" dirty="0" err="1"/>
              <a:t>isolation_sense</a:t>
            </a:r>
            <a:r>
              <a:rPr lang="en-US" sz="900" dirty="0"/>
              <a:t> </a:t>
            </a:r>
            <a:r>
              <a:rPr lang="en-US" sz="900" dirty="0" smtClean="0"/>
              <a:t>low</a:t>
            </a:r>
          </a:p>
          <a:p>
            <a:pPr marL="1025525" lvl="5" indent="0">
              <a:buNone/>
            </a:pPr>
            <a:r>
              <a:rPr lang="en-US" sz="900" dirty="0" smtClean="0"/>
              <a:t>…</a:t>
            </a:r>
          </a:p>
          <a:p>
            <a:pPr marL="1025525" lvl="5" indent="0">
              <a:buNone/>
            </a:pPr>
            <a:r>
              <a:rPr lang="en-US" sz="900" dirty="0"/>
              <a:t>}</a:t>
            </a:r>
            <a:endParaRPr lang="en-US" sz="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8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All the Steps to enable PARBA flow is listed in the following webpage</a:t>
            </a:r>
          </a:p>
          <a:p>
            <a:pPr marL="0" indent="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twiki.amd.com/twiki/bin/view/DesignCAD/How_to_run_bia_pd_repeater_flow_in_VI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PARBA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 have a script to generate the coverage checking points according to the current repeater files.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   </a:t>
            </a:r>
            <a:r>
              <a:rPr lang="en-US" dirty="0"/>
              <a:t>Flow setup 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1 make sure below files in your </a:t>
            </a:r>
            <a:r>
              <a:rPr lang="en-US" dirty="0" err="1" smtClean="0"/>
              <a:t>stdgen</a:t>
            </a:r>
            <a:r>
              <a:rPr lang="en-US" dirty="0" smtClean="0"/>
              <a:t> which was used to generate the coverage </a:t>
            </a:r>
            <a:r>
              <a:rPr lang="en-US" dirty="0" err="1" smtClean="0"/>
              <a:t>sv</a:t>
            </a:r>
            <a:r>
              <a:rPr lang="en-US" dirty="0" smtClean="0"/>
              <a:t> file:</a:t>
            </a:r>
          </a:p>
          <a:p>
            <a:pPr marL="1025525" lvl="5" indent="0">
              <a:buNone/>
            </a:pPr>
            <a:r>
              <a:rPr lang="en-US" dirty="0" smtClean="0"/>
              <a:t>bia_ifrit_pd_repeater/album.dj</a:t>
            </a:r>
          </a:p>
          <a:p>
            <a:pPr marL="1025525" lvl="5" indent="0">
              <a:buNone/>
            </a:pPr>
            <a:r>
              <a:rPr lang="en-US" dirty="0" smtClean="0"/>
              <a:t>bia_ifrit_pd_repeater/scripts/ReadTopModule.pm</a:t>
            </a:r>
          </a:p>
          <a:p>
            <a:pPr marL="1025525" lvl="5" indent="0">
              <a:buNone/>
            </a:pPr>
            <a:r>
              <a:rPr lang="en-US" dirty="0" err="1" smtClean="0"/>
              <a:t>bia_ifrit_pd_repeater</a:t>
            </a:r>
            <a:r>
              <a:rPr lang="en-US" dirty="0" smtClean="0"/>
              <a:t>/</a:t>
            </a:r>
            <a:r>
              <a:rPr lang="en-US" dirty="0" err="1" smtClean="0"/>
              <a:t>toggle_cov</a:t>
            </a:r>
            <a:r>
              <a:rPr lang="en-US" dirty="0" smtClean="0"/>
              <a:t>/</a:t>
            </a:r>
            <a:r>
              <a:rPr lang="en-US" dirty="0" err="1" smtClean="0"/>
              <a:t>Makefilebia_ifrit_pd_repeater</a:t>
            </a:r>
            <a:r>
              <a:rPr lang="en-US" dirty="0" smtClean="0"/>
              <a:t>/</a:t>
            </a:r>
            <a:r>
              <a:rPr lang="en-US" dirty="0" err="1" smtClean="0"/>
              <a:t>toggle_cov</a:t>
            </a:r>
            <a:r>
              <a:rPr lang="en-US" dirty="0" smtClean="0"/>
              <a:t>/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1025525" lvl="5" indent="0">
              <a:buNone/>
            </a:pPr>
            <a:r>
              <a:rPr lang="en-US" dirty="0" smtClean="0"/>
              <a:t>bia_ifrit_pd_repeater/toggle_cov/album.dj</a:t>
            </a:r>
          </a:p>
          <a:p>
            <a:pPr marL="1025525" lvl="5" indent="0">
              <a:buNone/>
            </a:pPr>
            <a:r>
              <a:rPr lang="en-US" dirty="0" smtClean="0"/>
              <a:t>bia_ifrit_pd_repeater/toggle_cov/toggle_cover.pl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coverage for PARBA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 </a:t>
            </a:r>
            <a:r>
              <a:rPr lang="en-US" dirty="0" smtClean="0"/>
              <a:t>   2 we need to place the coverage file in a </a:t>
            </a:r>
            <a:r>
              <a:rPr lang="en-US" dirty="0"/>
              <a:t>separate ale file </a:t>
            </a:r>
            <a:r>
              <a:rPr lang="en-US" dirty="0" smtClean="0"/>
              <a:t>which can be added into your design , there is an example in </a:t>
            </a:r>
            <a:r>
              <a:rPr lang="en-US" dirty="0" err="1" smtClean="0"/>
              <a:t>kalindi</a:t>
            </a:r>
            <a:r>
              <a:rPr lang="en-US" dirty="0" smtClean="0"/>
              <a:t>:</a:t>
            </a:r>
          </a:p>
          <a:p>
            <a:pPr marL="1025525" lvl="5" indent="0">
              <a:buNone/>
            </a:pPr>
            <a:r>
              <a:rPr lang="en-US" dirty="0" smtClean="0"/>
              <a:t>Add below code     $OUT_DESIGN_pub/src/meta/connectivity/rep_feed_pg_func_cov.sv in </a:t>
            </a:r>
          </a:p>
          <a:p>
            <a:pPr marL="1025525" lvl="5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gnbA</a:t>
            </a:r>
            <a:r>
              <a:rPr lang="en-US" dirty="0" smtClean="0"/>
              <a:t>/</a:t>
            </a:r>
            <a:r>
              <a:rPr lang="en-US" dirty="0" err="1" smtClean="0"/>
              <a:t>kalindi</a:t>
            </a:r>
            <a:r>
              <a:rPr lang="en-US" dirty="0" smtClean="0"/>
              <a:t>/main/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verif</a:t>
            </a:r>
            <a:r>
              <a:rPr lang="en-US" dirty="0" smtClean="0"/>
              <a:t>/coverage/</a:t>
            </a:r>
            <a:r>
              <a:rPr lang="en-US" dirty="0" err="1" smtClean="0"/>
              <a:t>pg</a:t>
            </a:r>
            <a:r>
              <a:rPr lang="en-US" dirty="0" smtClean="0"/>
              <a:t>/</a:t>
            </a:r>
            <a:r>
              <a:rPr lang="en-US" dirty="0" err="1" smtClean="0"/>
              <a:t>cover_all_pg</a:t>
            </a:r>
            <a:r>
              <a:rPr lang="en-US" dirty="0" smtClean="0"/>
              <a:t>/assembly/</a:t>
            </a:r>
            <a:r>
              <a:rPr lang="en-US" dirty="0" err="1" smtClean="0"/>
              <a:t>cover_all_pg.ale</a:t>
            </a:r>
            <a:r>
              <a:rPr lang="en-US" dirty="0" smtClean="0"/>
              <a:t> </a:t>
            </a:r>
          </a:p>
          <a:p>
            <a:pPr marL="1025525" lvl="5" indent="0">
              <a:buNone/>
            </a:pPr>
            <a:r>
              <a:rPr lang="en-US" dirty="0" smtClean="0"/>
              <a:t>And below code in </a:t>
            </a:r>
          </a:p>
          <a:p>
            <a:pPr marL="1025525" lvl="5" indent="0">
              <a:buNone/>
            </a:pPr>
            <a:r>
              <a:rPr lang="en-US" dirty="0"/>
              <a:t>need </a:t>
            </a:r>
            <a:r>
              <a:rPr lang="en-US" dirty="0" err="1"/>
              <a:t>stdgen</a:t>
            </a:r>
            <a:r>
              <a:rPr lang="en-US" dirty="0"/>
              <a:t>::</a:t>
            </a:r>
            <a:r>
              <a:rPr lang="en-US" dirty="0" err="1" smtClean="0"/>
              <a:t>bia_ifrit_verilog_ctnr_tile</a:t>
            </a:r>
            <a:endParaRPr lang="en-US" dirty="0" smtClean="0"/>
          </a:p>
          <a:p>
            <a:pPr marL="1025525" lvl="5" indent="0">
              <a:buNone/>
            </a:pPr>
            <a:r>
              <a:rPr lang="en-US" dirty="0"/>
              <a:t>//</a:t>
            </a:r>
            <a:r>
              <a:rPr lang="en-US" dirty="0" smtClean="0"/>
              <a:t>gnbA/kalindi/main/src/verif/coverage/pg/cover_all_pg/assembly/album.dj</a:t>
            </a:r>
            <a:endParaRPr lang="en-US" dirty="0"/>
          </a:p>
          <a:p>
            <a:pPr marL="1025525" lvl="5" indent="0">
              <a:buNone/>
            </a:pPr>
            <a:endParaRPr lang="en-US" dirty="0" smtClean="0"/>
          </a:p>
          <a:p>
            <a:pPr marL="1587" lvl="1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coverage for PARBA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 </a:t>
            </a:r>
            <a:r>
              <a:rPr lang="en-US" dirty="0" smtClean="0"/>
              <a:t>   3 then </a:t>
            </a:r>
            <a:r>
              <a:rPr lang="en-US" dirty="0" err="1"/>
              <a:t>setenv</a:t>
            </a:r>
            <a:r>
              <a:rPr lang="en-US" dirty="0"/>
              <a:t> TOGGLE_PARBA 1 </a:t>
            </a:r>
            <a:r>
              <a:rPr lang="en-US" dirty="0" smtClean="0"/>
              <a:t> and run your test </a:t>
            </a:r>
            <a:endParaRPr lang="en-US" dirty="0"/>
          </a:p>
          <a:p>
            <a:pPr marL="1025525" lvl="5" indent="0">
              <a:buNone/>
            </a:pPr>
            <a:r>
              <a:rPr lang="en-US" dirty="0" err="1"/>
              <a:t>dj</a:t>
            </a:r>
            <a:r>
              <a:rPr lang="en-US" dirty="0"/>
              <a:t> -e '</a:t>
            </a:r>
            <a:r>
              <a:rPr lang="en-US" dirty="0" err="1"/>
              <a:t>run_test</a:t>
            </a:r>
            <a:r>
              <a:rPr lang="en-US" dirty="0"/>
              <a:t> </a:t>
            </a:r>
            <a:r>
              <a:rPr lang="en-US" dirty="0" smtClean="0"/>
              <a:t>“your test "' </a:t>
            </a:r>
            <a:r>
              <a:rPr lang="en-US" dirty="0"/>
              <a:t>-l </a:t>
            </a:r>
            <a:r>
              <a:rPr lang="en-US" dirty="0" smtClean="0"/>
              <a:t>parba.log </a:t>
            </a:r>
            <a:r>
              <a:rPr lang="en-US" dirty="0"/>
              <a:t>-m 8 </a:t>
            </a:r>
            <a:r>
              <a:rPr lang="en-US" dirty="0">
                <a:solidFill>
                  <a:srgbClr val="FF0000"/>
                </a:solidFill>
              </a:rPr>
              <a:t>-DCM -DCMOPT=</a:t>
            </a:r>
            <a:r>
              <a:rPr lang="en-US" dirty="0" err="1">
                <a:solidFill>
                  <a:srgbClr val="FF0000"/>
                </a:solidFill>
              </a:rPr>
              <a:t>assert+tgl</a:t>
            </a:r>
            <a:r>
              <a:rPr lang="en-US" dirty="0">
                <a:solidFill>
                  <a:srgbClr val="FF0000"/>
                </a:solidFill>
              </a:rPr>
              <a:t> -DCM_NOCONST -DCM_HIER=$STEM/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sim</a:t>
            </a:r>
            <a:r>
              <a:rPr lang="en-US" dirty="0">
                <a:solidFill>
                  <a:srgbClr val="FF0000"/>
                </a:solidFill>
              </a:rPr>
              <a:t>/setup/cm_hier.txt</a:t>
            </a:r>
            <a:r>
              <a:rPr lang="en-US" dirty="0"/>
              <a:t> -J </a:t>
            </a:r>
            <a:r>
              <a:rPr lang="en-US" dirty="0" err="1"/>
              <a:t>lsf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You </a:t>
            </a:r>
            <a:r>
              <a:rPr lang="en-US" dirty="0" smtClean="0"/>
              <a:t>need </a:t>
            </a:r>
            <a:r>
              <a:rPr lang="en-US" dirty="0"/>
              <a:t>to go to $STEM/out/…/pub/</a:t>
            </a:r>
            <a:r>
              <a:rPr lang="en-US" dirty="0" err="1"/>
              <a:t>sim</a:t>
            </a:r>
            <a:r>
              <a:rPr lang="en-US" dirty="0"/>
              <a:t>/exec and there run: </a:t>
            </a:r>
            <a:r>
              <a:rPr lang="en-US" dirty="0" err="1"/>
              <a:t>urg</a:t>
            </a:r>
            <a:r>
              <a:rPr lang="en-US" dirty="0"/>
              <a:t> –full64 –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sim_vcs.vdb</a:t>
            </a:r>
            <a:r>
              <a:rPr lang="en-US" dirty="0"/>
              <a:t> 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coverage for PARBA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3501008"/>
            <a:ext cx="4733925" cy="26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twiki.amd.com/twiki/bin/view/DesignCAD/Power_Aware_Repeaters_Flow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PARBA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What is PARBA flow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How to run PARBA flow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Toggle coverage for PARBA flow</a:t>
            </a:r>
          </a:p>
          <a:p>
            <a:pPr marL="0" indent="0"/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212976"/>
            <a:ext cx="7200900" cy="662087"/>
          </a:xfrm>
        </p:spPr>
        <p:txBody>
          <a:bodyPr/>
          <a:lstStyle/>
          <a:p>
            <a:pPr lvl="0" algn="ctr"/>
            <a:r>
              <a:rPr lang="en-US" sz="5400" dirty="0" smtClean="0"/>
              <a:t>Q &amp; A</a:t>
            </a:r>
            <a:endParaRPr lang="en-US" sz="5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800708"/>
            <a:ext cx="7956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en-US" dirty="0" smtClean="0">
              <a:latin typeface="Cambria" pitchFamily="18" charset="0"/>
            </a:endParaRPr>
          </a:p>
          <a:p>
            <a:pPr marL="285750" indent="-285750" algn="l"/>
            <a:endParaRPr lang="en-US" sz="1600" dirty="0" smtClean="0"/>
          </a:p>
          <a:p>
            <a:pPr marL="285750" indent="-285750" algn="l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2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The power aware repeater simulation flow uses the repeater which contains the tile instance and power domain information to run power simulation with repeater power on and off. </a:t>
            </a: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The PARBA flow is divided into two categories enhancement compared to normal repeater flow: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1. back-annotated repeaters have more hierarchy and power domain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2. generated top </a:t>
            </a:r>
            <a:r>
              <a:rPr lang="en-US" sz="1800" dirty="0" err="1" smtClean="0"/>
              <a:t>upf</a:t>
            </a:r>
            <a:r>
              <a:rPr lang="en-US" sz="1800" dirty="0" smtClean="0"/>
              <a:t> file contains more repeater information</a:t>
            </a:r>
          </a:p>
          <a:p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PARBA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generated repeater files are different. Besides the normal repeater information, the repeater </a:t>
            </a:r>
            <a:r>
              <a:rPr lang="en-US" dirty="0" err="1"/>
              <a:t>verilog</a:t>
            </a:r>
            <a:r>
              <a:rPr lang="en-US" dirty="0"/>
              <a:t> files in power aware simulation will have more information such as </a:t>
            </a:r>
            <a:r>
              <a:rPr lang="en-US" dirty="0" err="1"/>
              <a:t>buf</a:t>
            </a:r>
            <a:r>
              <a:rPr lang="en-US" dirty="0"/>
              <a:t> instance, tile instance information and power domain information. These information will help to realize repeater power up and down during simulation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Back-annotated repeaters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Back-annotated repeaters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D:\Docs\Task docs\parba\Repeater_logical_phys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277553"/>
            <a:ext cx="7372499" cy="49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1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Back-annotated repeaters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1" name="Picture 3" descr="D:\Docs\Task docs\parba\pd_repeater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9" y="980728"/>
            <a:ext cx="8290101" cy="48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Same input files as normal flow: </a:t>
            </a:r>
          </a:p>
          <a:p>
            <a:r>
              <a:rPr lang="en-US" dirty="0"/>
              <a:t> </a:t>
            </a:r>
            <a:r>
              <a:rPr lang="en-US" dirty="0" smtClean="0"/>
              <a:t>     *.</a:t>
            </a:r>
            <a:r>
              <a:rPr lang="en-US" dirty="0" err="1" smtClean="0"/>
              <a:t>bia</a:t>
            </a:r>
            <a:r>
              <a:rPr lang="en-US" dirty="0" smtClean="0"/>
              <a:t>, *.if, bia_repeaters_setup.xml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New input files: pd_repeaters.xml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Back-annotated repeaters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6" y="3789040"/>
            <a:ext cx="8506646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99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files: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Back-annotated repeater </a:t>
            </a:r>
            <a:r>
              <a:rPr lang="en-US" dirty="0" err="1" smtClean="0"/>
              <a:t>verilog</a:t>
            </a:r>
            <a:r>
              <a:rPr lang="en-US" dirty="0" smtClean="0"/>
              <a:t> and ale files</a:t>
            </a:r>
          </a:p>
          <a:p>
            <a:r>
              <a:rPr lang="en-US" dirty="0"/>
              <a:t> </a:t>
            </a:r>
            <a:r>
              <a:rPr lang="en-US" dirty="0" smtClean="0"/>
              <a:t>     *.v, *.ale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Power parameters for repeaters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Back-annotated repeaters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89040"/>
            <a:ext cx="847678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3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PG mode Repeater </a:t>
            </a:r>
            <a:r>
              <a:rPr lang="en-US" dirty="0" err="1" smtClean="0"/>
              <a:t>upf</a:t>
            </a:r>
            <a:r>
              <a:rPr lang="en-US" dirty="0" smtClean="0"/>
              <a:t> flow </a:t>
            </a:r>
          </a:p>
          <a:p>
            <a:pPr marL="1025525" lvl="5" indent="0">
              <a:buNone/>
            </a:pP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you </a:t>
            </a:r>
            <a:r>
              <a:rPr lang="en-US" dirty="0"/>
              <a:t>need add </a:t>
            </a:r>
            <a:r>
              <a:rPr lang="en-US" dirty="0"/>
              <a:t>these words </a:t>
            </a:r>
            <a:endParaRPr lang="en-US" dirty="0"/>
          </a:p>
          <a:p>
            <a:pPr marL="1025525" lvl="5" indent="0">
              <a:buNone/>
            </a:pPr>
            <a:r>
              <a:rPr lang="en-US" dirty="0" err="1"/>
              <a:t>self.sim_build_args</a:t>
            </a:r>
            <a:r>
              <a:rPr lang="en-US" dirty="0"/>
              <a:t> &lt;&lt; " -</a:t>
            </a:r>
            <a:r>
              <a:rPr lang="en-US" dirty="0" err="1"/>
              <a:t>build_opts</a:t>
            </a:r>
            <a:r>
              <a:rPr lang="en-US" dirty="0"/>
              <a:t> ' -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upf_param_flow.repeater_upf</a:t>
            </a:r>
            <a:r>
              <a:rPr lang="en-US" dirty="0"/>
              <a:t>=1</a:t>
            </a:r>
            <a:r>
              <a:rPr lang="en-US" dirty="0"/>
              <a:t>'“</a:t>
            </a:r>
          </a:p>
          <a:p>
            <a:pPr marL="1025525" lvl="5" indent="0">
              <a:buNone/>
            </a:pPr>
            <a:r>
              <a:rPr lang="en-US" dirty="0" smtClean="0"/>
              <a:t>in </a:t>
            </a:r>
            <a:r>
              <a:rPr lang="en-US" dirty="0"/>
              <a:t>your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 </a:t>
            </a:r>
            <a:r>
              <a:rPr lang="en-US" dirty="0" smtClean="0"/>
              <a:t>configs.dj</a:t>
            </a:r>
          </a:p>
          <a:p>
            <a:pPr marL="1025525" lvl="5" indent="0">
              <a:buNone/>
            </a:pPr>
            <a:r>
              <a:rPr lang="en-US" dirty="0" smtClean="0"/>
              <a:t>2 </a:t>
            </a:r>
            <a:r>
              <a:rPr lang="en-US" dirty="0"/>
              <a:t>then </a:t>
            </a:r>
            <a:r>
              <a:rPr lang="en-US" dirty="0" smtClean="0"/>
              <a:t>flow will pass –</a:t>
            </a:r>
            <a:r>
              <a:rPr lang="en-US" dirty="0" err="1" smtClean="0"/>
              <a:t>RepeaterUpf</a:t>
            </a:r>
            <a:r>
              <a:rPr lang="en-US" dirty="0" smtClean="0"/>
              <a:t> to </a:t>
            </a:r>
            <a:r>
              <a:rPr lang="en-US" dirty="0" err="1" smtClean="0"/>
              <a:t>genChipUpf.csh</a:t>
            </a:r>
            <a:r>
              <a:rPr lang="en-US" dirty="0" smtClean="0"/>
              <a:t> </a:t>
            </a:r>
          </a:p>
          <a:p>
            <a:pPr marL="1025525" lvl="5" indent="0">
              <a:buNone/>
            </a:pPr>
            <a:r>
              <a:rPr lang="en-US" dirty="0"/>
              <a:t>It then will use $</a:t>
            </a:r>
            <a:r>
              <a:rPr lang="en-US" dirty="0" err="1"/>
              <a:t>OUT_DESIGN_pub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/meta/</a:t>
            </a:r>
            <a:r>
              <a:rPr lang="en-US" dirty="0" err="1"/>
              <a:t>dfp</a:t>
            </a:r>
            <a:r>
              <a:rPr lang="en-US" dirty="0"/>
              <a:t>/</a:t>
            </a:r>
            <a:r>
              <a:rPr lang="en-US" dirty="0" err="1"/>
              <a:t>params</a:t>
            </a:r>
            <a:r>
              <a:rPr lang="en-US" dirty="0"/>
              <a:t>/</a:t>
            </a:r>
            <a:r>
              <a:rPr lang="en-US" dirty="0" err="1"/>
              <a:t>rep_tiles.params</a:t>
            </a:r>
            <a:r>
              <a:rPr lang="en-US" dirty="0"/>
              <a:t> </a:t>
            </a:r>
            <a:r>
              <a:rPr lang="en-US" dirty="0" smtClean="0"/>
              <a:t>as its repeater parameter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Repeaters UPF generation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77A28-0831-457A-9871-2503AFD1A9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41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9966"/>
      </a:dk2>
      <a:lt2>
        <a:srgbClr val="76726E"/>
      </a:lt2>
      <a:accent1>
        <a:srgbClr val="BE0068"/>
      </a:accent1>
      <a:accent2>
        <a:srgbClr val="2DACAD"/>
      </a:accent2>
      <a:accent3>
        <a:srgbClr val="FFFFFF"/>
      </a:accent3>
      <a:accent4>
        <a:srgbClr val="000000"/>
      </a:accent4>
      <a:accent5>
        <a:srgbClr val="DBAAB9"/>
      </a:accent5>
      <a:accent6>
        <a:srgbClr val="289B9C"/>
      </a:accent6>
      <a:hlink>
        <a:srgbClr val="FFB515"/>
      </a:hlink>
      <a:folHlink>
        <a:srgbClr val="FD1B14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966"/>
        </a:dk2>
        <a:lt2>
          <a:srgbClr val="76726E"/>
        </a:lt2>
        <a:accent1>
          <a:srgbClr val="BE0068"/>
        </a:accent1>
        <a:accent2>
          <a:srgbClr val="2DACAD"/>
        </a:accent2>
        <a:accent3>
          <a:srgbClr val="FFFFFF"/>
        </a:accent3>
        <a:accent4>
          <a:srgbClr val="000000"/>
        </a:accent4>
        <a:accent5>
          <a:srgbClr val="DBAAB9"/>
        </a:accent5>
        <a:accent6>
          <a:srgbClr val="289B9C"/>
        </a:accent6>
        <a:hlink>
          <a:srgbClr val="FFB515"/>
        </a:hlink>
        <a:folHlink>
          <a:srgbClr val="FD1B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25620</TotalTime>
  <Words>829</Words>
  <Application>Microsoft Office PowerPoint</Application>
  <PresentationFormat>On-screen Show (4:3)</PresentationFormat>
  <Paragraphs>156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PARBA flow training  CV Team          </vt:lpstr>
      <vt:lpstr>Agenda</vt:lpstr>
      <vt:lpstr>What is PARBA flow</vt:lpstr>
      <vt:lpstr>Back-annotated repeaters</vt:lpstr>
      <vt:lpstr>Back-annotated repeaters</vt:lpstr>
      <vt:lpstr>Back-annotated repeaters</vt:lpstr>
      <vt:lpstr>Back-annotated repeaters</vt:lpstr>
      <vt:lpstr>Back-annotated repeaters</vt:lpstr>
      <vt:lpstr>Repeaters UPF generation</vt:lpstr>
      <vt:lpstr>Repeaters UPF generation</vt:lpstr>
      <vt:lpstr>Repeaters UPF generation</vt:lpstr>
      <vt:lpstr>Repeaters UPF generation</vt:lpstr>
      <vt:lpstr>Repeaters UPF generation</vt:lpstr>
      <vt:lpstr>Repeaters UPF generation</vt:lpstr>
      <vt:lpstr>How to run PARBA flow</vt:lpstr>
      <vt:lpstr>Toggle coverage for PARBA flow</vt:lpstr>
      <vt:lpstr>Toggle coverage for PARBA flow</vt:lpstr>
      <vt:lpstr>Toggle coverage for PARBA flow</vt:lpstr>
      <vt:lpstr>PARBA docs</vt:lpstr>
      <vt:lpstr>Q &amp; A</vt:lpstr>
    </vt:vector>
  </TitlesOfParts>
  <Company>AMD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Brennan</dc:creator>
  <cp:lastModifiedBy>Windows User</cp:lastModifiedBy>
  <cp:revision>1255</cp:revision>
  <dcterms:created xsi:type="dcterms:W3CDTF">2006-09-11T03:47:19Z</dcterms:created>
  <dcterms:modified xsi:type="dcterms:W3CDTF">2013-03-20T09:08:12Z</dcterms:modified>
</cp:coreProperties>
</file>