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96" r:id="rId5"/>
    <p:sldId id="374" r:id="rId6"/>
    <p:sldId id="444" r:id="rId7"/>
    <p:sldId id="440" r:id="rId8"/>
    <p:sldId id="448" r:id="rId9"/>
    <p:sldId id="445" r:id="rId10"/>
    <p:sldId id="441" r:id="rId11"/>
    <p:sldId id="446" r:id="rId12"/>
    <p:sldId id="449" r:id="rId13"/>
    <p:sldId id="421" r:id="rId14"/>
    <p:sldId id="451" r:id="rId15"/>
    <p:sldId id="452" r:id="rId16"/>
    <p:sldId id="453" r:id="rId17"/>
    <p:sldId id="442" r:id="rId18"/>
    <p:sldId id="450" r:id="rId19"/>
    <p:sldId id="454" r:id="rId20"/>
    <p:sldId id="426" r:id="rId21"/>
    <p:sldId id="427" r:id="rId22"/>
    <p:sldId id="428" r:id="rId23"/>
    <p:sldId id="455" r:id="rId24"/>
    <p:sldId id="438" r:id="rId25"/>
    <p:sldId id="456" r:id="rId26"/>
    <p:sldId id="439" r:id="rId27"/>
    <p:sldId id="420" r:id="rId28"/>
  </p:sldIdLst>
  <p:sldSz cx="12188825" cy="6858000"/>
  <p:notesSz cx="7102475" cy="93884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3">
          <p15:clr>
            <a:srgbClr val="A4A3A4"/>
          </p15:clr>
        </p15:guide>
        <p15:guide id="2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9900"/>
    <a:srgbClr val="CC6600"/>
    <a:srgbClr val="333300"/>
    <a:srgbClr val="663300"/>
    <a:srgbClr val="FFFF66"/>
    <a:srgbClr val="FF0000"/>
    <a:srgbClr val="669900"/>
    <a:srgbClr val="6666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8" autoAdjust="0"/>
    <p:restoredTop sz="74002" autoAdjust="0"/>
  </p:normalViewPr>
  <p:slideViewPr>
    <p:cSldViewPr snapToGrid="0" snapToObjects="1" showGuides="1">
      <p:cViewPr varScale="1">
        <p:scale>
          <a:sx n="71" d="100"/>
          <a:sy n="71" d="100"/>
        </p:scale>
        <p:origin x="974" y="48"/>
      </p:cViewPr>
      <p:guideLst>
        <p:guide orient="horz" pos="413"/>
        <p:guide pos="369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>
        <p:scale>
          <a:sx n="190" d="100"/>
          <a:sy n="190" d="100"/>
        </p:scale>
        <p:origin x="-96" y="3222"/>
      </p:cViewPr>
      <p:guideLst>
        <p:guide orient="horz" pos="2957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69A6F2-41E5-4487-BD96-5B3320428D3B}" type="datetimeFigureOut">
              <a:rPr lang="en-US"/>
              <a:pPr>
                <a:defRPr/>
              </a:pPr>
              <a:t>6/15/2016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3E149D6-DCAC-453C-9646-F7ED99F1C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5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38607A5D-693E-4C63-ACF6-88FE3734317C}" type="datetimeFigureOut">
              <a:rPr lang="en-US"/>
              <a:pPr>
                <a:defRPr/>
              </a:pPr>
              <a:t>6/15/2016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47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77825" y="4483100"/>
            <a:ext cx="6346825" cy="4224338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829AFB38-0ABE-46A6-A2CD-91E75B392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5888" indent="-115888" algn="l" rtl="0" eaLnBrk="0" fontAlgn="base" hangingPunct="0">
      <a:spcBef>
        <a:spcPct val="30000"/>
      </a:spcBef>
      <a:spcAft>
        <a:spcPct val="0"/>
      </a:spcAft>
      <a:buFont typeface="Wingdings 3" pitchFamily="18" charset="2"/>
      <a:buChar char="}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6400" indent="-1714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73088" indent="-115888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1493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16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UPF（Unified</a:t>
            </a:r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Power Format）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由于硬件描述语言不支持对电源连接的描述，因此要仿真门控电源的工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作需要扩展</a:t>
            </a:r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RTL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代码或者使用</a:t>
            </a:r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UPF（ Unified Power Format)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来描述电源开关及其连接。</a:t>
            </a:r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UPF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是一组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TCL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命令，用于描述电源连接</a:t>
            </a:r>
            <a:endParaRPr lang="en-US" altLang="zh-CN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1980s</a:t>
            </a:r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EDA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行业刚开始为数字电路设计标准时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0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0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功耗并不是主要考</a:t>
            </a:r>
            <a:r>
              <a:rPr lang="zh-CN" altLang="en-US" sz="10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量</a:t>
            </a:r>
            <a:r>
              <a:rPr lang="en-US" altLang="zh-CN" sz="10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0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大多数芯片都在单一电压下工作</a:t>
            </a:r>
            <a:r>
              <a:rPr lang="en-US" altLang="zh-CN" sz="10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0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</a:t>
            </a:r>
            <a:r>
              <a:rPr lang="en-US" altLang="zh-CN" sz="10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VHDL</a:t>
            </a:r>
            <a:r>
              <a:rPr lang="zh-CN" altLang="en-US" sz="10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0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Verilog</a:t>
            </a:r>
            <a:r>
              <a:rPr lang="zh-CN" altLang="en-US" sz="10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均没有提供对功率结构的描述</a:t>
            </a:r>
            <a:r>
              <a:rPr lang="en-US" altLang="zh-CN" sz="10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dirty="0" smtClean="0"/>
              <a:t>随着技术发展</a:t>
            </a:r>
            <a:r>
              <a:rPr lang="en-US" altLang="zh-CN" dirty="0" smtClean="0"/>
              <a:t>, </a:t>
            </a:r>
            <a:r>
              <a:rPr lang="zh-CN" altLang="en-US" b="1" dirty="0" smtClean="0"/>
              <a:t>动态功耗变成了主要的设计限制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才出现了</a:t>
            </a:r>
            <a:r>
              <a:rPr lang="en-US" altLang="zh-CN" baseline="0" dirty="0" smtClean="0"/>
              <a:t>UPF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93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r>
              <a:rPr lang="en-US" altLang="zh-CN" baseline="0" dirty="0" smtClean="0"/>
              <a:t> to Angela for the pic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10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从代码上来看</a:t>
            </a:r>
            <a:r>
              <a:rPr lang="en-US" altLang="zh-CN" dirty="0" smtClean="0"/>
              <a:t>:</a:t>
            </a:r>
          </a:p>
          <a:p>
            <a:pPr lvl="1"/>
            <a:r>
              <a:rPr lang="en-US" dirty="0" err="1" smtClean="0"/>
              <a:t>Makefile</a:t>
            </a:r>
            <a:r>
              <a:rPr lang="zh-CN" altLang="en-US" dirty="0" smtClean="0"/>
              <a:t>会先生成</a:t>
            </a:r>
            <a:r>
              <a:rPr lang="en-US" dirty="0" err="1" smtClean="0"/>
              <a:t>power.params</a:t>
            </a:r>
            <a:r>
              <a:rPr lang="en-US" altLang="zh-CN" dirty="0" smtClean="0"/>
              <a:t>, </a:t>
            </a:r>
            <a:r>
              <a:rPr lang="en-US" dirty="0" err="1" smtClean="0"/>
              <a:t>tile.params</a:t>
            </a:r>
            <a:r>
              <a:rPr lang="en-US" altLang="zh-CN" dirty="0" smtClean="0"/>
              <a:t>, </a:t>
            </a:r>
            <a:r>
              <a:rPr lang="en-US" dirty="0" err="1" smtClean="0"/>
              <a:t>project.params</a:t>
            </a:r>
            <a:r>
              <a:rPr lang="en-US" altLang="zh-CN" dirty="0" smtClean="0"/>
              <a:t>, </a:t>
            </a:r>
            <a:r>
              <a:rPr lang="en-US" dirty="0" err="1" smtClean="0"/>
              <a:t>sram.params</a:t>
            </a:r>
            <a:endParaRPr lang="en-US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err="1" smtClean="0"/>
              <a:t>params</a:t>
            </a:r>
            <a:r>
              <a:rPr lang="zh-CN" altLang="en-US" dirty="0" smtClean="0"/>
              <a:t>本身当作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.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事先放入了 </a:t>
            </a:r>
            <a:r>
              <a:rPr lang="en-US" altLang="zh-CN" baseline="0" dirty="0" err="1" smtClean="0"/>
              <a:t>OUT_DESIGN_pub</a:t>
            </a:r>
            <a:r>
              <a:rPr lang="zh-CN" altLang="en-US" baseline="0" dirty="0" smtClean="0"/>
              <a:t>和</a:t>
            </a:r>
            <a:r>
              <a:rPr lang="en-US" altLang="zh-CN" baseline="0" dirty="0" err="1" smtClean="0"/>
              <a:t>OUT_CMN_pub</a:t>
            </a:r>
            <a:endParaRPr lang="en-US" dirty="0" smtClean="0"/>
          </a:p>
          <a:p>
            <a:pPr lvl="1"/>
            <a:r>
              <a:rPr lang="zh-CN" altLang="en-US" dirty="0" smtClean="0"/>
              <a:t>为了与本身的</a:t>
            </a:r>
            <a:r>
              <a:rPr lang="en-US" altLang="zh-CN" dirty="0" err="1" smtClean="0"/>
              <a:t>params</a:t>
            </a:r>
            <a:r>
              <a:rPr lang="zh-CN" altLang="en-US" dirty="0" smtClean="0"/>
              <a:t>加以区分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Xeperl</a:t>
            </a:r>
            <a:r>
              <a:rPr lang="zh-CN" altLang="en-US" baseline="0" dirty="0" smtClean="0"/>
              <a:t>标记用的是 </a:t>
            </a:r>
            <a:r>
              <a:rPr lang="en-US" altLang="zh-CN" baseline="0" dirty="0" smtClean="0"/>
              <a:t>&lt;@  %&gt;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09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46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目的</a:t>
            </a:r>
            <a:r>
              <a:rPr lang="en-US" altLang="zh-CN" dirty="0" smtClean="0"/>
              <a:t>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解决</a:t>
            </a:r>
            <a:r>
              <a:rPr lang="en-US" altLang="zh-CN" baseline="0" dirty="0" err="1" smtClean="0"/>
              <a:t>eperl.min</a:t>
            </a:r>
            <a:r>
              <a:rPr lang="zh-CN" altLang="en-US" baseline="0" dirty="0" smtClean="0"/>
              <a:t>的版权问题 </a:t>
            </a:r>
            <a:r>
              <a:rPr lang="en-US" altLang="zh-CN" baseline="0" dirty="0" smtClean="0"/>
              <a:t>(</a:t>
            </a:r>
            <a:r>
              <a:rPr lang="zh-CN" altLang="en-US" baseline="0" dirty="0" smtClean="0"/>
              <a:t>并没有</a:t>
            </a:r>
            <a:r>
              <a:rPr lang="en-US" altLang="zh-CN" baseline="0" dirty="0" smtClean="0"/>
              <a:t>)</a:t>
            </a:r>
            <a:endParaRPr lang="en-US" altLang="zh-CN" baseline="0" dirty="0"/>
          </a:p>
          <a:p>
            <a:r>
              <a:rPr lang="zh-CN" altLang="en-US" baseline="0" dirty="0" smtClean="0"/>
              <a:t>最初希望加在</a:t>
            </a:r>
            <a:r>
              <a:rPr lang="en-US" altLang="zh-CN" baseline="0" dirty="0" smtClean="0"/>
              <a:t>mut_upf_param_flow.pl</a:t>
            </a:r>
            <a:r>
              <a:rPr lang="zh-CN" altLang="en-US" baseline="0" dirty="0" smtClean="0"/>
              <a:t>里</a:t>
            </a:r>
            <a:r>
              <a:rPr lang="en-US" altLang="zh-CN" baseline="0" dirty="0" smtClean="0"/>
              <a:t>. </a:t>
            </a:r>
            <a:r>
              <a:rPr lang="zh-CN" altLang="en-US" baseline="0" dirty="0" smtClean="0"/>
              <a:t>出现报错</a:t>
            </a:r>
            <a:r>
              <a:rPr lang="en-US" altLang="zh-CN" baseline="0" dirty="0" smtClean="0"/>
              <a:t>: XEPERL</a:t>
            </a:r>
            <a:r>
              <a:rPr lang="zh-CN" altLang="en-US" baseline="0" dirty="0" smtClean="0"/>
              <a:t>找不到</a:t>
            </a:r>
            <a:r>
              <a:rPr lang="en-US" altLang="zh-CN" baseline="0" dirty="0" smtClean="0"/>
              <a:t>!</a:t>
            </a:r>
            <a:br>
              <a:rPr lang="en-US" altLang="zh-CN" baseline="0" dirty="0" smtClean="0"/>
            </a:br>
            <a:r>
              <a:rPr lang="zh-CN" altLang="en-US" baseline="0" dirty="0" smtClean="0"/>
              <a:t>因为</a:t>
            </a:r>
            <a:r>
              <a:rPr lang="en-US" altLang="zh-CN" baseline="0" dirty="0" err="1" smtClean="0"/>
              <a:t>power.params</a:t>
            </a:r>
            <a:r>
              <a:rPr lang="en-US" altLang="zh-CN" baseline="0" dirty="0" smtClean="0"/>
              <a:t> / </a:t>
            </a:r>
            <a:r>
              <a:rPr lang="en-US" altLang="zh-CN" baseline="0" dirty="0" err="1" smtClean="0"/>
              <a:t>tile.params</a:t>
            </a:r>
            <a:r>
              <a:rPr lang="en-US" altLang="zh-CN" baseline="0" dirty="0" smtClean="0"/>
              <a:t> / </a:t>
            </a:r>
            <a:r>
              <a:rPr lang="en-US" altLang="zh-CN" baseline="0" dirty="0" err="1" smtClean="0"/>
              <a:t>project.params</a:t>
            </a:r>
            <a:r>
              <a:rPr lang="en-US" altLang="zh-CN" baseline="0" dirty="0" smtClean="0"/>
              <a:t> / </a:t>
            </a:r>
            <a:r>
              <a:rPr lang="en-US" altLang="zh-CN" baseline="0" dirty="0" err="1" smtClean="0"/>
              <a:t>sram.params</a:t>
            </a:r>
            <a:r>
              <a:rPr lang="zh-CN" altLang="en-US" baseline="0" dirty="0" smtClean="0"/>
              <a:t>的生成在</a:t>
            </a:r>
            <a:r>
              <a:rPr lang="en-US" altLang="zh-CN" baseline="0" dirty="0" smtClean="0"/>
              <a:t>mut_upf_param_flow.pl</a:t>
            </a:r>
            <a:r>
              <a:rPr lang="zh-CN" altLang="en-US" baseline="0" dirty="0" smtClean="0"/>
              <a:t>被调用之前就先生成了</a:t>
            </a:r>
            <a:r>
              <a:rPr lang="en-US" altLang="zh-CN" baseline="0" dirty="0" smtClean="0"/>
              <a:t/>
            </a:r>
            <a:br>
              <a:rPr lang="en-US" altLang="zh-CN" baseline="0" dirty="0" smtClean="0"/>
            </a:br>
            <a:r>
              <a:rPr lang="en-US" altLang="zh-CN" baseline="0" dirty="0" smtClean="0"/>
              <a:t>(</a:t>
            </a:r>
            <a:r>
              <a:rPr lang="zh-CN" altLang="en-US" baseline="0" dirty="0" smtClean="0"/>
              <a:t>生成过程需要调用</a:t>
            </a:r>
            <a:r>
              <a:rPr lang="en-US" altLang="zh-CN" baseline="0" dirty="0" err="1" smtClean="0"/>
              <a:t>Xeperl</a:t>
            </a:r>
            <a:r>
              <a:rPr lang="en-US" altLang="zh-CN" baseline="0" dirty="0" smtClean="0"/>
              <a:t>. </a:t>
            </a:r>
            <a:r>
              <a:rPr lang="zh-CN" altLang="en-US" baseline="0" dirty="0" smtClean="0"/>
              <a:t>可顺便看一下 </a:t>
            </a:r>
            <a:r>
              <a:rPr lang="en-US" altLang="zh-CN" baseline="0" dirty="0" err="1" smtClean="0"/>
              <a:t>src</a:t>
            </a:r>
            <a:r>
              <a:rPr lang="en-US" altLang="zh-CN" baseline="0" dirty="0" smtClean="0"/>
              <a:t>/</a:t>
            </a:r>
            <a:r>
              <a:rPr lang="en-US" altLang="zh-CN" baseline="0" dirty="0" err="1" smtClean="0"/>
              <a:t>params</a:t>
            </a:r>
            <a:r>
              <a:rPr lang="en-US" altLang="zh-CN" baseline="0" dirty="0" smtClean="0"/>
              <a:t>/</a:t>
            </a:r>
            <a:r>
              <a:rPr lang="en-US" altLang="zh-CN" baseline="0" dirty="0" err="1" smtClean="0"/>
              <a:t>Makefile</a:t>
            </a:r>
            <a:endParaRPr lang="en-US" altLang="zh-CN" baseline="0" dirty="0" smtClean="0"/>
          </a:p>
          <a:p>
            <a:r>
              <a:rPr lang="zh-CN" altLang="en-US" baseline="0" dirty="0" smtClean="0"/>
              <a:t>别忘记同时要在</a:t>
            </a:r>
            <a:r>
              <a:rPr lang="en-US" altLang="zh-CN" baseline="0" dirty="0" smtClean="0"/>
              <a:t>params/album.dj</a:t>
            </a:r>
            <a:r>
              <a:rPr lang="zh-CN" altLang="en-US" baseline="0" dirty="0" smtClean="0"/>
              <a:t>中打开</a:t>
            </a:r>
            <a:r>
              <a:rPr lang="en-US" altLang="zh-CN" baseline="0" dirty="0" err="1" smtClean="0"/>
              <a:t>dfp_params</a:t>
            </a:r>
            <a:r>
              <a:rPr lang="zh-CN" altLang="en-US" baseline="0" dirty="0" smtClean="0"/>
              <a:t>对</a:t>
            </a:r>
            <a:r>
              <a:rPr lang="en-US" altLang="zh-CN" baseline="0" dirty="0" err="1" smtClean="0"/>
              <a:t>dfp_scripts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need</a:t>
            </a:r>
            <a:r>
              <a:rPr lang="zh-CN" altLang="en-US" baseline="0" dirty="0" smtClean="0"/>
              <a:t>关系</a:t>
            </a:r>
            <a:r>
              <a:rPr lang="en-US" altLang="zh-CN" baseline="0" dirty="0" smtClean="0"/>
              <a:t>. </a:t>
            </a:r>
          </a:p>
          <a:p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37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0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34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提供了自然语言与单元功能测试的接口 </a:t>
            </a:r>
            <a:r>
              <a:rPr lang="en-US" altLang="zh-CN" dirty="0" smtClean="0"/>
              <a:t>(</a:t>
            </a:r>
            <a:r>
              <a:rPr lang="zh-CN" altLang="en-US" dirty="0" smtClean="0"/>
              <a:t>你咋不用代码注释呢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因为</a:t>
            </a:r>
            <a:r>
              <a:rPr lang="en-US" altLang="zh-CN" baseline="0" dirty="0" smtClean="0"/>
              <a:t>:)</a:t>
            </a:r>
          </a:p>
          <a:p>
            <a:r>
              <a:rPr lang="zh-CN" altLang="en-US" baseline="0" dirty="0" smtClean="0"/>
              <a:t>节省了重复代码</a:t>
            </a:r>
            <a:r>
              <a:rPr lang="en-US" altLang="zh-CN" baseline="0" dirty="0" smtClean="0"/>
              <a:t>. (</a:t>
            </a:r>
            <a:r>
              <a:rPr lang="en-US" altLang="zh-CN" baseline="0" dirty="0" err="1" smtClean="0"/>
              <a:t>step_definition.rb</a:t>
            </a:r>
            <a:r>
              <a:rPr lang="zh-CN" altLang="en-US" baseline="0" dirty="0" smtClean="0"/>
              <a:t>只有一个文件哦</a:t>
            </a:r>
            <a:r>
              <a:rPr lang="en-US" altLang="zh-CN" baseline="0" dirty="0" smtClean="0"/>
              <a:t>)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5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features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的分类</a:t>
            </a:r>
            <a:endParaRPr lang="en-US" altLang="zh-CN" baseline="0" dirty="0" smtClean="0"/>
          </a:p>
          <a:p>
            <a:r>
              <a:rPr lang="en-US" altLang="zh-CN" baseline="0" dirty="0" smtClean="0"/>
              <a:t>step</a:t>
            </a:r>
            <a:r>
              <a:rPr lang="zh-CN" altLang="en-US" baseline="0" dirty="0" smtClean="0"/>
              <a:t>定义的统一</a:t>
            </a:r>
            <a:endParaRPr lang="en-US" altLang="zh-CN" baseline="0" dirty="0" smtClean="0"/>
          </a:p>
          <a:p>
            <a:r>
              <a:rPr lang="en-US" altLang="zh-CN" baseline="0" dirty="0" smtClean="0"/>
              <a:t>golden</a:t>
            </a:r>
            <a:r>
              <a:rPr lang="zh-CN" altLang="en-US" baseline="0" dirty="0" smtClean="0"/>
              <a:t>做比较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447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48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557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632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45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823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300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7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CDL </a:t>
            </a:r>
            <a:r>
              <a:rPr lang="zh-CN" alt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DSL</a:t>
            </a:r>
            <a:r>
              <a:rPr lang="zh-CN" alt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中的一种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DSL</a:t>
            </a:r>
            <a:r>
              <a:rPr lang="zh-CN" altLang="en-US" sz="1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说白了就是一种完成特殊任务的</a:t>
            </a:r>
            <a:r>
              <a:rPr lang="en-US" altLang="zh-CN" sz="1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 language. SQL</a:t>
            </a:r>
            <a:r>
              <a:rPr lang="zh-CN" altLang="en-US" sz="1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zh-CN" altLang="en-US" sz="1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</a:t>
            </a:r>
            <a:r>
              <a:rPr lang="en-US" altLang="zh-CN" sz="1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 language.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0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this case is a name scoped package of entities containing the </a:t>
            </a:r>
            <a:r>
              <a:rPr lang="en-US" sz="10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IP, SOC, shared toolset or library 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elements. </a:t>
            </a:r>
          </a:p>
          <a:p>
            <a:pPr lvl="1"/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self-contained: Everything within the component is owned by the component</a:t>
            </a:r>
          </a:p>
          <a:p>
            <a:pPr marL="40640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relocatable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000" dirty="0" smtClean="0"/>
              <a:t>Components cannot assume their location in the tree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 is a </a:t>
            </a:r>
            <a:r>
              <a:rPr lang="en-US" sz="10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 management tool 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helps to automate verification tasks like simulation build and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run_test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15888" marR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dirty="0" smtClean="0"/>
              <a:t>Why CDS: </a:t>
            </a:r>
            <a:r>
              <a:rPr lang="zh-CN" altLang="en-US" dirty="0" smtClean="0"/>
              <a:t>最终的目的还是为了</a:t>
            </a:r>
            <a:r>
              <a:rPr lang="en-US" altLang="zh-CN" dirty="0" smtClean="0"/>
              <a:t>IP</a:t>
            </a:r>
            <a:r>
              <a:rPr lang="zh-CN" altLang="en-US" dirty="0" smtClean="0"/>
              <a:t>的重用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使重用时改动尽量小</a:t>
            </a:r>
            <a:r>
              <a:rPr lang="en-US" altLang="zh-CN" baseline="0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CDS defines </a:t>
            </a:r>
            <a:r>
              <a:rPr lang="en-US" b="1" dirty="0" smtClean="0"/>
              <a:t>a standard directory structure </a:t>
            </a:r>
            <a:r>
              <a:rPr lang="en-US" dirty="0" smtClean="0"/>
              <a:t>for design and verification source and output areas Each IP's/</a:t>
            </a:r>
            <a:r>
              <a:rPr lang="en-US" dirty="0" err="1" smtClean="0"/>
              <a:t>SoC's</a:t>
            </a:r>
            <a:r>
              <a:rPr lang="en-US" dirty="0" smtClean="0"/>
              <a:t> must have to follow (CDS) so that the IP can be relocated and configured in many ways with minimum changes. Thus, the same IP can be used in multiple </a:t>
            </a:r>
            <a:r>
              <a:rPr lang="en-US" dirty="0" err="1" smtClean="0"/>
              <a:t>SoC's</a:t>
            </a:r>
            <a:r>
              <a:rPr lang="en-US" dirty="0" smtClean="0"/>
              <a:t> using minimum changes.</a:t>
            </a:r>
          </a:p>
          <a:p>
            <a:r>
              <a:rPr lang="en-US" dirty="0" smtClean="0"/>
              <a:t>note:</a:t>
            </a:r>
            <a:r>
              <a:rPr lang="en-US" baseline="0" dirty="0" smtClean="0"/>
              <a:t> </a:t>
            </a:r>
            <a:r>
              <a:rPr lang="en-US" dirty="0" smtClean="0"/>
              <a:t>DSL</a:t>
            </a:r>
            <a:r>
              <a:rPr lang="en-US" baseline="0" dirty="0" smtClean="0"/>
              <a:t>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82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r>
              <a:rPr lang="zh-CN" alt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是可以嵌套的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nbif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bif_misc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</a:t>
            </a:r>
            <a:r>
              <a:rPr lang="zh-CN" altLang="en-US" sz="1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0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syshub</a:t>
            </a:r>
            <a:r>
              <a:rPr lang="zh-CN" altLang="en-US" sz="1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</a:t>
            </a:r>
            <a:r>
              <a:rPr lang="en-US" altLang="zh-CN" sz="1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env.cfg</a:t>
            </a:r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en-US" sz="10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modulefile</a:t>
            </a:r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meta: contains high level descriptions such as features, register, connectivity information, can be used to generate files for inclusion in RTL or verification.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29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详细版的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路径结构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96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actually three degrees of freedom here – the first two </a:t>
            </a:r>
            <a:r>
              <a:rPr lang="en-US" sz="10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its </a:t>
            </a:r>
            <a:r>
              <a:rPr lang="en-US" sz="10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variant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specified in the </a:t>
            </a:r>
            <a:r>
              <a:rPr lang="en-US" sz="10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third degree of freedom is ‘</a:t>
            </a:r>
            <a:r>
              <a:rPr lang="en-US" sz="10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and it’s specified in the </a:t>
            </a:r>
            <a:r>
              <a:rPr lang="en-US" sz="10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</a:p>
          <a:p>
            <a:r>
              <a:rPr lang="zh-CN" altLang="en-US" sz="10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如果把</a:t>
            </a:r>
            <a:r>
              <a:rPr lang="en-US" altLang="zh-CN" sz="10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r>
              <a:rPr lang="zh-CN" altLang="en-US" sz="10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看成一个类的话</a:t>
            </a:r>
            <a:r>
              <a:rPr lang="en-US" altLang="zh-CN" sz="10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0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variant</a:t>
            </a:r>
            <a:r>
              <a:rPr lang="zh-CN" altLang="en-US" sz="10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有点像</a:t>
            </a:r>
            <a:r>
              <a:rPr lang="en-US" altLang="zh-CN" sz="10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r>
              <a:rPr lang="zh-CN" altLang="en-US" sz="10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0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</a:t>
            </a:r>
            <a:r>
              <a:rPr lang="zh-CN" altLang="en-US" sz="10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中的实例</a:t>
            </a:r>
            <a:r>
              <a:rPr lang="en-US" altLang="zh-CN" sz="10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0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sim_build_args</a:t>
            </a:r>
            <a:r>
              <a:rPr lang="zh-CN" altLang="en-US" sz="10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都是通过</a:t>
            </a:r>
            <a:r>
              <a:rPr lang="en-US" altLang="zh-CN" sz="10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zh-CN" altLang="en-US" sz="10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传的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6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album.dj</a:t>
            </a:r>
            <a:r>
              <a:rPr lang="zh-CN" altLang="en-US" dirty="0" smtClean="0"/>
              <a:t>的要点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描述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及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相关的</a:t>
            </a:r>
            <a:r>
              <a:rPr lang="en-US" altLang="zh-CN" dirty="0" smtClean="0"/>
              <a:t>flow files</a:t>
            </a:r>
          </a:p>
          <a:p>
            <a:pPr lvl="1"/>
            <a:r>
              <a:rPr lang="zh-CN" altLang="en-US" dirty="0" smtClean="0"/>
              <a:t>实际</a:t>
            </a:r>
            <a:r>
              <a:rPr lang="en-US" altLang="zh-CN" dirty="0" smtClean="0"/>
              <a:t>build</a:t>
            </a:r>
            <a:r>
              <a:rPr lang="zh-CN" altLang="en-US" dirty="0" smtClean="0"/>
              <a:t>时调用的还是</a:t>
            </a:r>
            <a:r>
              <a:rPr lang="en-US" altLang="zh-CN" dirty="0" smtClean="0"/>
              <a:t>make</a:t>
            </a:r>
            <a:endParaRPr lang="en-US" dirty="0" smtClean="0"/>
          </a:p>
          <a:p>
            <a:r>
              <a:rPr lang="en-US" dirty="0" err="1" smtClean="0"/>
              <a:t>Makefile</a:t>
            </a:r>
            <a:r>
              <a:rPr lang="zh-CN" altLang="en-US" dirty="0" smtClean="0"/>
              <a:t>的要点</a:t>
            </a:r>
            <a:r>
              <a:rPr lang="en-US" altLang="zh-CN" dirty="0" smtClean="0"/>
              <a:t>: </a:t>
            </a:r>
          </a:p>
          <a:p>
            <a:pPr lvl="1"/>
            <a:r>
              <a:rPr lang="zh-CN" alt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描述了编译的依赖关系</a:t>
            </a:r>
            <a:endParaRPr lang="en-US" altLang="zh-CN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一旦写好，只需要一个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</a:t>
            </a:r>
            <a:r>
              <a:rPr lang="zh-CN" alt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命令，整个工程完全自动编译，极大的提高了软件开发的效率</a:t>
            </a:r>
            <a:endParaRPr lang="en-US" altLang="zh-CN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prerequisites</a:t>
            </a:r>
            <a:r>
              <a:rPr lang="zh-CN" alt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中如果有一个以上的文件比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zh-CN" alt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文件要新的话，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</a:t>
            </a:r>
            <a:r>
              <a:rPr lang="zh-CN" alt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所定义的命令就会被执行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29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50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</a:t>
            </a:r>
            <a:r>
              <a:rPr lang="en-US" altLang="zh-CN" dirty="0" err="1" smtClean="0"/>
              <a:t>powerflow</a:t>
            </a:r>
            <a:r>
              <a:rPr lang="zh-CN" altLang="en-US" dirty="0" smtClean="0"/>
              <a:t>来说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比较重要的路径是</a:t>
            </a:r>
            <a:r>
              <a:rPr lang="en-US" altLang="zh-CN" baseline="0" dirty="0" smtClean="0"/>
              <a:t>:</a:t>
            </a:r>
          </a:p>
          <a:p>
            <a:pPr lvl="1"/>
            <a:r>
              <a:rPr lang="en-US" altLang="zh-CN" baseline="0" dirty="0" smtClean="0"/>
              <a:t>$</a:t>
            </a:r>
            <a:r>
              <a:rPr lang="en-US" altLang="zh-CN" baseline="0" dirty="0" err="1" smtClean="0"/>
              <a:t>OUT_CMN_pub</a:t>
            </a:r>
            <a:r>
              <a:rPr lang="en-US" altLang="zh-CN" baseline="0" dirty="0" smtClean="0"/>
              <a:t>/</a:t>
            </a:r>
            <a:r>
              <a:rPr lang="en-US" altLang="zh-CN" baseline="0" dirty="0" err="1" smtClean="0"/>
              <a:t>src</a:t>
            </a:r>
            <a:r>
              <a:rPr lang="en-US" altLang="zh-CN" baseline="0" dirty="0" smtClean="0"/>
              <a:t>/meta/</a:t>
            </a:r>
            <a:r>
              <a:rPr lang="en-US" altLang="zh-CN" baseline="0" dirty="0" err="1" smtClean="0"/>
              <a:t>dfp</a:t>
            </a:r>
            <a:endParaRPr lang="en-US" altLang="zh-CN" baseline="0" dirty="0" smtClean="0"/>
          </a:p>
          <a:p>
            <a:pPr lvl="1"/>
            <a:r>
              <a:rPr lang="en-US" baseline="0" dirty="0" smtClean="0"/>
              <a:t>$</a:t>
            </a:r>
            <a:r>
              <a:rPr lang="en-US" baseline="0" dirty="0" err="1" smtClean="0"/>
              <a:t>OUT_DESIGN_pub</a:t>
            </a:r>
            <a:r>
              <a:rPr lang="en-US" baseline="0" dirty="0" smtClean="0"/>
              <a:t>/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/meta/</a:t>
            </a:r>
            <a:r>
              <a:rPr lang="en-US" baseline="0" dirty="0" err="1" smtClean="0"/>
              <a:t>dfp</a:t>
            </a:r>
            <a:endParaRPr lang="en-US" baseline="0" dirty="0" smtClean="0"/>
          </a:p>
          <a:p>
            <a:pPr lvl="1"/>
            <a:r>
              <a:rPr lang="en-US" baseline="0" dirty="0" smtClean="0"/>
              <a:t>$</a:t>
            </a:r>
            <a:r>
              <a:rPr lang="en-US" baseline="0" dirty="0" err="1" smtClean="0"/>
              <a:t>OUT_DESIGN_pub</a:t>
            </a:r>
            <a:r>
              <a:rPr lang="en-US" baseline="0" dirty="0" smtClean="0"/>
              <a:t>/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/meta/tools/</a:t>
            </a:r>
            <a:r>
              <a:rPr lang="en-US" baseline="0" dirty="0" err="1" smtClean="0"/>
              <a:t>dfp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39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Not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63285" y="341313"/>
            <a:ext cx="2022303" cy="790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Triangle 9"/>
          <p:cNvSpPr/>
          <p:nvPr userDrawn="1"/>
        </p:nvSpPr>
        <p:spPr>
          <a:xfrm flipH="1">
            <a:off x="11260086" y="4033838"/>
            <a:ext cx="204787" cy="204787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7531726" y="3102681"/>
            <a:ext cx="3692232" cy="1228655"/>
          </a:xfrm>
        </p:spPr>
        <p:txBody>
          <a:bodyPr tIns="0" bIns="0" anchor="b"/>
          <a:lstStyle>
            <a:lvl1pPr algn="r"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7531726" y="4407446"/>
            <a:ext cx="3692233" cy="640080"/>
          </a:xfrm>
        </p:spPr>
        <p:txBody>
          <a:bodyPr tIns="0" bIns="0">
            <a:no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Parallelogram 15"/>
          <p:cNvSpPr/>
          <p:nvPr userDrawn="1"/>
        </p:nvSpPr>
        <p:spPr>
          <a:xfrm>
            <a:off x="5284332" y="5351462"/>
            <a:ext cx="4030662" cy="965200"/>
          </a:xfrm>
          <a:prstGeom prst="parallelogram">
            <a:avLst>
              <a:gd name="adj" fmla="val 99186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Parallelogram 16"/>
          <p:cNvSpPr/>
          <p:nvPr userDrawn="1"/>
        </p:nvSpPr>
        <p:spPr>
          <a:xfrm>
            <a:off x="4445851" y="4979081"/>
            <a:ext cx="2853696" cy="854982"/>
          </a:xfrm>
          <a:prstGeom prst="parallelogram">
            <a:avLst>
              <a:gd name="adj" fmla="val 99186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Parallelogram 17"/>
          <p:cNvSpPr/>
          <p:nvPr userDrawn="1"/>
        </p:nvSpPr>
        <p:spPr>
          <a:xfrm>
            <a:off x="5284332" y="5351462"/>
            <a:ext cx="4030662" cy="965200"/>
          </a:xfrm>
          <a:prstGeom prst="parallelogram">
            <a:avLst>
              <a:gd name="adj" fmla="val 99186"/>
            </a:avLst>
          </a:prstGeom>
          <a:solidFill>
            <a:schemeClr val="accent3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912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 userDrawn="1"/>
        </p:nvSpPr>
        <p:spPr>
          <a:xfrm flipH="1">
            <a:off x="9883776" y="3895335"/>
            <a:ext cx="153987" cy="204788"/>
          </a:xfrm>
          <a:prstGeom prst="rt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6956195" y="4382698"/>
            <a:ext cx="4029075" cy="966787"/>
          </a:xfrm>
          <a:prstGeom prst="parallelogram">
            <a:avLst>
              <a:gd name="adj" fmla="val 99186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arallelogram 11"/>
          <p:cNvSpPr/>
          <p:nvPr userDrawn="1"/>
        </p:nvSpPr>
        <p:spPr>
          <a:xfrm>
            <a:off x="10205808" y="4968485"/>
            <a:ext cx="990600" cy="381000"/>
          </a:xfrm>
          <a:prstGeom prst="parallelogram">
            <a:avLst>
              <a:gd name="adj" fmla="val 99186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5955632" y="2471049"/>
            <a:ext cx="3851859" cy="1841409"/>
          </a:xfrm>
        </p:spPr>
        <p:txBody>
          <a:bodyPr tIns="0" bIns="0" anchor="b"/>
          <a:lstStyle>
            <a:lvl1pPr algn="r">
              <a:defRPr sz="6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588" y="306841"/>
            <a:ext cx="120173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5913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625" y="278130"/>
            <a:ext cx="10424160" cy="474345"/>
          </a:xfrm>
        </p:spPr>
        <p:txBody>
          <a:bodyPr bIns="0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1381124"/>
            <a:ext cx="11338560" cy="466344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5" y="752574"/>
            <a:ext cx="10424160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8178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625" y="278130"/>
            <a:ext cx="10424160" cy="47434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5" y="752574"/>
            <a:ext cx="10424160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0944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0805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625" y="277813"/>
            <a:ext cx="10424160" cy="4746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1381123"/>
            <a:ext cx="5303520" cy="502920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5" y="752474"/>
            <a:ext cx="10424160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6307138" y="1381123"/>
            <a:ext cx="530352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3263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625" y="277813"/>
            <a:ext cx="10424160" cy="4746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1777919"/>
            <a:ext cx="5303520" cy="457200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5" y="752474"/>
            <a:ext cx="10424160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6307138" y="1777919"/>
            <a:ext cx="530352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2"/>
          </p:nvPr>
        </p:nvSpPr>
        <p:spPr>
          <a:xfrm>
            <a:off x="313245" y="1287463"/>
            <a:ext cx="5303520" cy="4790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7138" y="1287463"/>
            <a:ext cx="5303520" cy="4790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211001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625" y="277813"/>
            <a:ext cx="10424160" cy="4746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3172" y="1381123"/>
            <a:ext cx="7132320" cy="502920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5" y="752474"/>
            <a:ext cx="10424160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313245" y="1381123"/>
            <a:ext cx="4010039" cy="5029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115624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W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64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5625" y="277813"/>
            <a:ext cx="10424160" cy="474662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13245" y="1381124"/>
            <a:ext cx="11338560" cy="493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2913" y="6561033"/>
            <a:ext cx="4669548" cy="236748"/>
          </a:xfrm>
          <a:prstGeom prst="rect">
            <a:avLst/>
          </a:prstGeom>
          <a:noFill/>
        </p:spPr>
        <p:txBody>
          <a:bodyPr wrap="none" lIns="0" tIns="41029" rIns="0" bIns="41029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cap="all" dirty="0">
                <a:cs typeface="Arial" pitchFamily="34" charset="0"/>
              </a:rPr>
              <a:t>|   </a:t>
            </a:r>
            <a:r>
              <a:rPr lang="en-US" sz="1000" dirty="0" smtClean="0"/>
              <a:t>VMT Methodology Tools Flow Introspection </a:t>
            </a:r>
            <a:r>
              <a:rPr lang="en-US" sz="1000" cap="all" dirty="0" smtClean="0">
                <a:cs typeface="Arial" pitchFamily="34" charset="0"/>
              </a:rPr>
              <a:t>|   </a:t>
            </a:r>
            <a:fld id="{F9649FD6-C0F2-4A33-9D42-84E368792D73}" type="datetime4">
              <a:rPr lang="en-US" sz="1000" cap="all"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June 15, 2016</a:t>
            </a:fld>
            <a:r>
              <a:rPr lang="en-US" sz="1000" cap="all" dirty="0">
                <a:cs typeface="Arial" pitchFamily="34" charset="0"/>
              </a:rPr>
              <a:t>   |   Confidential</a:t>
            </a:r>
          </a:p>
        </p:txBody>
      </p:sp>
      <p:pic>
        <p:nvPicPr>
          <p:cNvPr id="1029" name="Picture 9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96588" y="325875"/>
            <a:ext cx="120173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4788" y="6561138"/>
            <a:ext cx="150812" cy="236537"/>
          </a:xfrm>
          <a:prstGeom prst="rect">
            <a:avLst/>
          </a:prstGeom>
          <a:noFill/>
        </p:spPr>
        <p:txBody>
          <a:bodyPr wrap="none" lIns="0" tIns="41029" rIns="0" bIns="41029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3616FDC-18D0-40FB-88F2-6EE7CA6E4DB4}" type="slidenum">
              <a:rPr lang="en-US" sz="1000" cap="all"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cap="all" dirty="0"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24" r:id="rId3"/>
    <p:sldLayoutId id="2147483825" r:id="rId4"/>
    <p:sldLayoutId id="2147483826" r:id="rId5"/>
    <p:sldLayoutId id="2147483841" r:id="rId6"/>
    <p:sldLayoutId id="2147483842" r:id="rId7"/>
    <p:sldLayoutId id="2147483843" r:id="rId8"/>
    <p:sldLayoutId id="2147483846" r:id="rId9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600" kern="1200" cap="all" baseline="0" dirty="0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ts val="800"/>
        </a:spcBef>
        <a:spcAft>
          <a:spcPct val="0"/>
        </a:spcAft>
        <a:buClr>
          <a:schemeClr val="tx1"/>
        </a:buClr>
        <a:buFont typeface="Wingdings 3" pitchFamily="18" charset="2"/>
        <a:buChar char="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47688" indent="-180975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914400" indent="-168275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16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371600" indent="-182563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12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644650" indent="-163513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12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3941070" y="2516140"/>
            <a:ext cx="3611922" cy="1228655"/>
          </a:xfrm>
        </p:spPr>
        <p:txBody>
          <a:bodyPr/>
          <a:lstStyle/>
          <a:p>
            <a:r>
              <a:rPr lang="en-US" dirty="0" err="1" smtClean="0"/>
              <a:t>Vmt</a:t>
            </a:r>
            <a:r>
              <a:rPr lang="en-US" dirty="0" smtClean="0"/>
              <a:t> Onboard review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ZUO</a:t>
            </a:r>
            <a:endParaRPr lang="en-US" dirty="0" smtClean="0"/>
          </a:p>
          <a:p>
            <a:r>
              <a:rPr lang="en-US" dirty="0" smtClean="0"/>
              <a:t>17-JUNE-2016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Power_flow</a:t>
            </a:r>
            <a:r>
              <a:rPr lang="en-US" dirty="0" smtClean="0"/>
              <a:t>: overview</a:t>
            </a:r>
            <a:endParaRPr lang="en-US" dirty="0"/>
          </a:p>
        </p:txBody>
      </p:sp>
      <p:pic>
        <p:nvPicPr>
          <p:cNvPr id="32" name="Content Placeholder 31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5"/>
          <a:stretch/>
        </p:blipFill>
        <p:spPr>
          <a:xfrm>
            <a:off x="3129320" y="861237"/>
            <a:ext cx="8587759" cy="5576961"/>
          </a:xfrm>
        </p:spPr>
      </p:pic>
      <p:sp>
        <p:nvSpPr>
          <p:cNvPr id="33" name="TextBox 32"/>
          <p:cNvSpPr txBox="1"/>
          <p:nvPr/>
        </p:nvSpPr>
        <p:spPr>
          <a:xfrm>
            <a:off x="744279" y="2473474"/>
            <a:ext cx="184731" cy="369332"/>
          </a:xfrm>
          <a:prstGeom prst="rect">
            <a:avLst/>
          </a:prstGeom>
        </p:spPr>
        <p:txBody>
          <a:bodyPr wrap="none" rtlCol="0" anchor="ctr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SzTx/>
              <a:buFont typeface="Wingdings 3" pitchFamily="18" charset="2"/>
              <a:buNone/>
              <a:tabLst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+mn-cs"/>
            </a:endParaRPr>
          </a:p>
        </p:txBody>
      </p:sp>
      <p:sp>
        <p:nvSpPr>
          <p:cNvPr id="34" name="Content Placeholder 5"/>
          <p:cNvSpPr txBox="1">
            <a:spLocks/>
          </p:cNvSpPr>
          <p:nvPr/>
        </p:nvSpPr>
        <p:spPr bwMode="auto">
          <a:xfrm>
            <a:off x="316256" y="861236"/>
            <a:ext cx="2501371" cy="481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Wingdings 3" pitchFamily="18" charset="2"/>
              <a:buChar char="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547688" indent="-1809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Calibri" pitchFamily="34" charset="0"/>
              <a:buChar char="‒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Calibri" pitchFamily="34" charset="0"/>
              <a:buChar char="‒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Calibri" pitchFamily="34" charset="0"/>
              <a:buChar char="‒"/>
              <a:defRPr sz="1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644650" indent="-16351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Calibri" pitchFamily="34" charset="0"/>
              <a:buChar char="‒"/>
              <a:defRPr sz="1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UPF generation flow</a:t>
            </a:r>
          </a:p>
          <a:p>
            <a:r>
              <a:rPr lang="en-US" dirty="0" smtClean="0"/>
              <a:t>Power verification flow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7902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Power_flow</a:t>
            </a:r>
            <a:r>
              <a:rPr lang="en-US" dirty="0" smtClean="0"/>
              <a:t>: </a:t>
            </a:r>
            <a:r>
              <a:rPr lang="en-US" altLang="zh-CN" dirty="0">
                <a:ea typeface="宋体" charset="-122"/>
              </a:rPr>
              <a:t>From </a:t>
            </a:r>
            <a:r>
              <a:rPr lang="en-US" altLang="zh-CN" dirty="0" err="1">
                <a:ea typeface="宋体" charset="-122"/>
              </a:rPr>
              <a:t>Params</a:t>
            </a:r>
            <a:r>
              <a:rPr lang="en-US" altLang="zh-CN" dirty="0">
                <a:ea typeface="宋体" charset="-122"/>
              </a:rPr>
              <a:t> To </a:t>
            </a:r>
            <a:r>
              <a:rPr lang="en-US" altLang="zh-CN" dirty="0" smtClean="0">
                <a:ea typeface="宋体" charset="-122"/>
              </a:rPr>
              <a:t>UPF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67" y="843073"/>
            <a:ext cx="994410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49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Power_flow</a:t>
            </a:r>
            <a:r>
              <a:rPr lang="en-US" dirty="0"/>
              <a:t> : </a:t>
            </a:r>
            <a:r>
              <a:rPr lang="en-US" altLang="zh-CN" dirty="0">
                <a:ea typeface="宋体" charset="-122"/>
              </a:rPr>
              <a:t>From </a:t>
            </a:r>
            <a:r>
              <a:rPr lang="en-US" altLang="zh-CN" dirty="0" err="1">
                <a:ea typeface="宋体" charset="-122"/>
              </a:rPr>
              <a:t>Params</a:t>
            </a:r>
            <a:r>
              <a:rPr lang="en-US" altLang="zh-CN" dirty="0">
                <a:ea typeface="宋体" charset="-122"/>
              </a:rPr>
              <a:t> To UPF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487" y="2286000"/>
            <a:ext cx="9467850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2260" y="1629589"/>
            <a:ext cx="1959447" cy="369332"/>
          </a:xfrm>
          <a:prstGeom prst="rect">
            <a:avLst/>
          </a:prstGeom>
        </p:spPr>
        <p:txBody>
          <a:bodyPr wrap="none" rtlCol="0" anchor="ctr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SzTx/>
              <a:buFont typeface="Wingdings 3" pitchFamily="18" charset="2"/>
              <a:buNone/>
              <a:tabLst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+mn-cs"/>
              </a:rPr>
              <a:t>params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+mn-cs"/>
              </a:rPr>
              <a:t>/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+mn-cs"/>
              </a:rPr>
              <a:t>Makefile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742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Power_flow</a:t>
            </a:r>
            <a:r>
              <a:rPr lang="en-US" dirty="0" smtClean="0"/>
              <a:t>: </a:t>
            </a:r>
            <a:r>
              <a:rPr lang="en-US" altLang="zh-CN" dirty="0">
                <a:ea typeface="宋体" charset="-122"/>
              </a:rPr>
              <a:t>From </a:t>
            </a:r>
            <a:r>
              <a:rPr lang="en-US" altLang="zh-CN" dirty="0" err="1">
                <a:ea typeface="宋体" charset="-122"/>
              </a:rPr>
              <a:t>Params</a:t>
            </a:r>
            <a:r>
              <a:rPr lang="en-US" altLang="zh-CN" dirty="0">
                <a:ea typeface="宋体" charset="-122"/>
              </a:rPr>
              <a:t> To </a:t>
            </a:r>
            <a:r>
              <a:rPr lang="en-US" altLang="zh-CN" dirty="0" smtClean="0">
                <a:ea typeface="宋体" charset="-122"/>
              </a:rPr>
              <a:t>UPF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997845" y="1704807"/>
            <a:ext cx="1520456" cy="69111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chemeClr val="tx2"/>
                </a:solidFill>
              </a:rPr>
              <a:t>XEPERL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29072" y="950006"/>
            <a:ext cx="2169042" cy="127590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dirty="0" err="1"/>
              <a:t>power.params</a:t>
            </a:r>
            <a:r>
              <a:rPr lang="en-US" altLang="zh-CN" dirty="0"/>
              <a:t>, </a:t>
            </a:r>
            <a:r>
              <a:rPr lang="en-US" dirty="0" err="1"/>
              <a:t>tile.params</a:t>
            </a:r>
            <a:r>
              <a:rPr lang="en-US" altLang="zh-CN" dirty="0"/>
              <a:t>, </a:t>
            </a:r>
            <a:r>
              <a:rPr lang="en-US" dirty="0" err="1"/>
              <a:t>project.params</a:t>
            </a:r>
            <a:r>
              <a:rPr lang="en-US" altLang="zh-CN" dirty="0"/>
              <a:t>, </a:t>
            </a:r>
            <a:r>
              <a:rPr lang="en-US" dirty="0" err="1"/>
              <a:t>sram.params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5033" y="2496870"/>
            <a:ext cx="2838895" cy="14247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/>
                </a:solidFill>
              </a:rPr>
              <a:t>$</a:t>
            </a:r>
            <a:r>
              <a:rPr lang="en-US" dirty="0" err="1" smtClean="0">
                <a:solidFill>
                  <a:schemeClr val="tx2"/>
                </a:solidFill>
              </a:rPr>
              <a:t>OUT_CMN_pub</a:t>
            </a:r>
            <a:r>
              <a:rPr lang="en-US" dirty="0" smtClean="0">
                <a:solidFill>
                  <a:schemeClr val="tx2"/>
                </a:solidFill>
              </a:rPr>
              <a:t>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/>
                </a:solidFill>
              </a:rPr>
              <a:t>$</a:t>
            </a:r>
            <a:r>
              <a:rPr lang="en-US" dirty="0" err="1" smtClean="0">
                <a:solidFill>
                  <a:schemeClr val="tx2"/>
                </a:solidFill>
              </a:rPr>
              <a:t>OUT_DESIGN_pub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1100" y="4480405"/>
            <a:ext cx="2324986" cy="8843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dirty="0" err="1" smtClean="0"/>
              <a:t>pg_block.params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default.params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612607" y="5761721"/>
            <a:ext cx="1389321" cy="73294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tx2"/>
                </a:solidFill>
              </a:rPr>
              <a:t>user input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997845" y="5171073"/>
            <a:ext cx="1520456" cy="69111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chemeClr val="tx2"/>
                </a:solidFill>
              </a:rPr>
              <a:t>XEPERL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13726" y="1095153"/>
            <a:ext cx="2098156" cy="905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400" dirty="0" smtClean="0"/>
              <a:t>templates</a:t>
            </a:r>
            <a:endParaRPr lang="en-US" sz="2400" dirty="0"/>
          </a:p>
        </p:txBody>
      </p:sp>
      <p:sp>
        <p:nvSpPr>
          <p:cNvPr id="16" name="Oval 15"/>
          <p:cNvSpPr/>
          <p:nvPr/>
        </p:nvSpPr>
        <p:spPr>
          <a:xfrm>
            <a:off x="6113726" y="4337193"/>
            <a:ext cx="1913859" cy="83112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solidFill>
                  <a:schemeClr val="tx2"/>
                </a:solidFill>
              </a:rPr>
              <a:t>params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211882" y="2894517"/>
            <a:ext cx="1520456" cy="69111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chemeClr val="tx2"/>
                </a:solidFill>
              </a:rPr>
              <a:t>XEPERL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18" name="5-Point Star 17"/>
          <p:cNvSpPr/>
          <p:nvPr/>
        </p:nvSpPr>
        <p:spPr>
          <a:xfrm>
            <a:off x="10302952" y="2547741"/>
            <a:ext cx="1626781" cy="1414820"/>
          </a:xfrm>
          <a:prstGeom prst="star5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UPF</a:t>
            </a:r>
            <a:endParaRPr lang="en-US" sz="2000" dirty="0">
              <a:solidFill>
                <a:schemeClr val="tx2"/>
              </a:solidFill>
            </a:endParaRPr>
          </a:p>
        </p:txBody>
      </p:sp>
      <p:cxnSp>
        <p:nvCxnSpPr>
          <p:cNvPr id="20" name="Straight Arrow Connector 19"/>
          <p:cNvCxnSpPr>
            <a:stCxn id="6" idx="3"/>
          </p:cNvCxnSpPr>
          <p:nvPr/>
        </p:nvCxnSpPr>
        <p:spPr>
          <a:xfrm>
            <a:off x="3498114" y="1587960"/>
            <a:ext cx="574159" cy="11684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763928" y="2423444"/>
            <a:ext cx="446568" cy="61096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576086" y="4713696"/>
            <a:ext cx="496187" cy="45461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6"/>
          </p:cNvCxnSpPr>
          <p:nvPr/>
        </p:nvCxnSpPr>
        <p:spPr>
          <a:xfrm flipV="1">
            <a:off x="3001928" y="5761721"/>
            <a:ext cx="995917" cy="36647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18301" y="2342760"/>
            <a:ext cx="1063256" cy="207105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3"/>
            <a:endCxn id="16" idx="3"/>
          </p:cNvCxnSpPr>
          <p:nvPr/>
        </p:nvCxnSpPr>
        <p:spPr>
          <a:xfrm flipV="1">
            <a:off x="5518301" y="5046598"/>
            <a:ext cx="875703" cy="47003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931892" y="3585632"/>
            <a:ext cx="691118" cy="97041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096695" y="1962148"/>
            <a:ext cx="675169" cy="93236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3"/>
          </p:cNvCxnSpPr>
          <p:nvPr/>
        </p:nvCxnSpPr>
        <p:spPr>
          <a:xfrm>
            <a:off x="9732338" y="3240075"/>
            <a:ext cx="942754" cy="1507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eft Brace 37"/>
          <p:cNvSpPr/>
          <p:nvPr/>
        </p:nvSpPr>
        <p:spPr>
          <a:xfrm>
            <a:off x="622893" y="1276337"/>
            <a:ext cx="382772" cy="2150237"/>
          </a:xfrm>
          <a:prstGeom prst="lef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13502" y="1867569"/>
            <a:ext cx="461665" cy="2333673"/>
          </a:xfrm>
          <a:prstGeom prst="rect">
            <a:avLst/>
          </a:prstGeom>
        </p:spPr>
        <p:txBody>
          <a:bodyPr vert="eaVert" wrap="square" rtlCol="0" anchor="ctr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SzTx/>
              <a:buFont typeface="Wingdings 3" pitchFamily="18" charset="2"/>
              <a:buNone/>
              <a:tabLst/>
            </a:pPr>
            <a:r>
              <a:rPr lang="en-US" sz="2000" dirty="0" err="1" smtClean="0">
                <a:latin typeface="+mj-lt"/>
                <a:ea typeface="MS PGothic" pitchFamily="34" charset="-128"/>
                <a:cs typeface="+mn-cs"/>
              </a:rPr>
              <a:t>Makefile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9228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DJ/CDS: </a:t>
            </a:r>
            <a:r>
              <a:rPr lang="en-US" dirty="0" err="1" smtClean="0"/>
              <a:t>makefile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5625" y="1381124"/>
            <a:ext cx="11338560" cy="4937760"/>
          </a:xfrm>
        </p:spPr>
        <p:txBody>
          <a:bodyPr/>
          <a:lstStyle/>
          <a:p>
            <a:r>
              <a:rPr lang="en-US" dirty="0" smtClean="0"/>
              <a:t>Purpose: to patch </a:t>
            </a:r>
            <a:r>
              <a:rPr lang="en-US" dirty="0" err="1" smtClean="0"/>
              <a:t>eperl.min</a:t>
            </a:r>
            <a:r>
              <a:rPr lang="en-US" dirty="0" smtClean="0"/>
              <a:t> to </a:t>
            </a:r>
            <a:r>
              <a:rPr lang="en-US" dirty="0" err="1" smtClean="0"/>
              <a:t>Xeperl</a:t>
            </a:r>
            <a:r>
              <a:rPr lang="en-US" dirty="0" smtClean="0"/>
              <a:t> before </a:t>
            </a:r>
            <a:r>
              <a:rPr lang="en-US" dirty="0" err="1" smtClean="0"/>
              <a:t>Xeperl</a:t>
            </a:r>
            <a:r>
              <a:rPr lang="en-US" dirty="0" smtClean="0"/>
              <a:t> is called the first time.</a:t>
            </a:r>
          </a:p>
          <a:p>
            <a:r>
              <a:rPr lang="en-US" dirty="0" smtClean="0"/>
              <a:t>File: powerflow_pkg/</a:t>
            </a:r>
            <a:r>
              <a:rPr lang="en-US" dirty="0" err="1" smtClean="0"/>
              <a:t>src</a:t>
            </a:r>
            <a:r>
              <a:rPr lang="en-US" dirty="0" smtClean="0"/>
              <a:t>/bin/</a:t>
            </a:r>
            <a:r>
              <a:rPr lang="en-US" dirty="0" err="1" smtClean="0"/>
              <a:t>Makefile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080" y="2271734"/>
            <a:ext cx="8629650" cy="39433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137144" y="2519916"/>
            <a:ext cx="3976577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37144" y="6215084"/>
            <a:ext cx="3976577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065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Power_flow</a:t>
            </a:r>
            <a:r>
              <a:rPr lang="en-US" dirty="0" smtClean="0"/>
              <a:t>: </a:t>
            </a:r>
            <a:r>
              <a:rPr lang="en-US" altLang="zh-CN" dirty="0">
                <a:ea typeface="宋体" charset="-122"/>
              </a:rPr>
              <a:t>From </a:t>
            </a:r>
            <a:r>
              <a:rPr lang="en-US" altLang="zh-CN" dirty="0" err="1">
                <a:ea typeface="宋体" charset="-122"/>
              </a:rPr>
              <a:t>Params</a:t>
            </a:r>
            <a:r>
              <a:rPr lang="en-US" altLang="zh-CN" dirty="0">
                <a:ea typeface="宋体" charset="-122"/>
              </a:rPr>
              <a:t> To UPF – Formats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412" y="752475"/>
            <a:ext cx="8382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41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Power_flow</a:t>
            </a:r>
            <a:r>
              <a:rPr lang="en-US" dirty="0" smtClean="0"/>
              <a:t>: output tree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04492" y="1488780"/>
            <a:ext cx="8226425" cy="47529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$OUT_HOME /common/pub/</a:t>
            </a: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src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/meta/</a:t>
            </a: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dfp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/tools                                #common scripts, templates </a:t>
            </a:r>
          </a:p>
          <a:p>
            <a:pPr marL="0" indent="0">
              <a:buFont typeface="Arial" charset="0"/>
              <a:buNone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                     |                                                          /scripts</a:t>
            </a:r>
          </a:p>
          <a:p>
            <a:pPr marL="0" indent="0">
              <a:buFont typeface="Arial" charset="0"/>
              <a:buNone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                     |                                                          /templates</a:t>
            </a:r>
          </a:p>
          <a:p>
            <a:pPr marL="0" indent="0">
              <a:buFont typeface="Arial" charset="0"/>
              <a:buNone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                     |</a:t>
            </a:r>
          </a:p>
          <a:p>
            <a:pPr marL="0" indent="0">
              <a:buFont typeface="Arial" charset="0"/>
              <a:buNone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                    /</a:t>
            </a:r>
            <a:r>
              <a:rPr lang="en-US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&lt;design&gt;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/common/pub/</a:t>
            </a: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src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/meta </a:t>
            </a:r>
          </a:p>
          <a:p>
            <a:pPr marL="0" indent="0">
              <a:buFont typeface="Arial" charset="0"/>
              <a:buNone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                                       |                                         /tools/</a:t>
            </a: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dfp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params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#common </a:t>
            </a: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params</a:t>
            </a:r>
            <a:endParaRPr lang="en-US" sz="16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                                       |                                         |</a:t>
            </a:r>
          </a:p>
          <a:p>
            <a:pPr marL="0" indent="0">
              <a:buFont typeface="Arial" charset="0"/>
              <a:buNone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                                       |                                         /</a:t>
            </a: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dfp</a:t>
            </a:r>
            <a:endParaRPr lang="en-US" sz="16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                                       |                                                 /</a:t>
            </a: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params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           #project </a:t>
            </a: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params</a:t>
            </a:r>
            <a:endParaRPr lang="en-US" sz="16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                                       |                                                 /</a:t>
            </a: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amdparse</a:t>
            </a:r>
            <a:endParaRPr lang="en-US" sz="16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                                       |  </a:t>
            </a:r>
          </a:p>
          <a:p>
            <a:pPr marL="0" indent="0">
              <a:buFont typeface="Arial" charset="0"/>
              <a:buNone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                                       |                                                              </a:t>
            </a:r>
          </a:p>
          <a:p>
            <a:pPr marL="0" indent="0">
              <a:buFont typeface="Arial" charset="0"/>
              <a:buNone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                                       /library/</a:t>
            </a:r>
            <a:r>
              <a:rPr lang="en-US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&lt;comp&gt;-[&lt;</a:t>
            </a:r>
            <a:r>
              <a:rPr lang="en-US" sz="16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var</a:t>
            </a:r>
            <a:r>
              <a:rPr lang="en-US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&gt;]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/pub/</a:t>
            </a: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src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/meta/</a:t>
            </a: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dfp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block_params</a:t>
            </a:r>
            <a:endParaRPr lang="en-US" sz="1600" b="1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02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858" y="1586617"/>
            <a:ext cx="5667375" cy="4067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87" y="3922749"/>
            <a:ext cx="2600325" cy="1762125"/>
          </a:xfrm>
          <a:prstGeom prst="rect">
            <a:avLst/>
          </a:prstGeom>
        </p:spPr>
      </p:pic>
      <p:sp>
        <p:nvSpPr>
          <p:cNvPr id="10" name="Content Placeholder 5"/>
          <p:cNvSpPr>
            <a:spLocks noGrp="1"/>
          </p:cNvSpPr>
          <p:nvPr>
            <p:ph idx="1"/>
          </p:nvPr>
        </p:nvSpPr>
        <p:spPr>
          <a:xfrm>
            <a:off x="305625" y="2039938"/>
            <a:ext cx="5135675" cy="4278946"/>
          </a:xfrm>
        </p:spPr>
        <p:txBody>
          <a:bodyPr/>
          <a:lstStyle/>
          <a:p>
            <a:r>
              <a:rPr lang="en-US" dirty="0" smtClean="0"/>
              <a:t>Features: nature language</a:t>
            </a:r>
          </a:p>
          <a:p>
            <a:r>
              <a:rPr lang="en-US" dirty="0" smtClean="0"/>
              <a:t>Step Definitions: ruby</a:t>
            </a:r>
          </a:p>
          <a:p>
            <a:r>
              <a:rPr lang="en-US" dirty="0" smtClean="0"/>
              <a:t>Your App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5731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5625" y="1381124"/>
            <a:ext cx="11338560" cy="4937760"/>
          </a:xfrm>
        </p:spPr>
        <p:txBody>
          <a:bodyPr/>
          <a:lstStyle/>
          <a:p>
            <a:r>
              <a:rPr lang="en-US" sz="2800" dirty="0"/>
              <a:t> </a:t>
            </a:r>
            <a:r>
              <a:rPr lang="en-US" sz="2800" dirty="0" smtClean="0"/>
              <a:t>how connectivity flow get it done</a:t>
            </a:r>
            <a:r>
              <a:rPr lang="en-US" altLang="zh-CN" sz="2800" dirty="0" smtClean="0"/>
              <a:t>:</a:t>
            </a:r>
            <a:endParaRPr lang="en-US" altLang="zh-CN" sz="2800" dirty="0"/>
          </a:p>
          <a:p>
            <a:pPr lvl="1"/>
            <a:r>
              <a:rPr lang="en-US" altLang="zh-CN" sz="2400" dirty="0" smtClean="0"/>
              <a:t>features:</a:t>
            </a:r>
          </a:p>
          <a:p>
            <a:pPr lvl="2"/>
            <a:r>
              <a:rPr lang="en-US" altLang="zh-CN" sz="2000" dirty="0" smtClean="0"/>
              <a:t>basic</a:t>
            </a:r>
          </a:p>
          <a:p>
            <a:pPr lvl="2"/>
            <a:r>
              <a:rPr lang="en-US" altLang="zh-CN" sz="2000" dirty="0" smtClean="0"/>
              <a:t>generators</a:t>
            </a:r>
          </a:p>
          <a:p>
            <a:pPr lvl="2"/>
            <a:r>
              <a:rPr lang="en-US" altLang="zh-CN" sz="2000" dirty="0" err="1" smtClean="0"/>
              <a:t>hierarchy_macro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repeater</a:t>
            </a:r>
          </a:p>
          <a:p>
            <a:pPr lvl="2"/>
            <a:r>
              <a:rPr lang="en-US" altLang="zh-CN" sz="2000" dirty="0" err="1" smtClean="0"/>
              <a:t>tile_build</a:t>
            </a:r>
            <a:endParaRPr lang="en-US" altLang="zh-CN" sz="2000" dirty="0" smtClean="0"/>
          </a:p>
          <a:p>
            <a:pPr lvl="2"/>
            <a:r>
              <a:rPr lang="en-US" altLang="zh-CN" sz="2000" dirty="0" err="1" smtClean="0"/>
              <a:t>vdci</a:t>
            </a:r>
            <a:endParaRPr lang="en-US" altLang="zh-CN" sz="2000" dirty="0" smtClean="0"/>
          </a:p>
          <a:p>
            <a:pPr lvl="1"/>
            <a:r>
              <a:rPr lang="en-US" altLang="zh-CN" sz="2400" dirty="0" err="1" smtClean="0"/>
              <a:t>step_definition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golden</a:t>
            </a:r>
          </a:p>
        </p:txBody>
      </p:sp>
    </p:spTree>
    <p:extLst>
      <p:ext uri="{BB962C8B-B14F-4D97-AF65-F5344CB8AC3E}">
        <p14:creationId xmlns:p14="http://schemas.microsoft.com/office/powerpoint/2010/main" val="1135780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5625" y="1141337"/>
            <a:ext cx="11338560" cy="479574"/>
          </a:xfrm>
        </p:spPr>
        <p:txBody>
          <a:bodyPr/>
          <a:lstStyle/>
          <a:p>
            <a:r>
              <a:rPr lang="en-US" dirty="0" smtClean="0"/>
              <a:t>A simple cucumber test for </a:t>
            </a:r>
            <a:r>
              <a:rPr lang="en-US" dirty="0" err="1" smtClean="0"/>
              <a:t>powerflow</a:t>
            </a:r>
            <a:r>
              <a:rPr lang="en-US" dirty="0" smtClean="0"/>
              <a:t> </a:t>
            </a:r>
            <a:r>
              <a:rPr lang="en-US" dirty="0" err="1" smtClean="0"/>
              <a:t>xeperl.patch</a:t>
            </a:r>
            <a:r>
              <a:rPr lang="en-US" dirty="0" smtClean="0"/>
              <a:t> feature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20" y="1860699"/>
            <a:ext cx="8473743" cy="468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68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5625" y="1381124"/>
            <a:ext cx="11338560" cy="4937760"/>
          </a:xfrm>
        </p:spPr>
        <p:txBody>
          <a:bodyPr/>
          <a:lstStyle/>
          <a:p>
            <a:r>
              <a:rPr lang="en-US" dirty="0" smtClean="0"/>
              <a:t>DJ / CDS</a:t>
            </a:r>
          </a:p>
          <a:p>
            <a:r>
              <a:rPr lang="en-US" dirty="0" err="1" smtClean="0"/>
              <a:t>Powerflow</a:t>
            </a:r>
            <a:endParaRPr lang="en-US" dirty="0" smtClean="0"/>
          </a:p>
          <a:p>
            <a:r>
              <a:rPr lang="en-US" dirty="0" smtClean="0"/>
              <a:t>Cucumber</a:t>
            </a:r>
          </a:p>
          <a:p>
            <a:r>
              <a:rPr lang="en-US" dirty="0" smtClean="0"/>
              <a:t>Jenkins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9962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cucumber: test 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726" y="965569"/>
            <a:ext cx="86106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77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Jenkins: important configurations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5625" y="1381124"/>
            <a:ext cx="11338560" cy="4937760"/>
          </a:xfrm>
        </p:spPr>
        <p:txBody>
          <a:bodyPr/>
          <a:lstStyle/>
          <a:p>
            <a:r>
              <a:rPr lang="en-US" dirty="0" smtClean="0"/>
              <a:t>project name</a:t>
            </a:r>
          </a:p>
          <a:p>
            <a:r>
              <a:rPr lang="en-US" dirty="0" smtClean="0"/>
              <a:t>MISC_MODULES</a:t>
            </a:r>
          </a:p>
          <a:p>
            <a:r>
              <a:rPr lang="en-US" dirty="0" smtClean="0"/>
              <a:t>PERFORCE_WORKSPACES (advanced: directory)</a:t>
            </a:r>
          </a:p>
          <a:p>
            <a:r>
              <a:rPr lang="en-US" dirty="0" smtClean="0"/>
              <a:t>CL: change list</a:t>
            </a:r>
          </a:p>
          <a:p>
            <a:r>
              <a:rPr lang="en-US" dirty="0" smtClean="0"/>
              <a:t>Label Expression</a:t>
            </a:r>
          </a:p>
          <a:p>
            <a:r>
              <a:rPr lang="en-US" dirty="0" err="1" smtClean="0"/>
              <a:t>Excute</a:t>
            </a:r>
            <a:r>
              <a:rPr lang="en-US" dirty="0" smtClean="0"/>
              <a:t> shell: command</a:t>
            </a:r>
          </a:p>
          <a:p>
            <a:endParaRPr lang="en-US" dirty="0"/>
          </a:p>
          <a:p>
            <a:r>
              <a:rPr lang="en-US" dirty="0"/>
              <a:t>/</a:t>
            </a:r>
            <a:r>
              <a:rPr lang="en-US" dirty="0" smtClean="0"/>
              <a:t>proj/verif_release_ro/jenkins_lib/current/Jenkins_lib.sh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4479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Jenkins: command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29" y="1719942"/>
            <a:ext cx="11578782" cy="448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13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</a:t>
            </a:r>
            <a:r>
              <a:rPr lang="en-US" altLang="zh-CN" dirty="0" smtClean="0"/>
              <a:t>enkins: output and debug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5625" y="1381124"/>
            <a:ext cx="11338560" cy="4937760"/>
          </a:xfrm>
        </p:spPr>
        <p:txBody>
          <a:bodyPr/>
          <a:lstStyle/>
          <a:p>
            <a:r>
              <a:rPr lang="en-US" dirty="0" smtClean="0"/>
              <a:t>Console output: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330" y="1850198"/>
            <a:ext cx="8701701" cy="446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85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6941" y="2612962"/>
            <a:ext cx="4043082" cy="757130"/>
          </a:xfrm>
          <a:prstGeom prst="rect">
            <a:avLst/>
          </a:prstGeom>
        </p:spPr>
        <p:txBody>
          <a:bodyPr wrap="square" rtlCol="0" anchor="ctr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SzTx/>
              <a:buFont typeface="Wingdings 3" pitchFamily="18" charset="2"/>
              <a:buNone/>
              <a:tabLst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+mn-cs"/>
              </a:rPr>
              <a:t>Thank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+mn-cs"/>
              </a:rPr>
              <a:t> you!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266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DJ/CDS: some basic definitions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5625" y="1381124"/>
            <a:ext cx="11338560" cy="4937760"/>
          </a:xfrm>
        </p:spPr>
        <p:txBody>
          <a:bodyPr/>
          <a:lstStyle/>
          <a:p>
            <a:r>
              <a:rPr lang="en-US" dirty="0" smtClean="0"/>
              <a:t>CDS</a:t>
            </a:r>
            <a:r>
              <a:rPr lang="en-US" dirty="0" smtClean="0"/>
              <a:t>: Component Distribution Structure</a:t>
            </a:r>
          </a:p>
          <a:p>
            <a:r>
              <a:rPr lang="en-US" dirty="0" smtClean="0"/>
              <a:t>CDL: </a:t>
            </a:r>
            <a:r>
              <a:rPr lang="en-US" dirty="0"/>
              <a:t>Component Description Language</a:t>
            </a:r>
            <a:endParaRPr lang="en-US" dirty="0" smtClean="0"/>
          </a:p>
          <a:p>
            <a:r>
              <a:rPr lang="en-US" dirty="0"/>
              <a:t>DSL: Domain Specific </a:t>
            </a:r>
            <a:r>
              <a:rPr lang="en-US" dirty="0" smtClean="0"/>
              <a:t>Language</a:t>
            </a:r>
          </a:p>
          <a:p>
            <a:r>
              <a:rPr lang="en-US" dirty="0"/>
              <a:t>DJ: Distribution </a:t>
            </a:r>
            <a:r>
              <a:rPr lang="en-US" dirty="0" smtClean="0"/>
              <a:t>Jobs, a flow management tool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Component: a set of functional entities to realize specific task.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6146"/>
            <a:ext cx="12188825" cy="214433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373348" y="752475"/>
            <a:ext cx="3276600" cy="3076575"/>
            <a:chOff x="2443163" y="2720975"/>
            <a:chExt cx="3276600" cy="3076575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2443163" y="2720975"/>
              <a:ext cx="3276600" cy="25479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3935413" y="2774950"/>
              <a:ext cx="1046162" cy="1119188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820738"/>
              <a:r>
                <a:rPr lang="en-US" sz="1200"/>
                <a:t>Interfaces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4633913" y="3306763"/>
              <a:ext cx="1046162" cy="1120775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820738"/>
              <a:r>
                <a:rPr lang="en-US" sz="1200"/>
                <a:t>Registers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2887663" y="4013200"/>
              <a:ext cx="1046162" cy="111918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820738"/>
              <a:r>
                <a:rPr lang="en-US" sz="1200"/>
                <a:t>Tools</a:t>
              </a: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457450" y="3444875"/>
              <a:ext cx="1046163" cy="11191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820738"/>
              <a:r>
                <a:rPr lang="en-US" sz="1200"/>
                <a:t>Flows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2908300" y="2865438"/>
              <a:ext cx="1046163" cy="1119187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820738"/>
              <a:r>
                <a:rPr lang="en-US" sz="1200"/>
                <a:t>Features</a:t>
              </a:r>
            </a:p>
          </p:txBody>
        </p:sp>
        <p:sp>
          <p:nvSpPr>
            <p:cNvPr id="14" name="Text Box 137"/>
            <p:cNvSpPr txBox="1">
              <a:spLocks noChangeArrowheads="1"/>
            </p:cNvSpPr>
            <p:nvPr/>
          </p:nvSpPr>
          <p:spPr bwMode="auto">
            <a:xfrm>
              <a:off x="3276600" y="5400675"/>
              <a:ext cx="17859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820738">
                <a:spcBef>
                  <a:spcPct val="50000"/>
                </a:spcBef>
              </a:pPr>
              <a:r>
                <a:rPr lang="en-US"/>
                <a:t>Component</a:t>
              </a:r>
            </a:p>
          </p:txBody>
        </p:sp>
        <p:sp>
          <p:nvSpPr>
            <p:cNvPr id="15" name="Oval 138"/>
            <p:cNvSpPr>
              <a:spLocks noChangeArrowheads="1"/>
            </p:cNvSpPr>
            <p:nvPr/>
          </p:nvSpPr>
          <p:spPr bwMode="auto">
            <a:xfrm>
              <a:off x="3556000" y="4149725"/>
              <a:ext cx="1044575" cy="1119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820738"/>
              <a:endParaRPr lang="en-US" sz="1200"/>
            </a:p>
            <a:p>
              <a:pPr algn="ctr" defTabSz="820738"/>
              <a:r>
                <a:rPr lang="en-US" sz="1200"/>
                <a:t>Assembly</a:t>
              </a:r>
            </a:p>
          </p:txBody>
        </p:sp>
        <p:sp>
          <p:nvSpPr>
            <p:cNvPr id="16" name="Oval 8"/>
            <p:cNvSpPr>
              <a:spLocks noChangeArrowheads="1"/>
            </p:cNvSpPr>
            <p:nvPr/>
          </p:nvSpPr>
          <p:spPr bwMode="auto">
            <a:xfrm>
              <a:off x="4360863" y="3932238"/>
              <a:ext cx="1046162" cy="1119187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820738"/>
              <a:r>
                <a:rPr lang="en-US" sz="1200"/>
                <a:t>Connection</a:t>
              </a: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3598863" y="3443288"/>
              <a:ext cx="1044575" cy="1119187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820738"/>
              <a:r>
                <a:rPr lang="en-US" sz="1200"/>
                <a:t>Source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7552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DJ/CDS: Directory structure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5625" y="1348770"/>
            <a:ext cx="11338560" cy="4937760"/>
          </a:xfrm>
        </p:spPr>
        <p:txBody>
          <a:bodyPr/>
          <a:lstStyle/>
          <a:p>
            <a:r>
              <a:rPr lang="en-US" dirty="0" smtClean="0"/>
              <a:t>_</a:t>
            </a:r>
            <a:r>
              <a:rPr lang="en-US" dirty="0" err="1" smtClean="0"/>
              <a:t>env</a:t>
            </a:r>
            <a:r>
              <a:rPr lang="en-US" dirty="0"/>
              <a:t>: </a:t>
            </a:r>
            <a:r>
              <a:rPr lang="en-US" dirty="0" err="1"/>
              <a:t>bootenv</a:t>
            </a:r>
            <a:r>
              <a:rPr lang="en-US" dirty="0"/>
              <a:t> </a:t>
            </a:r>
            <a:r>
              <a:rPr lang="en-US" dirty="0" smtClean="0"/>
              <a:t>information</a:t>
            </a:r>
          </a:p>
          <a:p>
            <a:r>
              <a:rPr lang="en-US" dirty="0" smtClean="0"/>
              <a:t>meta: </a:t>
            </a:r>
            <a:r>
              <a:rPr lang="en-US" dirty="0"/>
              <a:t>meta data and common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tools</a:t>
            </a:r>
          </a:p>
          <a:p>
            <a:r>
              <a:rPr lang="en-US" dirty="0" err="1" smtClean="0"/>
              <a:t>rtl</a:t>
            </a:r>
            <a:r>
              <a:rPr lang="en-US" dirty="0" smtClean="0"/>
              <a:t>: </a:t>
            </a:r>
            <a:r>
              <a:rPr lang="en-US" dirty="0"/>
              <a:t>design </a:t>
            </a:r>
            <a:r>
              <a:rPr lang="en-US" dirty="0" smtClean="0"/>
              <a:t>RTL</a:t>
            </a:r>
          </a:p>
          <a:p>
            <a:r>
              <a:rPr lang="en-US" dirty="0" err="1" smtClean="0"/>
              <a:t>verif</a:t>
            </a:r>
            <a:r>
              <a:rPr lang="en-US" dirty="0" smtClean="0"/>
              <a:t>: </a:t>
            </a:r>
            <a:r>
              <a:rPr lang="en-US" dirty="0"/>
              <a:t>verification </a:t>
            </a:r>
            <a:r>
              <a:rPr lang="en-US" dirty="0" smtClean="0"/>
              <a:t>IP</a:t>
            </a:r>
          </a:p>
          <a:p>
            <a:endParaRPr lang="en-US" dirty="0"/>
          </a:p>
          <a:p>
            <a:r>
              <a:rPr lang="en-US" dirty="0" smtClean="0"/>
              <a:t>meta: features -&gt; feature info</a:t>
            </a:r>
            <a:br>
              <a:rPr lang="en-US" dirty="0" smtClean="0"/>
            </a:br>
            <a:r>
              <a:rPr lang="en-US" dirty="0" smtClean="0"/>
              <a:t>	  manifest -&gt; </a:t>
            </a:r>
            <a:r>
              <a:rPr lang="en-US" dirty="0" err="1" smtClean="0"/>
              <a:t>config</a:t>
            </a:r>
            <a:r>
              <a:rPr lang="en-US" dirty="0" smtClean="0"/>
              <a:t>/design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  registers -&gt; register info</a:t>
            </a:r>
          </a:p>
        </p:txBody>
      </p:sp>
      <p:pic>
        <p:nvPicPr>
          <p:cNvPr id="1026" name="Picture 2" descr="D:\OnePunch\files\comp_dir_stru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960" y="1045431"/>
            <a:ext cx="7515225" cy="535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960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DJ/CDS: Directory structure - detail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72" y="1381125"/>
            <a:ext cx="8979843" cy="4937125"/>
          </a:xfrm>
        </p:spPr>
      </p:pic>
    </p:spTree>
    <p:extLst>
      <p:ext uri="{BB962C8B-B14F-4D97-AF65-F5344CB8AC3E}">
        <p14:creationId xmlns:p14="http://schemas.microsoft.com/office/powerpoint/2010/main" val="292894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DJ/CDS: </a:t>
            </a:r>
            <a:r>
              <a:rPr lang="en-US" dirty="0" smtClean="0"/>
              <a:t>Variant / design / </a:t>
            </a:r>
            <a:r>
              <a:rPr lang="en-US" dirty="0" err="1" smtClean="0"/>
              <a:t>config</a:t>
            </a:r>
            <a:r>
              <a:rPr lang="en-US" dirty="0" smtClean="0"/>
              <a:t> / 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3215" y="1274799"/>
            <a:ext cx="5414692" cy="4937760"/>
          </a:xfrm>
        </p:spPr>
        <p:txBody>
          <a:bodyPr/>
          <a:lstStyle/>
          <a:p>
            <a:r>
              <a:rPr lang="en-US" dirty="0" smtClean="0"/>
              <a:t>variant</a:t>
            </a:r>
            <a:r>
              <a:rPr lang="en-US" dirty="0"/>
              <a:t>: Represents an encapsulated set of component </a:t>
            </a:r>
            <a:r>
              <a:rPr lang="en-US" b="1" dirty="0"/>
              <a:t>features </a:t>
            </a:r>
            <a:r>
              <a:rPr lang="en-US" dirty="0"/>
              <a:t>which describes a unique component </a:t>
            </a:r>
            <a:r>
              <a:rPr lang="en-US" dirty="0" smtClean="0"/>
              <a:t>disposition</a:t>
            </a:r>
          </a:p>
          <a:p>
            <a:r>
              <a:rPr lang="en-US" dirty="0" smtClean="0"/>
              <a:t>design</a:t>
            </a:r>
            <a:r>
              <a:rPr lang="en-US" dirty="0"/>
              <a:t>: A container that specifies a </a:t>
            </a:r>
            <a:r>
              <a:rPr lang="en-US" b="1" dirty="0"/>
              <a:t>set of component </a:t>
            </a:r>
            <a:r>
              <a:rPr lang="en-US" dirty="0"/>
              <a:t>and their assigned </a:t>
            </a:r>
            <a:r>
              <a:rPr lang="en-US" dirty="0" smtClean="0"/>
              <a:t>variants</a:t>
            </a:r>
          </a:p>
          <a:p>
            <a:r>
              <a:rPr lang="en-US" dirty="0" err="1" smtClean="0"/>
              <a:t>config</a:t>
            </a:r>
            <a:r>
              <a:rPr lang="en-US" dirty="0"/>
              <a:t>: A composite of declared components by  view which specify the a </a:t>
            </a:r>
            <a:r>
              <a:rPr lang="en-US" b="1" dirty="0"/>
              <a:t>specific </a:t>
            </a:r>
            <a:r>
              <a:rPr lang="en-US" b="1" dirty="0" err="1"/>
              <a:t>testbench</a:t>
            </a:r>
            <a:r>
              <a:rPr lang="en-US" b="1" dirty="0"/>
              <a:t>, build and run </a:t>
            </a:r>
            <a:r>
              <a:rPr lang="en-US" b="1" dirty="0" smtClean="0"/>
              <a:t>flows</a:t>
            </a:r>
          </a:p>
          <a:p>
            <a:r>
              <a:rPr lang="en-US" dirty="0" smtClean="0"/>
              <a:t>view</a:t>
            </a:r>
            <a:r>
              <a:rPr lang="en-US" dirty="0"/>
              <a:t>: Represents one or more abstractions of a component entity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948" y="515144"/>
            <a:ext cx="3260024" cy="594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13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DJ/CDS: album.dj / </a:t>
            </a:r>
            <a:r>
              <a:rPr lang="en-US" dirty="0" err="1" smtClean="0"/>
              <a:t>makefile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5625" y="1381124"/>
            <a:ext cx="6935972" cy="4937760"/>
          </a:xfrm>
        </p:spPr>
        <p:txBody>
          <a:bodyPr/>
          <a:lstStyle/>
          <a:p>
            <a:r>
              <a:rPr lang="en-US" dirty="0" smtClean="0"/>
              <a:t>album.dj</a:t>
            </a:r>
          </a:p>
          <a:p>
            <a:r>
              <a:rPr lang="en-US" dirty="0"/>
              <a:t>component :comp1 </a:t>
            </a:r>
            <a:r>
              <a:rPr lang="en-US" dirty="0" smtClean="0"/>
              <a:t>do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standard_design_comp_build</a:t>
            </a:r>
            <a:r>
              <a:rPr lang="en-US" dirty="0" smtClean="0"/>
              <a:t> </a:t>
            </a:r>
            <a:r>
              <a:rPr lang="en-US" dirty="0"/>
              <a:t>:andgate_subblock1 </a:t>
            </a:r>
            <a:r>
              <a:rPr lang="en-US" dirty="0" smtClean="0"/>
              <a:t>do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/>
              <a:t>need infra::</a:t>
            </a:r>
            <a:r>
              <a:rPr lang="en-US" dirty="0" smtClean="0"/>
              <a:t>flows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/>
              <a:t>need </a:t>
            </a:r>
            <a:r>
              <a:rPr lang="en-US" dirty="0" err="1"/>
              <a:t>stdgen</a:t>
            </a:r>
            <a:r>
              <a:rPr lang="en-US" dirty="0"/>
              <a:t>::</a:t>
            </a:r>
            <a:r>
              <a:rPr lang="en-US" dirty="0" smtClean="0"/>
              <a:t>flows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/>
              <a:t>need infra::</a:t>
            </a:r>
            <a:r>
              <a:rPr lang="en-US" dirty="0" smtClean="0"/>
              <a:t>scripts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/>
              <a:t>need </a:t>
            </a:r>
            <a:r>
              <a:rPr lang="en-US" dirty="0" err="1"/>
              <a:t>igputils</a:t>
            </a:r>
            <a:r>
              <a:rPr lang="en-US" dirty="0"/>
              <a:t>::</a:t>
            </a:r>
            <a:r>
              <a:rPr lang="en-US" dirty="0" smtClean="0"/>
              <a:t>tools</a:t>
            </a:r>
            <a:br>
              <a:rPr lang="en-US" dirty="0" smtClean="0"/>
            </a:br>
            <a:r>
              <a:rPr lang="en-US" dirty="0" smtClean="0"/>
              <a:t>    end</a:t>
            </a:r>
            <a:br>
              <a:rPr lang="en-US" dirty="0" smtClean="0"/>
            </a:br>
            <a:r>
              <a:rPr lang="en-US" dirty="0" err="1" smtClean="0"/>
              <a:t>end</a:t>
            </a:r>
            <a:endParaRPr lang="en-US" dirty="0" smtClean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 bwMode="auto">
          <a:xfrm>
            <a:off x="7241597" y="1381124"/>
            <a:ext cx="4223845" cy="493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Wingdings 3" pitchFamily="18" charset="2"/>
              <a:buChar char="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547688" indent="-1809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Calibri" pitchFamily="34" charset="0"/>
              <a:buChar char="‒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Calibri" pitchFamily="34" charset="0"/>
              <a:buChar char="‒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Calibri" pitchFamily="34" charset="0"/>
              <a:buChar char="‒"/>
              <a:defRPr sz="1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644650" indent="-16351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Calibri" pitchFamily="34" charset="0"/>
              <a:buChar char="‒"/>
              <a:defRPr sz="1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Makefile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target ... : prerequisites ...</a:t>
            </a:r>
            <a:br>
              <a:rPr lang="en-US" dirty="0"/>
            </a:br>
            <a:r>
              <a:rPr lang="en-US" dirty="0"/>
              <a:t>command</a:t>
            </a:r>
            <a:endParaRPr lang="en-US" dirty="0" smtClean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305625" y="4674416"/>
            <a:ext cx="9367284" cy="1779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Wingdings 3" pitchFamily="18" charset="2"/>
              <a:buChar char="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547688" indent="-1809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Calibri" pitchFamily="34" charset="0"/>
              <a:buChar char="‒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Calibri" pitchFamily="34" charset="0"/>
              <a:buChar char="‒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Calibri" pitchFamily="34" charset="0"/>
              <a:buChar char="‒"/>
              <a:defRPr sz="1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644650" indent="-16351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Calibri" pitchFamily="34" charset="0"/>
              <a:buChar char="‒"/>
              <a:defRPr sz="1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Build macros:</a:t>
            </a:r>
            <a:br>
              <a:rPr lang="en-US" dirty="0" smtClean="0"/>
            </a:br>
            <a:r>
              <a:rPr lang="en-US" dirty="0" err="1" smtClean="0"/>
              <a:t>standard_build</a:t>
            </a:r>
            <a:r>
              <a:rPr lang="en-US" dirty="0"/>
              <a:t>		</a:t>
            </a:r>
            <a:r>
              <a:rPr lang="en-US" dirty="0" smtClean="0"/>
              <a:t>- </a:t>
            </a:r>
            <a:r>
              <a:rPr lang="en-US" dirty="0"/>
              <a:t>build </a:t>
            </a:r>
            <a:r>
              <a:rPr lang="en-US" dirty="0" smtClean="0"/>
              <a:t>once </a:t>
            </a:r>
            <a:r>
              <a:rPr lang="en-US" dirty="0"/>
              <a:t>in </a:t>
            </a:r>
            <a:r>
              <a:rPr lang="en-US" dirty="0" smtClean="0"/>
              <a:t>common</a:t>
            </a:r>
            <a:br>
              <a:rPr lang="en-US" dirty="0" smtClean="0"/>
            </a:br>
            <a:r>
              <a:rPr lang="en-US" dirty="0" err="1" smtClean="0"/>
              <a:t>standard_design_build</a:t>
            </a:r>
            <a:r>
              <a:rPr lang="en-US" dirty="0"/>
              <a:t>		- build once per design in &lt;design&gt;/</a:t>
            </a:r>
            <a:r>
              <a:rPr lang="en-US" dirty="0" smtClean="0"/>
              <a:t>common</a:t>
            </a:r>
            <a:br>
              <a:rPr lang="en-US" dirty="0" smtClean="0"/>
            </a:br>
            <a:r>
              <a:rPr lang="en-US" dirty="0" err="1" smtClean="0"/>
              <a:t>standard_design_comp_build</a:t>
            </a:r>
            <a:r>
              <a:rPr lang="en-US" dirty="0"/>
              <a:t>	- build once per component variant in </a:t>
            </a:r>
            <a:r>
              <a:rPr lang="en-US" dirty="0" smtClean="0"/>
              <a:t>design</a:t>
            </a:r>
            <a:br>
              <a:rPr lang="en-US" dirty="0" smtClean="0"/>
            </a:br>
            <a:r>
              <a:rPr lang="en-US" dirty="0" err="1" smtClean="0"/>
              <a:t>standard_design_config_build</a:t>
            </a:r>
            <a:r>
              <a:rPr lang="en-US" dirty="0"/>
              <a:t>	- build once per </a:t>
            </a:r>
            <a:r>
              <a:rPr lang="en-US" dirty="0" err="1"/>
              <a:t>config</a:t>
            </a:r>
            <a:r>
              <a:rPr lang="en-US" dirty="0"/>
              <a:t> in </a:t>
            </a:r>
            <a:r>
              <a:rPr lang="en-US" dirty="0" smtClean="0"/>
              <a:t>design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8226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DJ/CDS: </a:t>
            </a:r>
            <a:r>
              <a:rPr lang="en-US" dirty="0" err="1" smtClean="0"/>
              <a:t>OUTputs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10" y="1430079"/>
            <a:ext cx="10522080" cy="422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63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DJ/CDS: </a:t>
            </a:r>
            <a:r>
              <a:rPr lang="en-US" dirty="0" err="1" smtClean="0"/>
              <a:t>OUTputs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160" y="840525"/>
            <a:ext cx="95726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57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MD WIDE WHT LITE">
  <a:themeElements>
    <a:clrScheme name="AMD Theme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F26522"/>
      </a:accent1>
      <a:accent2>
        <a:srgbClr val="ED1C24"/>
      </a:accent2>
      <a:accent3>
        <a:srgbClr val="00AAB5"/>
      </a:accent3>
      <a:accent4>
        <a:srgbClr val="A6CE39"/>
      </a:accent4>
      <a:accent5>
        <a:srgbClr val="9650A0"/>
      </a:accent5>
      <a:accent6>
        <a:srgbClr val="C7C8CA"/>
      </a:accent6>
      <a:hlink>
        <a:srgbClr val="A6CE39"/>
      </a:hlink>
      <a:folHlink>
        <a:srgbClr val="C7C8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fontAlgn="auto">
          <a:spcBef>
            <a:spcPts val="0"/>
          </a:spcBef>
          <a:spcAft>
            <a:spcPts val="0"/>
          </a:spcAft>
          <a:defRPr sz="3200" dirty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marL="0" marR="0" indent="0" algn="l" defTabSz="914400" rtl="0" eaLnBrk="1" fontAlgn="auto" latinLnBrk="0" hangingPunct="1">
          <a:lnSpc>
            <a:spcPct val="90000"/>
          </a:lnSpc>
          <a:spcBef>
            <a:spcPts val="300"/>
          </a:spcBef>
          <a:spcAft>
            <a:spcPts val="300"/>
          </a:spcAft>
          <a:buClr>
            <a:srgbClr val="FFFFFF"/>
          </a:buClr>
          <a:buSzTx/>
          <a:buFont typeface="Wingdings 3" pitchFamily="18" charset="2"/>
          <a:buNone/>
          <a:tabLst/>
          <a:defRPr kumimoji="0" sz="2000" b="0" i="0" u="none" strike="noStrike" kern="1200" cap="none" spc="0" normalizeH="0" baseline="0" noProof="0" dirty="0">
            <a:ln>
              <a:noFill/>
            </a:ln>
            <a:solidFill>
              <a:schemeClr val="tx1"/>
            </a:solidFill>
            <a:effectLst/>
            <a:uLnTx/>
            <a:uFillTx/>
            <a:latin typeface="+mj-lt"/>
            <a:ea typeface="MS PGothic" pitchFamily="34" charset="-128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2A76B910D63C44B7F1CAD4CFA1B1E7" ma:contentTypeVersion="0" ma:contentTypeDescription="Create a new document." ma:contentTypeScope="" ma:versionID="0483ec8942ff746331c86bae1f5d33da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3AB778-6F8B-426E-933D-7730B854E1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E007C194-70E2-40C6-BFD1-62FA5C337AF1}">
  <ds:schemaRefs>
    <ds:schemaRef ds:uri="http://www.w3.org/XML/1998/namespace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379975C-FA0F-4C0D-9542-CA1557DF19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AMD WIDE WHT LITE</Template>
  <TotalTime>15239</TotalTime>
  <Words>1016</Words>
  <Application>Microsoft Office PowerPoint</Application>
  <PresentationFormat>Custom</PresentationFormat>
  <Paragraphs>182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MS PGothic</vt:lpstr>
      <vt:lpstr>宋体</vt:lpstr>
      <vt:lpstr>黑体</vt:lpstr>
      <vt:lpstr>Arial</vt:lpstr>
      <vt:lpstr>Calibri</vt:lpstr>
      <vt:lpstr>Wingdings 3</vt:lpstr>
      <vt:lpstr>AMD WIDE WHT LITE</vt:lpstr>
      <vt:lpstr>Vmt Onboard review </vt:lpstr>
      <vt:lpstr>CONTENTS</vt:lpstr>
      <vt:lpstr>DJ/CDS: some basic definitions</vt:lpstr>
      <vt:lpstr>DJ/CDS: Directory structure</vt:lpstr>
      <vt:lpstr>DJ/CDS: Directory structure - detail</vt:lpstr>
      <vt:lpstr>DJ/CDS: Variant / design / config / View</vt:lpstr>
      <vt:lpstr>DJ/CDS: album.dj / makefile</vt:lpstr>
      <vt:lpstr>DJ/CDS: OUTputs</vt:lpstr>
      <vt:lpstr>DJ/CDS: OUTputs</vt:lpstr>
      <vt:lpstr>Power_flow: overview</vt:lpstr>
      <vt:lpstr>Power_flow: From Params To UPF</vt:lpstr>
      <vt:lpstr>Power_flow : From Params To UPF</vt:lpstr>
      <vt:lpstr>Power_flow: From Params To UPF</vt:lpstr>
      <vt:lpstr>DJ/CDS: makefile</vt:lpstr>
      <vt:lpstr>Power_flow: From Params To UPF – Formats</vt:lpstr>
      <vt:lpstr>Power_flow: output tree</vt:lpstr>
      <vt:lpstr>cucumber</vt:lpstr>
      <vt:lpstr>cucumber</vt:lpstr>
      <vt:lpstr>cucumber</vt:lpstr>
      <vt:lpstr>cucumber: test result</vt:lpstr>
      <vt:lpstr>Jenkins: important configurations</vt:lpstr>
      <vt:lpstr>Jenkins: command</vt:lpstr>
      <vt:lpstr>Jenkins: output and debug</vt:lpstr>
      <vt:lpstr>PowerPoint Presentation</vt:lpstr>
    </vt:vector>
  </TitlesOfParts>
  <Company>Advanced Micro Devices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 session on VMT tools/flows/Methodology</dc:title>
  <dc:creator>Vikas Grover</dc:creator>
  <cp:lastModifiedBy>Zuo, Quan</cp:lastModifiedBy>
  <cp:revision>194</cp:revision>
  <cp:lastPrinted>2013-07-20T14:31:32Z</cp:lastPrinted>
  <dcterms:created xsi:type="dcterms:W3CDTF">2013-09-04T04:42:19Z</dcterms:created>
  <dcterms:modified xsi:type="dcterms:W3CDTF">2016-06-17T07:50:43Z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0x010100B92A76B910D63C44B7F1CAD4CFA1B1E7</vt:lpwstr>
  </property>
</Properties>
</file>