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345CA8-8681-4FCB-864E-5AEF01AEC94E}" v="25" dt="2024-11-25T00:41:40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4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2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6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7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2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8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4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9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8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2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4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ADF83-1488-5D7A-8884-DCFAA2F290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24" b="840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75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BAB0E-A8B7-A882-2614-2D195DF54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4554" y="2999465"/>
            <a:ext cx="5757182" cy="2215534"/>
          </a:xfrm>
        </p:spPr>
        <p:txBody>
          <a:bodyPr>
            <a:normAutofit/>
          </a:bodyPr>
          <a:lstStyle/>
          <a:p>
            <a:pPr algn="r"/>
            <a:r>
              <a:rPr lang="en-US" sz="4800"/>
              <a:t>Trabalho Prático – M1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D80B5-92AD-3DF1-DD3D-3DF3EFD5C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9817" y="5368067"/>
            <a:ext cx="5481920" cy="95038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Gonçalo Geraldes a2021133456</a:t>
            </a:r>
          </a:p>
          <a:p>
            <a:pPr algn="r"/>
            <a:r>
              <a:rPr lang="en-US" dirty="0"/>
              <a:t> </a:t>
            </a:r>
            <a:r>
              <a:rPr lang="en-US" dirty="0" err="1"/>
              <a:t>Simão</a:t>
            </a:r>
            <a:r>
              <a:rPr lang="en-US" dirty="0"/>
              <a:t> Bronze a</a:t>
            </a:r>
            <a:r>
              <a:rPr lang="pt-PT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2022122574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02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D8E37F-B926-4EDC-B832-034AD1BBD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59ECFB-3458-50F1-8D8B-8B452527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62049"/>
            <a:ext cx="6489764" cy="1238250"/>
          </a:xfrm>
        </p:spPr>
        <p:txBody>
          <a:bodyPr anchor="ctr">
            <a:normAutofit/>
          </a:bodyPr>
          <a:lstStyle/>
          <a:p>
            <a:r>
              <a:rPr lang="pt-PT" dirty="0" err="1"/>
              <a:t>BackupServerCore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C9765BE-EBC5-443F-5BA3-963F0D63C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736850"/>
            <a:ext cx="4155651" cy="29781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1500" err="1"/>
              <a:t>BackupServerCore</a:t>
            </a:r>
            <a:r>
              <a:rPr lang="pt-PT" sz="1500"/>
              <a:t>: A classe </a:t>
            </a:r>
            <a:r>
              <a:rPr lang="pt-PT" sz="1500" err="1"/>
              <a:t>BackupServerCore</a:t>
            </a:r>
            <a:r>
              <a:rPr lang="pt-PT" sz="1500"/>
              <a:t> é responsável pela sincronização do banco de dados com outro servidor de backup. Ela escuta mensagens de "</a:t>
            </a:r>
            <a:r>
              <a:rPr lang="pt-PT" sz="1500" err="1"/>
              <a:t>heartbeat</a:t>
            </a:r>
            <a:r>
              <a:rPr lang="pt-PT" sz="1500"/>
              <a:t>" para verificar a versão do banco de dados e realizar a sincronização quando necessário. Se ocorrer um erro ou </a:t>
            </a:r>
            <a:r>
              <a:rPr lang="pt-PT" sz="1500" err="1"/>
              <a:t>timeout</a:t>
            </a:r>
            <a:r>
              <a:rPr lang="pt-PT" sz="1500"/>
              <a:t>, o servidor de backup é encerrado. A sincronização inicial é realizada na primeira execução.</a:t>
            </a:r>
          </a:p>
        </p:txBody>
      </p:sp>
      <p:pic>
        <p:nvPicPr>
          <p:cNvPr id="5" name="Picture 4" descr="Unidade de disco rígido em forma de nuvem com cabos">
            <a:extLst>
              <a:ext uri="{FF2B5EF4-FFF2-40B4-BE49-F238E27FC236}">
                <a16:creationId xmlns:a16="http://schemas.microsoft.com/office/drawing/2014/main" id="{38233672-CA05-6AF8-2B2D-8AEE867D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08" r="-2" b="-2"/>
          <a:stretch/>
        </p:blipFill>
        <p:spPr>
          <a:xfrm>
            <a:off x="3862670" y="2156616"/>
            <a:ext cx="8329331" cy="4701384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7134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D2D73E-B42D-0B39-8136-4A25DAFD9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AD79DA-06F7-BDA3-F1EC-839FDD58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907577"/>
            <a:ext cx="5067299" cy="1709436"/>
          </a:xfrm>
        </p:spPr>
        <p:txBody>
          <a:bodyPr anchor="ctr">
            <a:normAutofit/>
          </a:bodyPr>
          <a:lstStyle/>
          <a:p>
            <a:r>
              <a:rPr lang="pt-PT" sz="4400" dirty="0" err="1"/>
              <a:t>HeartbeatSender</a:t>
            </a:r>
            <a:endParaRPr lang="pt-PT" sz="44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7AAEB0-17B8-455A-60A6-415EA02E5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36850"/>
            <a:ext cx="5067300" cy="2978150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pt-PT" dirty="0" err="1"/>
              <a:t>HeartbeatSender</a:t>
            </a:r>
            <a:r>
              <a:rPr lang="pt-PT" dirty="0"/>
              <a:t>: A classe </a:t>
            </a:r>
            <a:r>
              <a:rPr lang="pt-PT" dirty="0" err="1"/>
              <a:t>HeartbeatSender</a:t>
            </a:r>
            <a:r>
              <a:rPr lang="pt-PT" dirty="0"/>
              <a:t> envia periodicamente mensagens de "</a:t>
            </a:r>
            <a:r>
              <a:rPr lang="pt-PT" dirty="0" err="1"/>
              <a:t>heartbeat</a:t>
            </a:r>
            <a:r>
              <a:rPr lang="pt-PT" dirty="0"/>
              <a:t>" para os servidores de backup, contendo informações sobre a versão do banco de dados e o estado das atualizações. Estas mensagens garantem que os servidores de backup estejam atualizados e prontos para sincronizar conforme necessário.</a:t>
            </a:r>
            <a:endParaRPr lang="pt-PT"/>
          </a:p>
        </p:txBody>
      </p:sp>
      <p:pic>
        <p:nvPicPr>
          <p:cNvPr id="5" name="Picture 4" descr="Painel de sala de servidores iluminada">
            <a:extLst>
              <a:ext uri="{FF2B5EF4-FFF2-40B4-BE49-F238E27FC236}">
                <a16:creationId xmlns:a16="http://schemas.microsoft.com/office/drawing/2014/main" id="{49B72EA6-9C4B-8769-F46E-787EACFC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323" r="-3" b="167"/>
          <a:stretch/>
        </p:blipFill>
        <p:spPr>
          <a:xfrm>
            <a:off x="-2380" y="-17766"/>
            <a:ext cx="6394567" cy="3479045"/>
          </a:xfrm>
          <a:custGeom>
            <a:avLst/>
            <a:gdLst/>
            <a:ahLst/>
            <a:cxnLst/>
            <a:rect l="l" t="t" r="r" b="b"/>
            <a:pathLst>
              <a:path w="6394567" h="3479045">
                <a:moveTo>
                  <a:pt x="0" y="0"/>
                </a:moveTo>
                <a:lnTo>
                  <a:pt x="6394567" y="0"/>
                </a:lnTo>
                <a:lnTo>
                  <a:pt x="2477593" y="3073542"/>
                </a:lnTo>
                <a:lnTo>
                  <a:pt x="2435111" y="3105189"/>
                </a:lnTo>
                <a:cubicBezTo>
                  <a:pt x="2103481" y="3339382"/>
                  <a:pt x="1723470" y="3461518"/>
                  <a:pt x="1342352" y="3477290"/>
                </a:cubicBezTo>
                <a:cubicBezTo>
                  <a:pt x="1302651" y="3478932"/>
                  <a:pt x="1262940" y="3479421"/>
                  <a:pt x="1223270" y="3478762"/>
                </a:cubicBezTo>
                <a:cubicBezTo>
                  <a:pt x="786893" y="3471515"/>
                  <a:pt x="355525" y="3325396"/>
                  <a:pt x="277" y="3048974"/>
                </a:cubicBezTo>
                <a:lnTo>
                  <a:pt x="0" y="304873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87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BA7EBE-0A12-EA05-2DCC-DCB51AEF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784747"/>
            <a:ext cx="3846394" cy="15558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3300" dirty="0"/>
              <a:t>Breve </a:t>
            </a:r>
            <a:r>
              <a:rPr lang="en-US" sz="3300" dirty="0" err="1"/>
              <a:t>Explicação</a:t>
            </a:r>
            <a:r>
              <a:rPr lang="en-US" sz="3300" dirty="0"/>
              <a:t> do Sistema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779B56E4-E0A9-9C78-87F2-F0A2D3F88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0990" y="1050879"/>
            <a:ext cx="5725445" cy="469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0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AA3712-C5CA-A663-E80E-253CE0930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007AA2-465A-A41D-883A-B7CD9EB2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2999"/>
            <a:ext cx="4173416" cy="1257299"/>
          </a:xfrm>
        </p:spPr>
        <p:txBody>
          <a:bodyPr anchor="ctr">
            <a:normAutofit/>
          </a:bodyPr>
          <a:lstStyle/>
          <a:p>
            <a:r>
              <a:rPr lang="pt-PT" dirty="0"/>
              <a:t>Servidor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242922-8E9F-3975-E585-FF1C34FAE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2736850"/>
            <a:ext cx="4173415" cy="29781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1000" dirty="0" err="1"/>
              <a:t>MainServer</a:t>
            </a:r>
            <a:r>
              <a:rPr lang="pt-PT" sz="1000" dirty="0"/>
              <a:t>: A classe </a:t>
            </a:r>
            <a:r>
              <a:rPr lang="pt-PT" sz="1000" dirty="0" err="1"/>
              <a:t>ServidorPrincipal</a:t>
            </a:r>
            <a:r>
              <a:rPr lang="pt-PT" sz="1000" dirty="0"/>
              <a:t> é um servidor que gere as conexões de clientes e sincroniza dados com um servidor de backup. Oferece serviços relacionados a utilizadores, grupos, despesas e pagamentos, utilizando múltiplas </a:t>
            </a:r>
            <a:r>
              <a:rPr lang="pt-PT" sz="1000" dirty="0" err="1"/>
              <a:t>threads</a:t>
            </a:r>
            <a:r>
              <a:rPr lang="pt-PT" sz="1000" dirty="0"/>
              <a:t> para gerir pedidos de clientes e backups. A sua funcionalidade inclui variáveis globais como a versão do banco de dados, portas de sincronização e de cliente, e métodos importantes como </a:t>
            </a:r>
            <a:r>
              <a:rPr lang="pt-PT" sz="1000" dirty="0" err="1"/>
              <a:t>updateDatabase</a:t>
            </a:r>
            <a:r>
              <a:rPr lang="pt-PT" sz="1000" dirty="0"/>
              <a:t>() e </a:t>
            </a:r>
            <a:r>
              <a:rPr lang="pt-PT" sz="1000" dirty="0" err="1"/>
              <a:t>incrementDatabaseVersion</a:t>
            </a:r>
            <a:r>
              <a:rPr lang="pt-PT" sz="1000" dirty="0"/>
              <a:t>(). A execução inicializa objetos de acesso a dados (</a:t>
            </a:r>
            <a:r>
              <a:rPr lang="pt-PT" sz="1000" dirty="0" err="1"/>
              <a:t>DAOs</a:t>
            </a:r>
            <a:r>
              <a:rPr lang="pt-PT" sz="1000" dirty="0"/>
              <a:t>) e serviços para gerir dados e configura dois </a:t>
            </a:r>
            <a:r>
              <a:rPr lang="pt-PT" sz="1000" dirty="0" err="1"/>
              <a:t>ServerSockets</a:t>
            </a:r>
            <a:r>
              <a:rPr lang="pt-PT" sz="1000" dirty="0"/>
              <a:t> para as conexões dos clientes e para sincronizar com o servidor de backup. Cada nova conexão de cliente é processada por um </a:t>
            </a:r>
            <a:r>
              <a:rPr lang="pt-PT" sz="1000" dirty="0" err="1"/>
              <a:t>ServerRequestHandler</a:t>
            </a:r>
            <a:r>
              <a:rPr lang="pt-PT" sz="1000" dirty="0"/>
              <a:t>, enviado a um pool de </a:t>
            </a:r>
            <a:r>
              <a:rPr lang="pt-PT" sz="1000" dirty="0" err="1"/>
              <a:t>threads</a:t>
            </a:r>
            <a:r>
              <a:rPr lang="pt-PT" sz="1000" dirty="0"/>
              <a:t>. O servidor também aceita pedidos de backup e envia o banco de dados quando solicitado, enviando os dados em pacotes de 4KB.</a:t>
            </a:r>
          </a:p>
        </p:txBody>
      </p:sp>
      <p:pic>
        <p:nvPicPr>
          <p:cNvPr id="7" name="Graphic 6" descr="Servidor">
            <a:extLst>
              <a:ext uri="{FF2B5EF4-FFF2-40B4-BE49-F238E27FC236}">
                <a16:creationId xmlns:a16="http://schemas.microsoft.com/office/drawing/2014/main" id="{20E3F67C-A168-917A-2DDF-F02580764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935440"/>
            <a:ext cx="4953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3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D8E37F-B926-4EDC-B832-034AD1BBD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CF02C0-91A4-0F08-71A3-02B7B9653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62049"/>
            <a:ext cx="6489764" cy="1238250"/>
          </a:xfrm>
        </p:spPr>
        <p:txBody>
          <a:bodyPr anchor="ctr">
            <a:normAutofit/>
          </a:bodyPr>
          <a:lstStyle/>
          <a:p>
            <a:r>
              <a:rPr lang="pt-PT" dirty="0"/>
              <a:t>Clientes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5784D4-56DB-7C1B-FE60-71991745A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736850"/>
            <a:ext cx="4155651" cy="29781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1300" b="1" dirty="0"/>
              <a:t>Sistema de Clientes</a:t>
            </a:r>
            <a:r>
              <a:rPr lang="pt-PT" sz="1300" dirty="0"/>
              <a:t>: O sistema de cliente permite a interação do utilizador com grupos e despesas. Os utilizadores podem fazer login, criar contas, editar o perfil, criar e excluir grupos, convidar outros utilizadores e sair de grupos. A gestão de despesas permite registar, editar, eliminar despesas e liquidar dívidas. Também é possível gerir o saldo, visualizar os saldos de grupo, exportar despesas para CSV e listar pagamentos feitos. O sistema é interativo, com um menu no terminal para selecionar as opções desejadas.</a:t>
            </a:r>
          </a:p>
        </p:txBody>
      </p:sp>
      <p:pic>
        <p:nvPicPr>
          <p:cNvPr id="5" name="Picture 4" descr="a composição 3D de peças de jogo está associada a um corda">
            <a:extLst>
              <a:ext uri="{FF2B5EF4-FFF2-40B4-BE49-F238E27FC236}">
                <a16:creationId xmlns:a16="http://schemas.microsoft.com/office/drawing/2014/main" id="{43138CF6-AB94-669F-5781-09D278C5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742" r="-2" b="-2"/>
          <a:stretch/>
        </p:blipFill>
        <p:spPr>
          <a:xfrm>
            <a:off x="3862670" y="2156616"/>
            <a:ext cx="8329331" cy="4701384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838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364E18-0909-04B8-85B7-1D75F7673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4E4C0D-6BCA-FC17-62BD-B629662A9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19000">
                <a:schemeClr val="bg2"/>
              </a:gs>
              <a:gs pos="99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9EF8BD-9DDB-06E4-6C62-038364A8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680" y="1143000"/>
            <a:ext cx="7946597" cy="1257300"/>
          </a:xfrm>
        </p:spPr>
        <p:txBody>
          <a:bodyPr anchor="ctr">
            <a:normAutofit/>
          </a:bodyPr>
          <a:lstStyle/>
          <a:p>
            <a:r>
              <a:rPr lang="pt-PT" dirty="0"/>
              <a:t>Gestão de Grupos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08FA76-1ED5-E432-8E59-C7ABAAB6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1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5B393BE-9858-893D-7240-F0992A5B0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680" y="2411519"/>
            <a:ext cx="5380530" cy="339464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1500" dirty="0"/>
              <a:t>Autenticação e Gestão de Grupos: O código implementa funcionalidades de autenticação e gestão de grupos. Utiliza métodos como </a:t>
            </a:r>
            <a:r>
              <a:rPr lang="pt-PT" sz="1500" dirty="0" err="1"/>
              <a:t>HandleLogin</a:t>
            </a:r>
            <a:r>
              <a:rPr lang="pt-PT" sz="1500" dirty="0"/>
              <a:t>(), </a:t>
            </a:r>
            <a:r>
              <a:rPr lang="pt-PT" sz="1500" dirty="0" err="1"/>
              <a:t>HandleRegister</a:t>
            </a:r>
            <a:r>
              <a:rPr lang="pt-PT" sz="1500" dirty="0"/>
              <a:t>() e </a:t>
            </a:r>
            <a:r>
              <a:rPr lang="pt-PT" sz="1500" dirty="0" err="1"/>
              <a:t>HandleEditUser</a:t>
            </a:r>
            <a:r>
              <a:rPr lang="pt-PT" sz="1500" dirty="0"/>
              <a:t>() para verificar credenciais e gerir dados do utilizador. A gestão de grupos permite criar, listar, renomear, excluir grupos e convidar utilizadores para grupos. O código também trata de erros, validando as entradas e garantindo que o utilizador esteja autenticado antes de executar operações que exigem autenticação.</a:t>
            </a:r>
          </a:p>
        </p:txBody>
      </p:sp>
    </p:spTree>
    <p:extLst>
      <p:ext uri="{BB962C8B-B14F-4D97-AF65-F5344CB8AC3E}">
        <p14:creationId xmlns:p14="http://schemas.microsoft.com/office/powerpoint/2010/main" val="377775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F155D-1DDF-1C59-2B64-B5E10F9E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Conexão à Base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E765E0-0573-36E0-656C-71ED9B69B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DatabaseConnection</a:t>
            </a:r>
            <a:r>
              <a:rPr lang="pt-PT" dirty="0"/>
              <a:t>: A classe </a:t>
            </a:r>
            <a:r>
              <a:rPr lang="pt-PT" dirty="0" err="1"/>
              <a:t>DatabaseConnection</a:t>
            </a:r>
            <a:r>
              <a:rPr lang="pt-PT" dirty="0"/>
              <a:t> gere a conexão com um banco de dados </a:t>
            </a:r>
            <a:r>
              <a:rPr lang="pt-PT" dirty="0" err="1"/>
              <a:t>SQLite</a:t>
            </a:r>
            <a:r>
              <a:rPr lang="pt-PT" dirty="0"/>
              <a:t>. Utiliza uma URL de conexão configurada para diferentes ambientes (desenvolvimento e produção). A classe fornece métodos para estabelecer (</a:t>
            </a:r>
            <a:r>
              <a:rPr lang="pt-PT" dirty="0" err="1"/>
              <a:t>getConnection</a:t>
            </a:r>
            <a:r>
              <a:rPr lang="pt-PT" dirty="0"/>
              <a:t>()) e fechar (</a:t>
            </a:r>
            <a:r>
              <a:rPr lang="pt-PT" dirty="0" err="1"/>
              <a:t>closeConnection</a:t>
            </a:r>
            <a:r>
              <a:rPr lang="pt-PT" dirty="0"/>
              <a:t>()) a conexão, com tratamento de exceções para erros na comunicação com 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154980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D8E37F-B926-4EDC-B832-034AD1BBD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9DF44F-B0FC-C8BF-2558-098BC715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62049"/>
            <a:ext cx="6489764" cy="1238250"/>
          </a:xfrm>
        </p:spPr>
        <p:txBody>
          <a:bodyPr anchor="ctr">
            <a:normAutofit/>
          </a:bodyPr>
          <a:lstStyle/>
          <a:p>
            <a:r>
              <a:rPr kumimoji="0" lang="pt-PT" altLang="pt-PT" sz="3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ExpenseDAO</a:t>
            </a:r>
            <a:endParaRPr lang="pt-P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4C952E-A994-1DB7-37F8-AD0B559D88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798" y="2736850"/>
            <a:ext cx="4155651" cy="2978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PT" altLang="pt-PT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ExpenseDAO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 classe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ExpenseDAO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</a:rPr>
              <a:t> implementa operações relacionadas com a gestão de despesas, como inserção, atualização, consulta e remoção de despesas no banco de dados. Inclui métodos para editar despesas, calcular totais devidos ou a receber por membros do grupo e verifica o status e o valor das despesas. Cada operação que modifica a base de dados chama métodos do servidor principal para garantir que o banco de dados esteja sincronizado. </a:t>
            </a:r>
            <a:endParaRPr kumimoji="0" lang="pt-PT" altLang="pt-PT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Escritório com itens de produtividade">
            <a:extLst>
              <a:ext uri="{FF2B5EF4-FFF2-40B4-BE49-F238E27FC236}">
                <a16:creationId xmlns:a16="http://schemas.microsoft.com/office/drawing/2014/main" id="{418EECAB-48FA-B839-47C7-17B97B033A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15439"/>
          <a:stretch/>
        </p:blipFill>
        <p:spPr>
          <a:xfrm>
            <a:off x="3862670" y="2156616"/>
            <a:ext cx="8329331" cy="4701384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92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AA3712-C5CA-A663-E80E-253CE0930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45527D-A001-BC71-8741-FE9391FF9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2999"/>
            <a:ext cx="4173416" cy="1257299"/>
          </a:xfrm>
        </p:spPr>
        <p:txBody>
          <a:bodyPr anchor="ctr">
            <a:normAutofit/>
          </a:bodyPr>
          <a:lstStyle/>
          <a:p>
            <a:r>
              <a:rPr lang="pt-PT" dirty="0" err="1"/>
              <a:t>GroupDAO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1C9466F-5248-6E75-F294-D71D68C5E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2736850"/>
            <a:ext cx="4173415" cy="2978152"/>
          </a:xfrm>
        </p:spPr>
        <p:txBody>
          <a:bodyPr>
            <a:normAutofit/>
          </a:bodyPr>
          <a:lstStyle/>
          <a:p>
            <a:r>
              <a:rPr lang="pt-PT" sz="1700" err="1"/>
              <a:t>GroupDAO</a:t>
            </a:r>
            <a:r>
              <a:rPr lang="pt-PT" sz="1700"/>
              <a:t>: A classe </a:t>
            </a:r>
            <a:r>
              <a:rPr lang="pt-PT" sz="1700" err="1"/>
              <a:t>GroupDAO</a:t>
            </a:r>
            <a:r>
              <a:rPr lang="pt-PT" sz="1700"/>
              <a:t> realiza operações relacionadas com a criação e gestão de grupos. Permite criar grupos, verificar se um grupo existe, listar grupos de um utilizador, convidar utilizadores para grupos, renomear grupos, excluir grupos e gerir a participação de utilizadores nos grupos.</a:t>
            </a:r>
          </a:p>
        </p:txBody>
      </p:sp>
      <p:pic>
        <p:nvPicPr>
          <p:cNvPr id="7" name="Graphic 6" descr="Utilizadores">
            <a:extLst>
              <a:ext uri="{FF2B5EF4-FFF2-40B4-BE49-F238E27FC236}">
                <a16:creationId xmlns:a16="http://schemas.microsoft.com/office/drawing/2014/main" id="{70C8D720-64FF-55A7-F4FA-606CE03B4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935440"/>
            <a:ext cx="4953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0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083ACC-89D3-A674-6AB3-05EB768F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131497"/>
            <a:ext cx="8606346" cy="1257299"/>
          </a:xfrm>
        </p:spPr>
        <p:txBody>
          <a:bodyPr anchor="ctr">
            <a:normAutofit/>
          </a:bodyPr>
          <a:lstStyle/>
          <a:p>
            <a:r>
              <a:rPr lang="pt-PT" sz="3200" dirty="0" err="1"/>
              <a:t>PaymentDAO</a:t>
            </a:r>
            <a:endParaRPr lang="pt-PT" sz="4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62BD52-EE4E-88A5-B80A-A271D1D5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736850"/>
            <a:ext cx="5029202" cy="2978152"/>
          </a:xfrm>
        </p:spPr>
        <p:txBody>
          <a:bodyPr>
            <a:normAutofit/>
          </a:bodyPr>
          <a:lstStyle/>
          <a:p>
            <a:r>
              <a:rPr lang="pt-PT" dirty="0" err="1"/>
              <a:t>PaymentDAO</a:t>
            </a:r>
            <a:r>
              <a:rPr lang="pt-PT" dirty="0"/>
              <a:t>: A classe </a:t>
            </a:r>
            <a:r>
              <a:rPr lang="pt-PT" dirty="0" err="1"/>
              <a:t>PaymentDAO</a:t>
            </a:r>
            <a:r>
              <a:rPr lang="pt-PT" dirty="0"/>
              <a:t> gere operações de pagamento, como listar pagamentos de um utilizador ou de um grupo, inserir novos pagamentos e calcular o total de pagamentos dentro de um grupo. Também permite excluir pagamentos e calcular os gastos por membro de um grupo.</a:t>
            </a:r>
          </a:p>
        </p:txBody>
      </p:sp>
      <p:pic>
        <p:nvPicPr>
          <p:cNvPr id="5" name="Picture 4" descr="Calculadora Branca">
            <a:extLst>
              <a:ext uri="{FF2B5EF4-FFF2-40B4-BE49-F238E27FC236}">
                <a16:creationId xmlns:a16="http://schemas.microsoft.com/office/drawing/2014/main" id="{AC8C99DE-BD7E-4D34-F0F9-56D23D3848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1" r="-3" b="17739"/>
          <a:stretch/>
        </p:blipFill>
        <p:spPr>
          <a:xfrm>
            <a:off x="5797434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1704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10BA01-8798-D640-C7DD-78DBE72D9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AB45A9-1A9B-BE1B-1AAD-6CD40A78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637" y="1132368"/>
            <a:ext cx="7703663" cy="1257300"/>
          </a:xfrm>
        </p:spPr>
        <p:txBody>
          <a:bodyPr anchor="ctr">
            <a:normAutofit/>
          </a:bodyPr>
          <a:lstStyle/>
          <a:p>
            <a:pPr algn="r"/>
            <a:r>
              <a:rPr lang="pt-PT" sz="4800" dirty="0" err="1"/>
              <a:t>UserDAO</a:t>
            </a:r>
            <a:endParaRPr lang="pt-PT" sz="4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98B132-658A-928F-C688-90609E4EA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D850E55-31F0-DB88-7AED-5D115A1C5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01636"/>
            <a:ext cx="5012011" cy="3104524"/>
          </a:xfrm>
        </p:spPr>
        <p:txBody>
          <a:bodyPr>
            <a:normAutofit/>
          </a:bodyPr>
          <a:lstStyle/>
          <a:p>
            <a:r>
              <a:rPr lang="pt-PT" dirty="0" err="1"/>
              <a:t>UserDAO</a:t>
            </a:r>
            <a:r>
              <a:rPr lang="pt-PT" dirty="0"/>
              <a:t>: A classe </a:t>
            </a:r>
            <a:r>
              <a:rPr lang="pt-PT" dirty="0" err="1"/>
              <a:t>UserDAO</a:t>
            </a:r>
            <a:r>
              <a:rPr lang="pt-PT" dirty="0"/>
              <a:t> gere a criação, atualização, consulta e modificação de dados dos utilizadores. Inclui funcionalidades de autenticação, verificação de credenciais e gestão de saldo do utilizador.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AD37D4-765C-FCFF-FC09-2E36C2A2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36589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RegularSeedRightStep">
      <a:dk1>
        <a:srgbClr val="000000"/>
      </a:dk1>
      <a:lt1>
        <a:srgbClr val="FFFFFF"/>
      </a:lt1>
      <a:dk2>
        <a:srgbClr val="1C2432"/>
      </a:dk2>
      <a:lt2>
        <a:srgbClr val="F3F0F1"/>
      </a:lt2>
      <a:accent1>
        <a:srgbClr val="2FB595"/>
      </a:accent1>
      <a:accent2>
        <a:srgbClr val="26A9C6"/>
      </a:accent2>
      <a:accent3>
        <a:srgbClr val="3878D8"/>
      </a:accent3>
      <a:accent4>
        <a:srgbClr val="3E3CCC"/>
      </a:accent4>
      <a:accent5>
        <a:srgbClr val="7D38D8"/>
      </a:accent5>
      <a:accent6>
        <a:srgbClr val="AE26C6"/>
      </a:accent6>
      <a:hlink>
        <a:srgbClr val="BF3F5D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747</Words>
  <Application>Microsoft Office PowerPoint</Application>
  <PresentationFormat>Ecrã Panorâmico</PresentationFormat>
  <Paragraphs>24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Arial Unicode MS</vt:lpstr>
      <vt:lpstr>Neue Haas Grotesk Text Pro</vt:lpstr>
      <vt:lpstr>SwellVTI</vt:lpstr>
      <vt:lpstr>Trabalho Prático – M1</vt:lpstr>
      <vt:lpstr>Servidor</vt:lpstr>
      <vt:lpstr>Clientes</vt:lpstr>
      <vt:lpstr>Gestão de Grupos</vt:lpstr>
      <vt:lpstr>Conexão à Base de Dados</vt:lpstr>
      <vt:lpstr>ExpenseDAO</vt:lpstr>
      <vt:lpstr>GroupDAO</vt:lpstr>
      <vt:lpstr>PaymentDAO</vt:lpstr>
      <vt:lpstr>UserDAO</vt:lpstr>
      <vt:lpstr>BackupServerCore</vt:lpstr>
      <vt:lpstr>HeartbeatSender</vt:lpstr>
      <vt:lpstr>Breve Explicação do Sistema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de guidelines para páginas web</dc:title>
  <dc:creator>Gonçalo Leal Gonçalves Geraldes</dc:creator>
  <cp:lastModifiedBy>Gonçalo Leal Gonçalves Geraldes</cp:lastModifiedBy>
  <cp:revision>2</cp:revision>
  <dcterms:created xsi:type="dcterms:W3CDTF">2023-03-08T09:56:18Z</dcterms:created>
  <dcterms:modified xsi:type="dcterms:W3CDTF">2024-11-25T00:45:59Z</dcterms:modified>
</cp:coreProperties>
</file>