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7" r:id="rId7"/>
    <p:sldId id="261" r:id="rId8"/>
    <p:sldId id="262" r:id="rId9"/>
    <p:sldId id="263" r:id="rId10"/>
    <p:sldId id="264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21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434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16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0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405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112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539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246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107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129b7fe6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129b7fe6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89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3921601"/>
            <a:ext cx="4260300" cy="7749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Trabalho efetuado sob a orientação 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João Alexandre Baptista Vieira Saraiva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Francisco José Torres Ribeiro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4572000" y="737241"/>
            <a:ext cx="4572000" cy="150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Towards a Platform for Benchmarking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Large Language Models</a:t>
            </a:r>
            <a:endParaRPr sz="2400" b="1" dirty="0"/>
          </a:p>
        </p:txBody>
      </p:sp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B404991E-A79B-C309-A3C7-318738BF2B26}"/>
              </a:ext>
            </a:extLst>
          </p:cNvPr>
          <p:cNvSpPr txBox="1">
            <a:spLocks/>
          </p:cNvSpPr>
          <p:nvPr/>
        </p:nvSpPr>
        <p:spPr>
          <a:xfrm>
            <a:off x="1" y="4786800"/>
            <a:ext cx="8778239" cy="40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pt-PT" sz="1200" dirty="0">
                <a:solidFill>
                  <a:schemeClr val="bg1"/>
                </a:solidFill>
              </a:rPr>
              <a:t>Dissertação de mestrado em Engenharia Informática</a:t>
            </a:r>
          </a:p>
        </p:txBody>
      </p:sp>
      <p:sp>
        <p:nvSpPr>
          <p:cNvPr id="3" name="Google Shape;58;p13">
            <a:extLst>
              <a:ext uri="{FF2B5EF4-FFF2-40B4-BE49-F238E27FC236}">
                <a16:creationId xmlns:a16="http://schemas.microsoft.com/office/drawing/2014/main" id="{E094055D-A794-A2C7-2358-D43EF11CC912}"/>
              </a:ext>
            </a:extLst>
          </p:cNvPr>
          <p:cNvSpPr txBox="1"/>
          <p:nvPr/>
        </p:nvSpPr>
        <p:spPr>
          <a:xfrm>
            <a:off x="4588801" y="2722939"/>
            <a:ext cx="4571999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bg1">
                    <a:lumMod val="65000"/>
                  </a:schemeClr>
                </a:solidFill>
              </a:rPr>
              <a:t>Simão Pedro Sá Cunha</a:t>
            </a:r>
            <a:endParaRPr sz="15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Imagem 8" descr="Uma imagem contendo Ícone&#10;&#10;Descrição gerada automaticamente">
            <a:extLst>
              <a:ext uri="{FF2B5EF4-FFF2-40B4-BE49-F238E27FC236}">
                <a16:creationId xmlns:a16="http://schemas.microsoft.com/office/drawing/2014/main" id="{653D9802-081A-BF48-EA90-5D6BFBAAF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5" y="737241"/>
            <a:ext cx="2930950" cy="27294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Conclusão e trabalho futuro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Towards a Platform for Benchmarking Large Language Models</a:t>
            </a: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9</a:t>
            </a:r>
            <a:endParaRPr b="1" dirty="0"/>
          </a:p>
        </p:txBody>
      </p:sp>
      <p:sp>
        <p:nvSpPr>
          <p:cNvPr id="2" name="Google Shape;64;p14">
            <a:extLst>
              <a:ext uri="{FF2B5EF4-FFF2-40B4-BE49-F238E27FC236}">
                <a16:creationId xmlns:a16="http://schemas.microsoft.com/office/drawing/2014/main" id="{F98E83DF-5E03-08E5-27B4-58F93E9AC2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00255"/>
            <a:ext cx="8520600" cy="3598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45720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6000" dirty="0"/>
              <a:t>Nesta fase obtivemos alguns resultados preliminares, mas pouco fiáveis;</a:t>
            </a:r>
          </a:p>
          <a:p>
            <a:pPr marL="45720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6000" dirty="0"/>
              <a:t>A solução passa na obtenção uma máquina com acesso SSH com melhor </a:t>
            </a:r>
            <a:r>
              <a:rPr lang="pt-PT" sz="6000" i="1" dirty="0"/>
              <a:t>hardware</a:t>
            </a:r>
            <a:r>
              <a:rPr lang="pt-PT" sz="6000" dirty="0"/>
              <a:t> que o utilizado;</a:t>
            </a:r>
          </a:p>
          <a:p>
            <a:pPr marL="45720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6000" dirty="0"/>
              <a:t>Próximos passos irão focar-se na adição de mais </a:t>
            </a:r>
            <a:r>
              <a:rPr lang="pt-PT" sz="6000" i="1" dirty="0"/>
              <a:t>benchmarks</a:t>
            </a:r>
            <a:r>
              <a:rPr lang="pt-PT" sz="6000" dirty="0"/>
              <a:t> como o CyberSecEval (sobre cibersegurança) e o MBPP (sobre problemas de programação apenas em Python);</a:t>
            </a:r>
          </a:p>
          <a:p>
            <a:pPr marL="45720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6000" dirty="0"/>
              <a:t>Também será criado um ambiente – e.g. numa imagem Docker – para facilitar a reprodução dos resultados obtidos.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pt-PT" sz="1700" i="1" dirty="0"/>
          </a:p>
        </p:txBody>
      </p:sp>
    </p:spTree>
    <p:extLst>
      <p:ext uri="{BB962C8B-B14F-4D97-AF65-F5344CB8AC3E}">
        <p14:creationId xmlns:p14="http://schemas.microsoft.com/office/powerpoint/2010/main" val="400895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3921601"/>
            <a:ext cx="4260300" cy="7749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Trabalho efetuado sob a orientação 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João Alexandre Baptista Vieira Saraiva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Francisco José Torres Ribeiro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4572000" y="737241"/>
            <a:ext cx="4572000" cy="150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Towards a Platform for Benchmarking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Large Language Models</a:t>
            </a:r>
            <a:endParaRPr sz="2400" b="1" dirty="0"/>
          </a:p>
        </p:txBody>
      </p:sp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B404991E-A79B-C309-A3C7-318738BF2B26}"/>
              </a:ext>
            </a:extLst>
          </p:cNvPr>
          <p:cNvSpPr txBox="1">
            <a:spLocks/>
          </p:cNvSpPr>
          <p:nvPr/>
        </p:nvSpPr>
        <p:spPr>
          <a:xfrm>
            <a:off x="1" y="4786800"/>
            <a:ext cx="9143999" cy="40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pt-PT" sz="1200" dirty="0">
                <a:solidFill>
                  <a:schemeClr val="bg1"/>
                </a:solidFill>
              </a:rPr>
              <a:t>Dissertação de mestrado em Engenharia Informática</a:t>
            </a:r>
          </a:p>
        </p:txBody>
      </p:sp>
      <p:sp>
        <p:nvSpPr>
          <p:cNvPr id="3" name="Google Shape;58;p13">
            <a:extLst>
              <a:ext uri="{FF2B5EF4-FFF2-40B4-BE49-F238E27FC236}">
                <a16:creationId xmlns:a16="http://schemas.microsoft.com/office/drawing/2014/main" id="{E094055D-A794-A2C7-2358-D43EF11CC912}"/>
              </a:ext>
            </a:extLst>
          </p:cNvPr>
          <p:cNvSpPr txBox="1"/>
          <p:nvPr/>
        </p:nvSpPr>
        <p:spPr>
          <a:xfrm>
            <a:off x="4588801" y="2722939"/>
            <a:ext cx="4571999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bg1">
                    <a:lumMod val="65000"/>
                  </a:schemeClr>
                </a:solidFill>
              </a:rPr>
              <a:t>Simão Pedro Sá Cunha</a:t>
            </a:r>
            <a:endParaRPr sz="15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Imagem 8" descr="Uma imagem contendo Ícone&#10;&#10;Descrição gerada automaticamente">
            <a:extLst>
              <a:ext uri="{FF2B5EF4-FFF2-40B4-BE49-F238E27FC236}">
                <a16:creationId xmlns:a16="http://schemas.microsoft.com/office/drawing/2014/main" id="{653D9802-081A-BF48-EA90-5D6BFBAAF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5" y="737241"/>
            <a:ext cx="2930950" cy="272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1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Contextualização e motivação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00255"/>
            <a:ext cx="3999900" cy="3598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6000" dirty="0"/>
              <a:t>LLMs estão a mudar a forma como criamos </a:t>
            </a:r>
            <a:r>
              <a:rPr lang="pt-PT" sz="6000" i="1" dirty="0"/>
              <a:t>software.</a:t>
            </a:r>
          </a:p>
          <a:p>
            <a:pPr indent="-336550">
              <a:lnSpc>
                <a:spcPct val="120000"/>
              </a:lnSpc>
              <a:buSzPts val="1700"/>
            </a:pPr>
            <a:r>
              <a:rPr lang="pt-PT" sz="6000" dirty="0"/>
              <a:t>Cada vez há mais modelos e todos eles consomem imensa energia.</a:t>
            </a:r>
          </a:p>
          <a:p>
            <a:pPr indent="-336550">
              <a:lnSpc>
                <a:spcPct val="120000"/>
              </a:lnSpc>
              <a:buSzPts val="1700"/>
            </a:pPr>
            <a:r>
              <a:rPr lang="pt-PT" sz="6000" b="1" dirty="0"/>
              <a:t>Objetivo: </a:t>
            </a:r>
            <a:r>
              <a:rPr lang="pt-PT" sz="6000" dirty="0"/>
              <a:t>saber os seus consumos energéticos e identificar qual é o modelo mais eficiente.</a:t>
            </a:r>
          </a:p>
          <a:p>
            <a:pPr indent="-336550">
              <a:lnSpc>
                <a:spcPct val="120000"/>
              </a:lnSpc>
              <a:buSzPts val="1700"/>
            </a:pPr>
            <a:r>
              <a:rPr lang="pt-PT" sz="6000" b="1" dirty="0"/>
              <a:t>De que forma? </a:t>
            </a:r>
            <a:r>
              <a:rPr lang="pt-PT" sz="6000" dirty="0"/>
              <a:t>Utilizar modelos como se se tratasse de uma linguagem de programação e </a:t>
            </a:r>
            <a:r>
              <a:rPr lang="pt-PT" sz="6000" i="1" dirty="0"/>
              <a:t>prompts (</a:t>
            </a:r>
            <a:r>
              <a:rPr lang="pt-PT" sz="6000" dirty="0"/>
              <a:t>instrução</a:t>
            </a:r>
            <a:r>
              <a:rPr lang="pt-PT" sz="6000" i="1" dirty="0"/>
              <a:t> </a:t>
            </a:r>
            <a:r>
              <a:rPr lang="pt-PT" sz="6000" dirty="0"/>
              <a:t>dada ao modelo</a:t>
            </a:r>
            <a:r>
              <a:rPr lang="pt-PT" sz="6000" i="1" dirty="0"/>
              <a:t>)</a:t>
            </a:r>
            <a:r>
              <a:rPr lang="pt-PT" sz="6000" dirty="0"/>
              <a:t> como um programa. Já existem </a:t>
            </a:r>
            <a:r>
              <a:rPr lang="pt-PT" sz="6000" i="1" dirty="0"/>
              <a:t>benchmarks (</a:t>
            </a:r>
            <a:r>
              <a:rPr lang="pt-PT" sz="6000" dirty="0"/>
              <a:t>conjuntos de </a:t>
            </a:r>
            <a:r>
              <a:rPr lang="pt-PT" sz="6000" i="1" dirty="0"/>
              <a:t>prompts)</a:t>
            </a:r>
            <a:r>
              <a:rPr lang="pt-PT" sz="6000" dirty="0"/>
              <a:t> para analisar a eficácia dos modelos e serão usados no estudo.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sz="1700" i="1" dirty="0"/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Towards a Platform for Benchmarking Large Language Models</a:t>
            </a: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1</a:t>
            </a:r>
            <a:endParaRPr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CBE1E5-C04D-5908-8836-E4E00B317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600" y="1338146"/>
            <a:ext cx="4592889" cy="287173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12F24F2-8551-8F8E-AB85-40E47B3D91A6}"/>
              </a:ext>
            </a:extLst>
          </p:cNvPr>
          <p:cNvSpPr txBox="1"/>
          <p:nvPr/>
        </p:nvSpPr>
        <p:spPr>
          <a:xfrm>
            <a:off x="4438635" y="4209881"/>
            <a:ext cx="43936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/>
              <a:t>Retirado de </a:t>
            </a:r>
            <a:r>
              <a:rPr lang="pt-PT" sz="600" i="1" dirty="0"/>
              <a:t>Humza Naveed, Asad Ullah Khan, Shi Qiu, Muhammad Saqib, Saeed Anwar, Muhammad Usman, Naveed</a:t>
            </a:r>
          </a:p>
          <a:p>
            <a:r>
              <a:rPr lang="pt-PT" sz="600" i="1" dirty="0"/>
              <a:t>Akhtar, Nick Barnes, and Ajmal Mian. A comprehensive overview of large language models, 2023</a:t>
            </a:r>
            <a:r>
              <a:rPr lang="pt-PT" sz="700" i="1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i="1" dirty="0">
                <a:solidFill>
                  <a:schemeClr val="lt1"/>
                </a:solidFill>
              </a:rPr>
              <a:t>Roadmap</a:t>
            </a:r>
            <a:r>
              <a:rPr lang="pt-PT" b="1" dirty="0">
                <a:solidFill>
                  <a:schemeClr val="lt1"/>
                </a:solidFill>
              </a:rPr>
              <a:t> previsto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699" y="1338145"/>
            <a:ext cx="8520599" cy="3230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 dirty="0"/>
              <a:t>Revisão literária de LLMs, </a:t>
            </a:r>
            <a:r>
              <a:rPr lang="pt-PT" sz="1700" i="1" dirty="0"/>
              <a:t>benchmarks</a:t>
            </a:r>
            <a:r>
              <a:rPr lang="pt-PT" sz="1700" dirty="0"/>
              <a:t> e </a:t>
            </a:r>
            <a:r>
              <a:rPr lang="pt-PT" sz="1700" i="1" dirty="0"/>
              <a:t>frameworks</a:t>
            </a:r>
            <a:r>
              <a:rPr lang="pt-PT" sz="1700" dirty="0"/>
              <a:t> de medição de consumo de energia;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 dirty="0"/>
              <a:t>Identificação de recursos computacionais;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 dirty="0"/>
              <a:t>Codificar </a:t>
            </a:r>
            <a:r>
              <a:rPr lang="pt-PT" sz="1700" i="1" dirty="0"/>
              <a:t>scripts;</a:t>
            </a:r>
            <a:endParaRPr lang="pt-PT"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 dirty="0"/>
              <a:t>Recolha de dados;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PT" sz="1700" dirty="0"/>
              <a:t>Análise multi-critério que avalia o consumo de energia e de memória, tempo de execução e precisão dos modelos</a:t>
            </a:r>
            <a:r>
              <a:rPr lang="pt-PT" sz="1700" i="1" dirty="0"/>
              <a:t>;</a:t>
            </a:r>
          </a:p>
          <a:p>
            <a:pPr indent="-336550">
              <a:buSzPts val="1700"/>
            </a:pPr>
            <a:r>
              <a:rPr lang="pt-PT" sz="1700" dirty="0"/>
              <a:t>Criação de um ambiente para fácil recreação do estudo.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pt-PT" sz="1700" i="1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sz="1700" i="1" dirty="0"/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Towards a Platform for Benchmarking Large Language Models</a:t>
            </a: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2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58974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Problemas e desafios identificados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Towards a Platform for Benchmarking Large Language Models</a:t>
            </a: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3</a:t>
            </a:r>
            <a:endParaRPr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2CE0D45-680C-9970-BEB9-972D47200610}"/>
              </a:ext>
            </a:extLst>
          </p:cNvPr>
          <p:cNvSpPr txBox="1"/>
          <p:nvPr/>
        </p:nvSpPr>
        <p:spPr>
          <a:xfrm>
            <a:off x="2138578" y="1249671"/>
            <a:ext cx="2207941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Armazenamento escasso para guardar os modelos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B4FEDA-972F-5ACD-4ABD-FADC162A1AFC}"/>
              </a:ext>
            </a:extLst>
          </p:cNvPr>
          <p:cNvSpPr txBox="1"/>
          <p:nvPr/>
        </p:nvSpPr>
        <p:spPr>
          <a:xfrm>
            <a:off x="4797482" y="1249671"/>
            <a:ext cx="2207941" cy="7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Obter RAM e GPU melhores para recolha de dados mais rápida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3A06C5-D367-9AB7-537D-286F114B2690}"/>
              </a:ext>
            </a:extLst>
          </p:cNvPr>
          <p:cNvSpPr txBox="1"/>
          <p:nvPr/>
        </p:nvSpPr>
        <p:spPr>
          <a:xfrm>
            <a:off x="3181813" y="3357063"/>
            <a:ext cx="2780373" cy="95410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indent="-336550" algn="ctr">
              <a:buSzPts val="1700"/>
            </a:pPr>
            <a:r>
              <a:rPr lang="pt-PT" dirty="0"/>
              <a:t>A</a:t>
            </a:r>
            <a:r>
              <a:rPr lang="pt-PT" sz="1400" dirty="0"/>
              <a:t>cesso a servidor por SSH com mais armazenamento, com melhor RAM e GPU e com o mínimo de processos ativos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35282BB-7376-8D8E-4A07-380DC96902BA}"/>
              </a:ext>
            </a:extLst>
          </p:cNvPr>
          <p:cNvSpPr txBox="1"/>
          <p:nvPr/>
        </p:nvSpPr>
        <p:spPr>
          <a:xfrm>
            <a:off x="28146" y="1815783"/>
            <a:ext cx="2207941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>
                <a:solidFill>
                  <a:srgbClr val="FF0000"/>
                </a:solidFill>
              </a:rPr>
              <a:t>Problemas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FDEFA9E-365D-74DC-3E0C-D955501BE935}"/>
              </a:ext>
            </a:extLst>
          </p:cNvPr>
          <p:cNvSpPr txBox="1"/>
          <p:nvPr/>
        </p:nvSpPr>
        <p:spPr>
          <a:xfrm>
            <a:off x="28146" y="3680229"/>
            <a:ext cx="2207941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>
                <a:solidFill>
                  <a:srgbClr val="00B050"/>
                </a:solidFill>
              </a:rPr>
              <a:t>Solução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80EE3C5-2E5A-DDC0-206B-C793CC115673}"/>
              </a:ext>
            </a:extLst>
          </p:cNvPr>
          <p:cNvSpPr txBox="1"/>
          <p:nvPr/>
        </p:nvSpPr>
        <p:spPr>
          <a:xfrm>
            <a:off x="3468029" y="2103588"/>
            <a:ext cx="2207941" cy="738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Processos ativos que resultam em consumo de energia desnecessário</a:t>
            </a:r>
          </a:p>
        </p:txBody>
      </p:sp>
    </p:spTree>
    <p:extLst>
      <p:ext uri="{BB962C8B-B14F-4D97-AF65-F5344CB8AC3E}">
        <p14:creationId xmlns:p14="http://schemas.microsoft.com/office/powerpoint/2010/main" val="102225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Metodologia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Towards a Platform for Benchmarking Large Language Models</a:t>
            </a: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4</a:t>
            </a:r>
            <a:endParaRPr b="1" dirty="0"/>
          </a:p>
        </p:txBody>
      </p:sp>
      <p:sp>
        <p:nvSpPr>
          <p:cNvPr id="2" name="Google Shape;64;p14">
            <a:extLst>
              <a:ext uri="{FF2B5EF4-FFF2-40B4-BE49-F238E27FC236}">
                <a16:creationId xmlns:a16="http://schemas.microsoft.com/office/drawing/2014/main" id="{71B7D34E-1073-B6B7-13C7-DC4ABE8D4247}"/>
              </a:ext>
            </a:extLst>
          </p:cNvPr>
          <p:cNvSpPr txBox="1">
            <a:spLocks/>
          </p:cNvSpPr>
          <p:nvPr/>
        </p:nvSpPr>
        <p:spPr>
          <a:xfrm>
            <a:off x="311700" y="3122735"/>
            <a:ext cx="2664506" cy="1438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0" algn="ctr">
              <a:buSzPts val="1700"/>
              <a:buNone/>
            </a:pPr>
            <a:r>
              <a:rPr lang="pt-PT" sz="2800" dirty="0"/>
              <a:t>Execução dos modelos localmente – existe uma biblioteca Python que facilita o processo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00440BA-F388-14C7-3D24-182FFAB7B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503" y="1814195"/>
            <a:ext cx="1873074" cy="124341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299F328-13CF-05C1-2066-ECCCDEF21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814195"/>
            <a:ext cx="2664506" cy="819694"/>
          </a:xfrm>
          <a:prstGeom prst="rect">
            <a:avLst/>
          </a:prstGeom>
        </p:spPr>
      </p:pic>
      <p:sp>
        <p:nvSpPr>
          <p:cNvPr id="3" name="Google Shape;64;p14">
            <a:extLst>
              <a:ext uri="{FF2B5EF4-FFF2-40B4-BE49-F238E27FC236}">
                <a16:creationId xmlns:a16="http://schemas.microsoft.com/office/drawing/2014/main" id="{A0CEFF77-74BE-2952-E898-45568E02E6F9}"/>
              </a:ext>
            </a:extLst>
          </p:cNvPr>
          <p:cNvSpPr txBox="1">
            <a:spLocks/>
          </p:cNvSpPr>
          <p:nvPr/>
        </p:nvSpPr>
        <p:spPr>
          <a:xfrm>
            <a:off x="3359887" y="3122735"/>
            <a:ext cx="2664506" cy="121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0" algn="ctr">
              <a:buSzPts val="1700"/>
              <a:buNone/>
            </a:pPr>
            <a:r>
              <a:rPr lang="pt-PT" sz="1500" dirty="0"/>
              <a:t>Medição da eficácia dos modelos – contém problemas de programação em C++, Go, Python, Java e JavaScript</a:t>
            </a:r>
          </a:p>
        </p:txBody>
      </p:sp>
      <p:sp>
        <p:nvSpPr>
          <p:cNvPr id="4" name="Google Shape;64;p14">
            <a:extLst>
              <a:ext uri="{FF2B5EF4-FFF2-40B4-BE49-F238E27FC236}">
                <a16:creationId xmlns:a16="http://schemas.microsoft.com/office/drawing/2014/main" id="{9944795A-BD24-4A49-198F-400975E3575B}"/>
              </a:ext>
            </a:extLst>
          </p:cNvPr>
          <p:cNvSpPr txBox="1">
            <a:spLocks/>
          </p:cNvSpPr>
          <p:nvPr/>
        </p:nvSpPr>
        <p:spPr>
          <a:xfrm>
            <a:off x="6408420" y="3170637"/>
            <a:ext cx="2179320" cy="139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0650" indent="0" algn="ctr">
              <a:buSzPts val="1700"/>
              <a:buNone/>
            </a:pPr>
            <a:r>
              <a:rPr lang="pt-PT" sz="1500" dirty="0"/>
              <a:t>Ferramenta de medição do consumo de energia</a:t>
            </a:r>
          </a:p>
        </p:txBody>
      </p:sp>
      <p:pic>
        <p:nvPicPr>
          <p:cNvPr id="5122" name="Picture 2" descr="THUDM/humaneval-x · Datasets at Hugging Face">
            <a:extLst>
              <a:ext uri="{FF2B5EF4-FFF2-40B4-BE49-F238E27FC236}">
                <a16:creationId xmlns:a16="http://schemas.microsoft.com/office/drawing/2014/main" id="{0F2998EA-80DE-A053-4FBD-ACC3F228F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679" y="1814195"/>
            <a:ext cx="2302922" cy="124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1B29F19-92BE-01F0-D1A5-BBAE4B179DA4}"/>
              </a:ext>
            </a:extLst>
          </p:cNvPr>
          <p:cNvSpPr txBox="1"/>
          <p:nvPr/>
        </p:nvSpPr>
        <p:spPr>
          <a:xfrm>
            <a:off x="339740" y="2751814"/>
            <a:ext cx="1254086" cy="26161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llama-2-7b.Q2_K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448FF2-62DF-51D5-06FE-CA998821D086}"/>
              </a:ext>
            </a:extLst>
          </p:cNvPr>
          <p:cNvSpPr txBox="1"/>
          <p:nvPr/>
        </p:nvSpPr>
        <p:spPr>
          <a:xfrm>
            <a:off x="1680206" y="2746912"/>
            <a:ext cx="1296000" cy="2628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llama-2-7b.Q3_K_L</a:t>
            </a:r>
          </a:p>
        </p:txBody>
      </p:sp>
    </p:spTree>
    <p:extLst>
      <p:ext uri="{BB962C8B-B14F-4D97-AF65-F5344CB8AC3E}">
        <p14:creationId xmlns:p14="http://schemas.microsoft.com/office/powerpoint/2010/main" val="314169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 rot="16200000">
            <a:off x="-2285400" y="2285400"/>
            <a:ext cx="5143500" cy="572700"/>
          </a:xfrm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Arquitetura do sistema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5</a:t>
            </a:r>
            <a:endParaRPr b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90DA5E8-4DDB-6DAA-2670-53C0C2438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604" y="0"/>
            <a:ext cx="63147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7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Resultados preliminares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Towards a Platform for Benchmarking Large Language Models</a:t>
            </a: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6</a:t>
            </a:r>
            <a:endParaRPr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988ECE-18CA-E95D-DFE6-1E29A36DC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298" y="1203960"/>
            <a:ext cx="3909397" cy="305562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D23D11D-25DF-59B2-07CE-7388FD5EA1E8}"/>
              </a:ext>
            </a:extLst>
          </p:cNvPr>
          <p:cNvSpPr txBox="1"/>
          <p:nvPr/>
        </p:nvSpPr>
        <p:spPr>
          <a:xfrm>
            <a:off x="2788920" y="4366260"/>
            <a:ext cx="3779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Especificações da máquina utilizada</a:t>
            </a:r>
          </a:p>
        </p:txBody>
      </p:sp>
    </p:spTree>
    <p:extLst>
      <p:ext uri="{BB962C8B-B14F-4D97-AF65-F5344CB8AC3E}">
        <p14:creationId xmlns:p14="http://schemas.microsoft.com/office/powerpoint/2010/main" val="236586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Resultados preliminares – Energia consumida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Towards a Platform for Benchmarking Large Language Models</a:t>
            </a: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7</a:t>
            </a:r>
            <a:endParaRPr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28AA6F-DC64-06A5-6CE6-C7A9F2D6B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734501"/>
            <a:ext cx="4260300" cy="187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39D1091-BCDF-67C1-4A72-021FDCE75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34500"/>
            <a:ext cx="4260300" cy="187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89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96211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</a:rPr>
              <a:t>Resultados preliminares – Tempo de execução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4786800"/>
            <a:ext cx="9144000" cy="356700"/>
          </a:xfrm>
          <a:prstGeom prst="rect">
            <a:avLst/>
          </a:prstGeom>
          <a:solidFill>
            <a:srgbClr val="9621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Towards a Platform for Benchmarking Large Language Models</a:t>
            </a:r>
          </a:p>
        </p:txBody>
      </p:sp>
      <p:sp>
        <p:nvSpPr>
          <p:cNvPr id="66" name="Google Shape;66;p14"/>
          <p:cNvSpPr/>
          <p:nvPr/>
        </p:nvSpPr>
        <p:spPr>
          <a:xfrm>
            <a:off x="8832300" y="4786800"/>
            <a:ext cx="328500" cy="35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8</a:t>
            </a:r>
            <a:endParaRPr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E010DDB-EB51-E435-BD26-BC39924D8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734500"/>
            <a:ext cx="4260300" cy="187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C257FC0-6917-2645-2408-ADF2631D7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8" y="1734500"/>
            <a:ext cx="4202189" cy="187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6403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535</Words>
  <Application>Microsoft Office PowerPoint</Application>
  <PresentationFormat>Apresentação na tela (16:9)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Apresentação do PowerPoint</vt:lpstr>
      <vt:lpstr>Contextualização e motivação</vt:lpstr>
      <vt:lpstr>Roadmap previsto</vt:lpstr>
      <vt:lpstr>Problemas e desafios identificados</vt:lpstr>
      <vt:lpstr>Metodologia</vt:lpstr>
      <vt:lpstr>Arquitetura do sistema</vt:lpstr>
      <vt:lpstr>Resultados preliminares</vt:lpstr>
      <vt:lpstr>Resultados preliminares – Energia consumida</vt:lpstr>
      <vt:lpstr>Resultados preliminares – Tempo de execução</vt:lpstr>
      <vt:lpstr>Conclusão e trabalho futuro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Simão Cunha</dc:creator>
  <cp:lastModifiedBy>Simão Pedro Sá Cunha</cp:lastModifiedBy>
  <cp:revision>5</cp:revision>
  <dcterms:modified xsi:type="dcterms:W3CDTF">2024-01-29T21:37:29Z</dcterms:modified>
</cp:coreProperties>
</file>