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5" r:id="rId8"/>
    <p:sldId id="266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>
      <p:cViewPr varScale="1">
        <p:scale>
          <a:sx n="137" d="100"/>
          <a:sy n="137" d="100"/>
        </p:scale>
        <p:origin x="9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Abordar o que é a </a:t>
            </a:r>
            <a:r>
              <a:rPr lang="pt-PT" dirty="0" err="1"/>
              <a:t>sartlink</a:t>
            </a:r>
            <a:r>
              <a:rPr lang="pt-PT" dirty="0"/>
              <a:t> e o que faz.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Tipos de satélites e diferenças. </a:t>
            </a:r>
            <a:r>
              <a:rPr lang="pt-PT" dirty="0" err="1"/>
              <a:t>Btw</a:t>
            </a:r>
            <a:r>
              <a:rPr lang="pt-PT" dirty="0"/>
              <a:t> os da </a:t>
            </a:r>
            <a:r>
              <a:rPr lang="pt-PT" dirty="0" err="1"/>
              <a:t>starlink</a:t>
            </a:r>
            <a:r>
              <a:rPr lang="pt-PT" dirty="0"/>
              <a:t> estão a uma distância de 550km. Devido à menor distância da terra tem menor latência quando comparados com satélites </a:t>
            </a:r>
            <a:r>
              <a:rPr lang="pt-PT" dirty="0" err="1"/>
              <a:t>geoestáticos</a:t>
            </a:r>
            <a:r>
              <a:rPr lang="pt-PT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85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Qualidade anunciada, no entanto, na altura de escrita do artigo os valores anunciados eram 20ms de latência e um </a:t>
            </a:r>
            <a:r>
              <a:rPr lang="pt-PT" dirty="0" err="1"/>
              <a:t>throughput</a:t>
            </a:r>
            <a:r>
              <a:rPr lang="pt-PT" dirty="0"/>
              <a:t> entre 100 e 200 </a:t>
            </a:r>
            <a:r>
              <a:rPr lang="pt-PT" dirty="0" err="1"/>
              <a:t>MBps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418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46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48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Abordar o </a:t>
            </a:r>
            <a:r>
              <a:rPr lang="pt-PT" dirty="0" err="1"/>
              <a:t>throughtput</a:t>
            </a:r>
            <a:r>
              <a:rPr lang="pt-PT" dirty="0"/>
              <a:t>, comparar com, ver se no </a:t>
            </a:r>
            <a:r>
              <a:rPr lang="pt-PT" dirty="0" err="1"/>
              <a:t>paper</a:t>
            </a:r>
            <a:r>
              <a:rPr lang="pt-PT" dirty="0"/>
              <a:t> </a:t>
            </a:r>
            <a:r>
              <a:rPr lang="pt-PT" dirty="0" err="1"/>
              <a:t>exite</a:t>
            </a:r>
            <a:r>
              <a:rPr lang="pt-PT" dirty="0"/>
              <a:t> algo 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37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Dizer o que são as métricas </a:t>
            </a:r>
            <a:r>
              <a:rPr lang="pt-PT" dirty="0" err="1"/>
              <a:t>onLoad</a:t>
            </a:r>
            <a:r>
              <a:rPr lang="pt-PT" dirty="0"/>
              <a:t> e </a:t>
            </a:r>
            <a:r>
              <a:rPr lang="pt-PT" dirty="0" err="1"/>
              <a:t>SpeedIndex</a:t>
            </a:r>
            <a:r>
              <a:rPr lang="pt-PT" dirty="0"/>
              <a:t>,  mencionar os valores do slide, fazer referência de </a:t>
            </a:r>
            <a:r>
              <a:rPr lang="pt-PT" dirty="0" err="1"/>
              <a:t>starlink</a:t>
            </a:r>
            <a:r>
              <a:rPr lang="pt-PT" dirty="0"/>
              <a:t> se encontrar próximo da internet </a:t>
            </a:r>
            <a:r>
              <a:rPr lang="pt-PT" dirty="0" err="1"/>
              <a:t>cabelada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2303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Dizer coisas...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31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ciencedirect.com/topics/engineering/low-earth-orb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3390925"/>
            <a:ext cx="8520600" cy="1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Qualidade de Serviço em Redes IP (2022/2023) - Grupo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Simão Cunha, Gonçalo Pereira, Rui Alves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a93262, a93168, pg50745</a:t>
            </a:r>
            <a:endParaRPr dirty="0"/>
          </a:p>
        </p:txBody>
      </p:sp>
      <p:sp>
        <p:nvSpPr>
          <p:cNvPr id="55" name="Google Shape;55;p13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925" y="577163"/>
            <a:ext cx="2564950" cy="199970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1</a:t>
            </a:r>
            <a:endParaRPr b="1"/>
          </a:p>
        </p:txBody>
      </p:sp>
      <p:sp>
        <p:nvSpPr>
          <p:cNvPr id="58" name="Google Shape;58;p13"/>
          <p:cNvSpPr txBox="1"/>
          <p:nvPr/>
        </p:nvSpPr>
        <p:spPr>
          <a:xfrm>
            <a:off x="3991350" y="617225"/>
            <a:ext cx="4526400" cy="19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ACM Internet Measurement Conference: A First Look at </a:t>
            </a:r>
            <a:r>
              <a:rPr lang="en-US" sz="2800" b="1" dirty="0" err="1"/>
              <a:t>Starlink</a:t>
            </a:r>
            <a:r>
              <a:rPr lang="en-US" sz="2800" b="1" dirty="0"/>
              <a:t> Performance</a:t>
            </a:r>
            <a:endParaRPr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Introdução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PT" sz="1700" dirty="0" err="1"/>
              <a:t>Starlink</a:t>
            </a:r>
            <a:endParaRPr lang="pt-PT" sz="1700" dirty="0"/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PT" sz="1600" dirty="0"/>
              <a:t>Sistema de internet banda larga</a:t>
            </a:r>
            <a:r>
              <a:rPr lang="pt-PT" sz="1700" dirty="0"/>
              <a:t> por todo o planeta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600" dirty="0" err="1"/>
              <a:t>Desenvolvimento</a:t>
            </a:r>
            <a:r>
              <a:rPr lang="en-GB" sz="1600" dirty="0"/>
              <a:t> de </a:t>
            </a:r>
            <a:r>
              <a:rPr lang="en-GB" sz="1600" dirty="0" err="1"/>
              <a:t>constelações</a:t>
            </a:r>
            <a:r>
              <a:rPr lang="en-GB" sz="1600" dirty="0"/>
              <a:t> de </a:t>
            </a:r>
            <a:r>
              <a:rPr lang="en-GB" sz="1600" dirty="0" err="1"/>
              <a:t>satélites</a:t>
            </a:r>
            <a:r>
              <a:rPr lang="en-GB" sz="1600" dirty="0"/>
              <a:t> de </a:t>
            </a:r>
            <a:r>
              <a:rPr lang="en-GB" sz="1600" dirty="0" err="1"/>
              <a:t>baixa</a:t>
            </a:r>
            <a:r>
              <a:rPr lang="en-GB" sz="1600" dirty="0"/>
              <a:t> </a:t>
            </a:r>
            <a:r>
              <a:rPr lang="en-GB" sz="1600" dirty="0" err="1"/>
              <a:t>órbita</a:t>
            </a:r>
            <a:r>
              <a:rPr lang="en-GB" sz="1600" dirty="0"/>
              <a:t> (LEO)</a:t>
            </a:r>
          </a:p>
          <a:p>
            <a:pPr marL="120650" indent="0">
              <a:buSzPts val="1700"/>
              <a:buNone/>
            </a:pPr>
            <a:r>
              <a:rPr lang="pt-PT" sz="1700" dirty="0"/>
              <a:t>3,800 satélites lançados</a:t>
            </a: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</a:rPr>
              <a:t>ACM Internet Measurement Conference: A First Look at </a:t>
            </a:r>
            <a:r>
              <a:rPr lang="en-US" sz="1400" b="1" dirty="0" err="1">
                <a:solidFill>
                  <a:schemeClr val="bg1"/>
                </a:solidFill>
              </a:rPr>
              <a:t>Starlink</a:t>
            </a:r>
            <a:r>
              <a:rPr lang="en-US" sz="1400" b="1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2</a:t>
            </a:r>
            <a:endParaRPr b="1"/>
          </a:p>
        </p:txBody>
      </p: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4B1FD990-1877-72DF-5D49-AAC25B38F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221" y="1561672"/>
            <a:ext cx="3098446" cy="2903165"/>
          </a:xfrm>
          <a:prstGeom prst="rect">
            <a:avLst/>
          </a:prstGeom>
        </p:spPr>
      </p:pic>
      <p:sp>
        <p:nvSpPr>
          <p:cNvPr id="4" name="CaixaDeTexto 4">
            <a:extLst>
              <a:ext uri="{FF2B5EF4-FFF2-40B4-BE49-F238E27FC236}">
                <a16:creationId xmlns:a16="http://schemas.microsoft.com/office/drawing/2014/main" id="{D59D8C7F-EF9C-FD7C-FA07-E73EC67E854A}"/>
              </a:ext>
            </a:extLst>
          </p:cNvPr>
          <p:cNvSpPr txBox="1"/>
          <p:nvPr/>
        </p:nvSpPr>
        <p:spPr>
          <a:xfrm>
            <a:off x="4711958" y="4485050"/>
            <a:ext cx="3881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>
                <a:hlinkClick r:id="rId4"/>
              </a:rPr>
              <a:t>https</a:t>
            </a:r>
            <a:r>
              <a:rPr lang="pt-PT" sz="1000" dirty="0">
                <a:hlinkClick r:id="rId4"/>
              </a:rPr>
              <a:t>://</a:t>
            </a:r>
            <a:r>
              <a:rPr lang="pt-PT" sz="1000" dirty="0" err="1">
                <a:hlinkClick r:id="rId4"/>
              </a:rPr>
              <a:t>www.sciencedirect.com</a:t>
            </a:r>
            <a:r>
              <a:rPr lang="pt-PT" sz="1000" dirty="0">
                <a:hlinkClick r:id="rId4"/>
              </a:rPr>
              <a:t>/</a:t>
            </a:r>
            <a:r>
              <a:rPr lang="pt-PT" sz="1000" dirty="0" err="1">
                <a:hlinkClick r:id="rId4"/>
              </a:rPr>
              <a:t>topics</a:t>
            </a:r>
            <a:r>
              <a:rPr lang="pt-PT" sz="1000" dirty="0">
                <a:hlinkClick r:id="rId4"/>
              </a:rPr>
              <a:t>/</a:t>
            </a:r>
            <a:r>
              <a:rPr lang="pt-PT" sz="1000" dirty="0" err="1">
                <a:hlinkClick r:id="rId4"/>
              </a:rPr>
              <a:t>engineering</a:t>
            </a:r>
            <a:r>
              <a:rPr lang="pt-PT" sz="1000" dirty="0">
                <a:hlinkClick r:id="rId4"/>
              </a:rPr>
              <a:t>/</a:t>
            </a:r>
            <a:r>
              <a:rPr lang="pt-PT" sz="1000" dirty="0" err="1">
                <a:hlinkClick r:id="rId4"/>
              </a:rPr>
              <a:t>low-earth-orbit</a:t>
            </a: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90205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Introdução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PT" sz="1700" dirty="0"/>
              <a:t>Qualidade de serviço anunciada pela </a:t>
            </a:r>
            <a:r>
              <a:rPr lang="pt-PT" sz="1700" dirty="0" err="1"/>
              <a:t>starlink</a:t>
            </a:r>
            <a:endParaRPr lang="pt-PT" sz="1700" dirty="0"/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</a:rPr>
              <a:t>ACM Internet Measurement Conference: A First Look at </a:t>
            </a:r>
            <a:r>
              <a:rPr lang="en-US" sz="1400" b="1" dirty="0" err="1">
                <a:solidFill>
                  <a:schemeClr val="bg1"/>
                </a:solidFill>
              </a:rPr>
              <a:t>Starlink</a:t>
            </a:r>
            <a:r>
              <a:rPr lang="en-US" sz="1400" b="1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2</a:t>
            </a:r>
            <a:endParaRPr b="1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C03D3E28-2F57-88BD-5F48-A406D2601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16407"/>
              </p:ext>
            </p:extLst>
          </p:nvPr>
        </p:nvGraphicFramePr>
        <p:xfrm>
          <a:off x="1524000" y="2346003"/>
          <a:ext cx="6096000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339460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7745521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Pacote Standard (2023)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Latência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25-50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6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Largura de banda de download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20-100 Mbps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76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Largura de banda de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5-15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48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Testes e medições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Condições</a:t>
            </a:r>
            <a:endParaRPr sz="1700" dirty="0"/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ACM Internet Measurement Conference: A First Look at Starlink Performance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3</a:t>
            </a:r>
            <a:endParaRPr b="1" dirty="0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4923ECD2-D449-19FD-BBE7-EA1C02943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5975"/>
              </p:ext>
            </p:extLst>
          </p:nvPr>
        </p:nvGraphicFramePr>
        <p:xfrm>
          <a:off x="311700" y="1756410"/>
          <a:ext cx="8520603" cy="2529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17229">
                  <a:extLst>
                    <a:ext uri="{9D8B030D-6E8A-4147-A177-3AD203B41FA5}">
                      <a16:colId xmlns:a16="http://schemas.microsoft.com/office/drawing/2014/main" val="3033946084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1677455218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1514179354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1183393764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597422610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1591705035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1696230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/>
                        <a:t>Computadores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/>
                        <a:t>Sistema Operativo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/>
                        <a:t>Nº de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/>
                        <a:t>Memória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/>
                        <a:t>Rede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/>
                        <a:t>Computador 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Ubuntu 20.04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8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16 GB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Linux versão 5.0.4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Louvain-la-Neuve, Bélgica</a:t>
                      </a:r>
                      <a:endParaRPr lang="pt-PT" sz="1200" b="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Starlink (pacote Standard)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6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/>
                        <a:t>Computador B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pt-PT" b="0" dirty="0"/>
                        <a:t>20-100 Mbps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Ethernet </a:t>
                      </a:r>
                    </a:p>
                    <a:p>
                      <a:pPr algn="ctr"/>
                      <a:r>
                        <a:rPr lang="pt-PT" sz="1200" dirty="0"/>
                        <a:t>(1 Gbit/s)</a:t>
                      </a:r>
                      <a:endParaRPr lang="pt-PT" sz="1200" b="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76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/>
                        <a:t>Computador C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pt-PT" b="0" dirty="0"/>
                        <a:t>5-15 Mbps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S/ informação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Satcom (uplink: </a:t>
                      </a:r>
                    </a:p>
                    <a:p>
                      <a:pPr algn="ctr"/>
                      <a:r>
                        <a:rPr lang="pt-PT" sz="1200" dirty="0"/>
                        <a:t>10 Mbit/s; downlink: </a:t>
                      </a:r>
                    </a:p>
                    <a:p>
                      <a:pPr algn="ctr"/>
                      <a:r>
                        <a:rPr lang="pt-PT" sz="1200" dirty="0"/>
                        <a:t>100 Mbits/s)</a:t>
                      </a:r>
                      <a:endParaRPr lang="pt-PT" sz="1200" b="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44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Testes e medições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Medições efetuadas</a:t>
            </a:r>
            <a:endParaRPr sz="1700" dirty="0"/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ACM Internet Measurement Conference: A First Look at Starlink Performance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4</a:t>
            </a:r>
            <a:endParaRPr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D87965-29B0-4EEA-EED5-F2F32FFE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24" y="1576925"/>
            <a:ext cx="5950352" cy="25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8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Testes e medições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Latência</a:t>
            </a:r>
          </a:p>
          <a:p>
            <a:pPr indent="-336550">
              <a:buSzPts val="1700"/>
            </a:pPr>
            <a:r>
              <a:rPr lang="pt-PT" sz="1700" dirty="0"/>
              <a:t>RTT médio </a:t>
            </a:r>
            <a:r>
              <a:rPr lang="en-GB" dirty="0">
                <a:latin typeface="WHDNLP_txsys"/>
              </a:rPr>
              <a:t>[46,52] </a:t>
            </a:r>
            <a:r>
              <a:rPr lang="en-GB" dirty="0" err="1">
                <a:latin typeface="WHDNLP_txsys"/>
              </a:rPr>
              <a:t>ms</a:t>
            </a:r>
            <a:endParaRPr lang="en-GB" dirty="0">
              <a:latin typeface="WHDNLP_txsys"/>
            </a:endParaRPr>
          </a:p>
          <a:p>
            <a:pPr indent="-336550">
              <a:buSzPts val="1700"/>
            </a:pPr>
            <a:r>
              <a:rPr lang="pt-PT" sz="1600" dirty="0"/>
              <a:t>RTT mínimo 20.5 </a:t>
            </a:r>
            <a:r>
              <a:rPr lang="pt-PT" sz="1600" dirty="0" err="1"/>
              <a:t>ms</a:t>
            </a:r>
            <a:endParaRPr lang="en-GB" sz="1600" dirty="0">
              <a:latin typeface="WHDNLP_txsy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</a:rPr>
              <a:t>ACM Internet Measurement Conference: A First Look at </a:t>
            </a:r>
            <a:r>
              <a:rPr lang="en-US" sz="1400" b="1" dirty="0" err="1">
                <a:solidFill>
                  <a:schemeClr val="bg1"/>
                </a:solidFill>
              </a:rPr>
              <a:t>Starlink</a:t>
            </a:r>
            <a:r>
              <a:rPr lang="en-US" sz="1400" b="1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5</a:t>
            </a:r>
            <a:endParaRPr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AFBEE5-306B-3366-5C3F-AE7067FB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19" y="1740263"/>
            <a:ext cx="4917702" cy="225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6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Testes e medições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18484" cy="1055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 err="1"/>
              <a:t>Throughput</a:t>
            </a:r>
            <a:endParaRPr lang="pt-PT"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600" dirty="0">
                <a:effectLst/>
                <a:latin typeface="Arial" panose="020B0604020202020204" pitchFamily="34" charset="0"/>
              </a:rPr>
              <a:t>Download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valor</a:t>
            </a:r>
            <a:r>
              <a:rPr lang="en-GB" sz="1600" dirty="0">
                <a:effectLst/>
                <a:latin typeface="Arial" panose="020B0604020202020204" pitchFamily="34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médio</a:t>
            </a:r>
            <a:r>
              <a:rPr lang="en-GB" sz="1600" dirty="0">
                <a:effectLst/>
                <a:latin typeface="Arial" panose="020B0604020202020204" pitchFamily="34" charset="0"/>
              </a:rPr>
              <a:t> 178 Mbit/s,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sendo</a:t>
            </a:r>
            <a:r>
              <a:rPr lang="en-GB" sz="1600" dirty="0">
                <a:effectLst/>
                <a:latin typeface="Arial" panose="020B0604020202020204" pitchFamily="34" charset="0"/>
              </a:rPr>
              <a:t> 386 Mbit/s o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máximo</a:t>
            </a:r>
            <a:r>
              <a:rPr lang="en-GB" sz="1600" dirty="0">
                <a:effectLst/>
                <a:latin typeface="Arial" panose="020B0604020202020204" pitchFamily="34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atingido</a:t>
            </a:r>
            <a:endParaRPr lang="en-GB" sz="1600" dirty="0">
              <a:effectLst/>
              <a:latin typeface="Arial" panose="020B0604020202020204" pitchFamily="34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600" dirty="0">
                <a:effectLst/>
                <a:latin typeface="Arial" panose="020B0604020202020204" pitchFamily="34" charset="0"/>
              </a:rPr>
              <a:t>Upload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valor</a:t>
            </a:r>
            <a:r>
              <a:rPr lang="en-GB" sz="1600" dirty="0">
                <a:effectLst/>
                <a:latin typeface="Arial" panose="020B0604020202020204" pitchFamily="34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médio</a:t>
            </a:r>
            <a:r>
              <a:rPr lang="en-GB" sz="1600" dirty="0">
                <a:effectLst/>
                <a:latin typeface="Arial" panose="020B0604020202020204" pitchFamily="34" charset="0"/>
              </a:rPr>
              <a:t> 17 Mbit/s e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sendo</a:t>
            </a:r>
            <a:r>
              <a:rPr lang="en-GB" sz="1600" dirty="0">
                <a:effectLst/>
                <a:latin typeface="Arial" panose="020B0604020202020204" pitchFamily="34" charset="0"/>
              </a:rPr>
              <a:t> 64 Mbit/s o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máximo</a:t>
            </a:r>
            <a:r>
              <a:rPr lang="en-GB" sz="1600" dirty="0">
                <a:effectLst/>
                <a:latin typeface="Arial" panose="020B0604020202020204" pitchFamily="34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atingido</a:t>
            </a:r>
            <a:r>
              <a:rPr lang="en-GB" sz="1600" dirty="0">
                <a:effectLst/>
                <a:latin typeface="Arial" panose="020B0604020202020204" pitchFamily="34" charset="0"/>
              </a:rPr>
              <a:t>.</a:t>
            </a:r>
            <a:endParaRPr sz="1700" dirty="0"/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</a:rPr>
              <a:t>ACM Internet Measurement Conference: A First Look at </a:t>
            </a:r>
            <a:r>
              <a:rPr lang="en-US" sz="1400" b="1" dirty="0" err="1">
                <a:solidFill>
                  <a:schemeClr val="bg1"/>
                </a:solidFill>
              </a:rPr>
              <a:t>Starlink</a:t>
            </a:r>
            <a:r>
              <a:rPr lang="en-US" sz="1400" b="1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5</a:t>
            </a:r>
            <a:endParaRPr b="1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94030D7-0723-8484-5833-8B531452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661" y="2124217"/>
            <a:ext cx="4364452" cy="22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Testes e medições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Web </a:t>
            </a:r>
            <a:r>
              <a:rPr lang="pt-PT" sz="1700" dirty="0" err="1"/>
              <a:t>browsing</a:t>
            </a:r>
            <a:endParaRPr lang="pt-PT"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600" dirty="0">
                <a:effectLst/>
                <a:latin typeface="Arial" panose="020B0604020202020204" pitchFamily="34" charset="0"/>
              </a:rPr>
              <a:t>2.12s onload (tempo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médio</a:t>
            </a:r>
            <a:r>
              <a:rPr lang="en-GB" sz="1600" dirty="0">
                <a:effectLst/>
                <a:latin typeface="Arial" panose="020B0604020202020204" pitchFamily="34" charset="0"/>
              </a:rPr>
              <a:t>)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600" dirty="0">
                <a:effectLst/>
                <a:latin typeface="Arial" panose="020B0604020202020204" pitchFamily="34" charset="0"/>
              </a:rPr>
              <a:t>1.82s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SpeedIndex</a:t>
            </a:r>
            <a:r>
              <a:rPr lang="en-GB" sz="1600" dirty="0">
                <a:latin typeface="Arial" panose="020B0604020202020204" pitchFamily="34" charset="0"/>
              </a:rPr>
              <a:t> (tempo </a:t>
            </a:r>
            <a:r>
              <a:rPr lang="en-GB" sz="1600" dirty="0" err="1">
                <a:latin typeface="Arial" panose="020B0604020202020204" pitchFamily="34" charset="0"/>
              </a:rPr>
              <a:t>médio</a:t>
            </a:r>
            <a:r>
              <a:rPr lang="en-GB" sz="1600" dirty="0">
                <a:latin typeface="Arial" panose="020B0604020202020204" pitchFamily="34" charset="0"/>
              </a:rPr>
              <a:t>)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600" dirty="0">
                <a:effectLst/>
                <a:latin typeface="Arial" panose="020B0604020202020204" pitchFamily="34" charset="0"/>
              </a:rPr>
              <a:t>75% a 80%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mais</a:t>
            </a:r>
            <a:r>
              <a:rPr lang="en-GB" sz="1600" dirty="0">
                <a:effectLst/>
                <a:latin typeface="Arial" panose="020B0604020202020204" pitchFamily="34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rápido</a:t>
            </a:r>
            <a:r>
              <a:rPr lang="en-GB" sz="1600" dirty="0">
                <a:latin typeface="Arial" panose="020B0604020202020204" pitchFamily="34" charset="0"/>
              </a:rPr>
              <a:t> que Satcom</a:t>
            </a:r>
            <a:endParaRPr sz="1700" dirty="0"/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</a:rPr>
              <a:t>ACM Internet Measurement Conference: A First Look at </a:t>
            </a:r>
            <a:r>
              <a:rPr lang="en-US" sz="1400" b="1" dirty="0" err="1">
                <a:solidFill>
                  <a:schemeClr val="bg1"/>
                </a:solidFill>
              </a:rPr>
              <a:t>Starlink</a:t>
            </a:r>
            <a:r>
              <a:rPr lang="en-US" sz="1400" b="1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5</a:t>
            </a:r>
            <a:endParaRPr b="1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F6E289F-F8C0-4866-4D3D-558A49108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214" y="1406560"/>
            <a:ext cx="4307442" cy="258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2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Discussão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Starlink cumpre os seus requisitos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Bom desempenho no web browsing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Ligações inter-satélites não ativadas</a:t>
            </a: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ACM Internet Measurement Conference: A First Look at Starlink Performance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6</a:t>
            </a:r>
            <a:endParaRPr b="1" dirty="0"/>
          </a:p>
        </p:txBody>
      </p:sp>
      <p:pic>
        <p:nvPicPr>
          <p:cNvPr id="3" name="Picture 2" descr="A picture containing turtle&#10;&#10;Description automatically generated">
            <a:extLst>
              <a:ext uri="{FF2B5EF4-FFF2-40B4-BE49-F238E27FC236}">
                <a16:creationId xmlns:a16="http://schemas.microsoft.com/office/drawing/2014/main" id="{F60DE5A4-BE8B-9A59-84D0-DF09DF533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6555"/>
            <a:ext cx="4190238" cy="21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37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472</Words>
  <Application>Microsoft Macintosh PowerPoint</Application>
  <PresentationFormat>On-screen Show (16:9)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WHDNLP_txsys</vt:lpstr>
      <vt:lpstr>Simple Light</vt:lpstr>
      <vt:lpstr>PowerPoint Presentation</vt:lpstr>
      <vt:lpstr>Introdução</vt:lpstr>
      <vt:lpstr>Introdução</vt:lpstr>
      <vt:lpstr>Testes e medições</vt:lpstr>
      <vt:lpstr>Testes e medições</vt:lpstr>
      <vt:lpstr>Testes e medições</vt:lpstr>
      <vt:lpstr>Testes e medições</vt:lpstr>
      <vt:lpstr>Testes e medições</vt:lpstr>
      <vt:lpstr>Discussão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Simão Cunha</dc:creator>
  <cp:lastModifiedBy>Gonçalo José Teixeira Pereira</cp:lastModifiedBy>
  <cp:revision>4</cp:revision>
  <dcterms:modified xsi:type="dcterms:W3CDTF">2023-02-28T16:39:01Z</dcterms:modified>
</cp:coreProperties>
</file>