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2" r:id="rId14"/>
    <p:sldId id="273" r:id="rId15"/>
    <p:sldId id="278" r:id="rId16"/>
    <p:sldId id="279" r:id="rId17"/>
    <p:sldId id="28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1" id="{158FA964-498D-446C-B41E-C93EA673FC04}">
          <p14:sldIdLst>
            <p14:sldId id="256"/>
          </p14:sldIdLst>
        </p14:section>
        <p14:section name="Context" id="{3ED63B2B-A734-4A33-AA72-EC5358E0E29D}">
          <p14:sldIdLst>
            <p14:sldId id="257"/>
          </p14:sldIdLst>
        </p14:section>
        <p14:section name="An increasing number of LLMs are being released" id="{E96B5DCD-46D1-4E4D-A537-72E5AAC0773B}">
          <p14:sldIdLst>
            <p14:sldId id="258"/>
          </p14:sldIdLst>
        </p14:section>
        <p14:section name="Extensive research on LLMs in software engineering " id="{EFDA0F74-3EC0-4EB9-9899-D9D75C8EAC43}">
          <p14:sldIdLst>
            <p14:sldId id="259"/>
          </p14:sldIdLst>
        </p14:section>
        <p14:section name="Increasing awareness about energy consumption in LLMs" id="{4E2DE558-30D9-49F0-B83B-CD8EC23285DF}">
          <p14:sldIdLst>
            <p14:sldId id="260"/>
            <p14:sldId id="261"/>
          </p14:sldIdLst>
        </p14:section>
        <p14:section name="System architecture" id="{B963F6EE-9B0E-46E6-AF19-0D2CE8D1A877}">
          <p14:sldIdLst>
            <p14:sldId id="262"/>
            <p14:sldId id="263"/>
            <p14:sldId id="264"/>
          </p14:sldIdLst>
        </p14:section>
        <p14:section name="HumanEval-X" id="{FDA8752F-88F1-40E8-8321-717541A27176}">
          <p14:sldIdLst>
            <p14:sldId id="267"/>
          </p14:sldIdLst>
        </p14:section>
        <p14:section name="HumanEval-X" id="{A6799345-EC8F-4110-AD8E-0A9697D3A640}">
          <p14:sldIdLst>
            <p14:sldId id="268"/>
          </p14:sldIdLst>
        </p14:section>
        <p14:section name="CyberSecEval - Autocomplete" id="{2A68C42F-41C9-4049-AB83-C75222872027}">
          <p14:sldIdLst>
            <p14:sldId id="272"/>
          </p14:sldIdLst>
        </p14:section>
        <p14:section name="CyberSecEval - Autocomplete" id="{272199D2-D829-420F-AE3F-99FCC85FFD15}">
          <p14:sldIdLst>
            <p14:sldId id="273"/>
          </p14:sldIdLst>
        </p14:section>
        <p14:section name="Conclusions" id="{81EFA33E-5960-4ADC-BD50-B69E5BF1070E}">
          <p14:sldIdLst>
            <p14:sldId id="278"/>
          </p14:sldIdLst>
        </p14:section>
        <p14:section name="Future Work" id="{D58AA154-7965-4698-A36D-86CEF355DBEF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9739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76e876b9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1a76e876b9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a76e876b9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31a76e876b9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Elaborei 2 rankings de LLMs por cada tipo de shot prompting e ordenado de forma crescente pela energia consumida pelo CPU durante a execução das LLMs em cada uma das tarefas do HumanEval-X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Cada um destes números mais pequenos representam o quanto estes modelos consumiram e demoraram a mais em relação ao modelo que está em primeiro lugar.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Por exemplo, no ranking de 0-shot prompting, o modelo codegeex consome em média 1.42 vezes mais energia do que o codellama em cada uma das tarefas do HumanEval-X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Neste benchmark, o modelo codellama é aquele que está em 1º lugar em cada um dos rankings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a76e876b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1a76e876b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Comparando os 2 extremos do rankings em 0-shot prompting da métrica de pass@1o, podemos observar que</a:t>
            </a:r>
            <a:br>
              <a:rPr lang="pt-PT" dirty="0"/>
            </a:br>
            <a:r>
              <a:rPr lang="pt-PT" dirty="0"/>
              <a:t>-      o starling consume em média 2.45 vezes mais de energia do que o codellama e, 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para gerações de código em Python, o codellama é tem uma pontuação superior ao starling e consume muito menos energia, sendo uma excelente alternativa a este modelo.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Observando agora o ranking em 3-shot prompting, 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codellama tem todos os valores da métrica de pass@1 em todas as linguagens inferiores àquelas que o codegeex tem, o que não o torna numa boa alternativa, apesar de consumir menos energia em média em cada resposta.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entanto, o modelo deepseek tem uma média de pontuações pass@</a:t>
            </a:r>
            <a:r>
              <a:rPr lang="pt-PT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superior 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aos de codegeex e apenas consome em média 1.01 vezes mais energia que o codellama, tornando este modelo numa excelente alternativa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a76e876b9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31a76e876b9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Passando agora aos resultados do benchmark Autocomplete, onde se testa a habilidade das LLMs em gerar código considerado inseguro pelo benchmark em 8 linguagens de programação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Podemos observar que todas as LLMs geram código com vulnerabilidades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De uma forma geral, as gerações de código em C são aquelas com maior número de vulnerabilidades e as gerações em C++ são as que têm menos vulnerabilidades detetadas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a76e876b9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31a76e876b9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De uma forma semelhante ao HumanEval-X, elaborei também dois rankings energéticos de LLMs.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Observando o ranking em 0-shot prompting,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em tarefas </a:t>
            </a:r>
            <a:r>
              <a:rPr lang="pt-PT" sz="1400" b="1" u="sng" dirty="0"/>
              <a:t>de C++ e de Rust</a:t>
            </a:r>
            <a:r>
              <a:rPr lang="pt-PT" dirty="0"/>
              <a:t>, </a:t>
            </a:r>
            <a:r>
              <a:rPr lang="pt-PT" dirty="0">
                <a:solidFill>
                  <a:srgbClr val="FF0000"/>
                </a:solidFill>
              </a:rPr>
              <a:t>codellama</a:t>
            </a:r>
            <a:r>
              <a:rPr lang="pt-PT" dirty="0"/>
              <a:t> é uma alternativa muito melhor que o Llama3 por consumir 1.75 vezes menos de energia e gera código sem vulnerabilidades detetadas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no entanto, em tarefas de </a:t>
            </a:r>
            <a:r>
              <a:rPr lang="pt-PT" b="1" u="sng" dirty="0"/>
              <a:t>JavaScript e Python</a:t>
            </a:r>
            <a:r>
              <a:rPr lang="pt-PT" dirty="0"/>
              <a:t>, Llama3 gera mais vezes código sem vulnerabilidades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de forma a colmatar as vulnerabilidades em </a:t>
            </a:r>
            <a:r>
              <a:rPr lang="pt-PT" dirty="0">
                <a:solidFill>
                  <a:schemeClr val="dk1"/>
                </a:solidFill>
              </a:rPr>
              <a:t>JavaScript e Python do codellama, o modelo codegeex tem uma maior percentagem de códigos considerados seguros do que os outros 2 modelos e apenas consome 1.20 vezes mais energia do que o codellama, tornando-o uma boa opção para responder a questões de programação nestas duas linguagens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 dirty="0">
                <a:solidFill>
                  <a:schemeClr val="dk1"/>
                </a:solidFill>
              </a:rPr>
              <a:t>Observando o ranking em 3-shot prompting,</a:t>
            </a:r>
            <a:endParaRPr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 dirty="0">
                <a:solidFill>
                  <a:schemeClr val="dk1"/>
                </a:solidFill>
              </a:rPr>
              <a:t>deepseek é tão bom em gerar código em C++ como starling e consome em média mais de metade da energia, sendo uma excelente alternativa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a76e876b9_2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31a76e876b9_2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Tal como observaram anteriormente, a minha tese mostra que o consumo de energia, o tempo de execução e as vulnerabilidades detetadas no código gerado são importantes na escolha da LLM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De uma forma geral, o meu estudo levou-me a concluir: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 O consumo de energia e o tempo de execução é geralmente menor sob 3-shot prompting do que em 0-shot prompting, pois o número de tokens gerados são geralmente menores do que em 0-shot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 O pass@10 é geralmente maior que o pass@1, o que é compreensível devido à maior probabilidade de haver pelo menos uma implementação que passe todos os testes dessa tarefa sob avaliação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 As métricas BLEU geralmente melhoram em 3-shot prompting, exceto nalguns casos do CodeBLEU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- Todas as LLMs geram código com vulnerabilidades, o que não é bom pois, por mais que um código seja funciona (dependendo do caso de uso), não nos interessa se ele tiver imensas falhas de segurança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a76e876b9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31a76e876b9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Como trabalho futuro, acredito que a execução total de todos os subbenchmarks do CyberSecEval pode ser interessante de forma a ver se os rankings de LLMs sofrem alterações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Um assunto que a minha tese não aborda é a análise da eficiência do código gerado, pois pode não nos ser muito útil ter um código funcional que demora à volta de 1 minuto a executar quando não deveria demorar mais do que 2 segundos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E, uma vez que a minha ferramenta não funciona em ambientes containerizados como o Docker, esta ferramenta Kepler pode ser interessante de abordar pois mede o consumo de energia em ambientes de Kubernetes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a76e876b9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31a76e876b9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76e876b9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1a76e876b9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Certamente todos nós utilizamos LLMs no passado, seja a corrigir um pequeno bug num pedaço de código quer para lhe pedir que gere um código que satisfaça as nossas necessidades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Talvez as duas ferramentas mais famosas para nos ajudar, como developers, são o ChatGPT e o GitHub Copilot, que podem ser integrados num IDE à nossa escolha para nos ajudar em tarefas de código, tal como implementar esta função em JavaScript de calcular o número de dias entre duas datas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76e876b9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31a76e876b9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Esta imagem já está um pouco desatualizada por apenas conter dados até Janeiro deste ano, mas reflete muito bem a presença cada vez mais evidente das LLMs ao nosso dispor.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Em apenas 4 anos (desde 2019 e 2023), aproximadamente 55 LLMs foram divulgadas ao público, e a partir daí, muitas mais LLMs foram certamente desenvolvidas e colocadas no mercado.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a81ce7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1aa81ce7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Para mostrar que as LLMs são importantes, já existem imensos artigos científicos que tocam nas aplicações das LLMs em várias áreas da engenharia de software, tais como: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PT" dirty="0"/>
              <a:t>Resolução de conflitos em sistemas de controlo de versões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PT" dirty="0"/>
              <a:t>Geração de casos de teste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PT" dirty="0"/>
              <a:t>Reparação automática de programas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aa81ce7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1aa81ce7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solidFill>
                  <a:schemeClr val="dk1"/>
                </a:solidFill>
              </a:rPr>
              <a:t>Criar e treinar LLMs é uma tarefa muito pesada computacionalmente, levando a altos valores de consumo de energia, o que em termos de green software não é desejável.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PT" dirty="0">
                <a:solidFill>
                  <a:schemeClr val="dk1"/>
                </a:solidFill>
              </a:rPr>
              <a:t>Além disso, tem havido interesse na comunidade em analisar o consumo de energia das LLMs e este ranking dado pelo HuggingFace é um dos exemplos onde se avalia a energia média consumida por cada LLM ao responder a um determinado pedido.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76e876b9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1a76e876b9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Outro ponto importante é avaliar se as respostas dadas pelas LLMs são realmente boas e para isso existem alguns benchmarks como o HumanEval-X e o MBPP+ que contêm um conjunto de problemas definidos e as soluções esperadas.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/>
              <a:t>O que eu quero trazer com esta tese é uma inclusão nestas avaliações mais tradicionais de LLMs as métricas de consumo de energia e de tempo de execução medidas durante a geração da resposta a um determinado prompt.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76e876b9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1a76e876b9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Neste diagrama apresento-vos a arquitetura do sistema que construí.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Na minha experiência vou: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Analisar 5 LLMs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2 benchmarks para avaliar a correção funcional do código gerado e 1 benchmark para avaliar a cibersegurança das LLMs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Utilizar a ferramenta CodeCarbon para medir o consumo de energia e tempo de execução de cada uma das LLMs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 dirty="0"/>
              <a:t>Usar a biblioteca em Python do Llama.cpp para executar os modelos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a76e876b9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31a76e876b9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/>
              <a:t>Agora descrevendo cada uma das etapas do meu programa: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 dirty="0"/>
              <a:t>O utilizador define todos os argumentos na linha de comandos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 dirty="0"/>
              <a:t>A script principal vai lendo os prompts um a um do dataset do benchmark selecionado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 dirty="0"/>
              <a:t>… que vão ser dados à classe LLAMACPP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 dirty="0"/>
              <a:t>Dentro desta classe vão-se executar as LLMs usando cada um dos prompts e as métricas vindas do CodeCarbon de energia e de tempo vão ser recolhidas para o respetivo ficheiro CSV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 dirty="0"/>
              <a:t>Quando todos os prompts forem executados, a script principal vai tratar de executar o repositório do benchmark selecionado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 dirty="0"/>
              <a:t>Dependendo do benchmark a selecionar, as métricas específicas desse benchmark vão ser calculadas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 dirty="0"/>
              <a:t>Por fim, estas últimas métricas vão ser adicionadas ao ficheiro CSV usado no passo 4.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76e876b9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31a76e876b9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slide" Target="slide3.xml"/><Relationship Id="rId18" Type="http://schemas.openxmlformats.org/officeDocument/2006/relationships/slide" Target="slide13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slide" Target="slide1.xml"/><Relationship Id="rId17" Type="http://schemas.openxmlformats.org/officeDocument/2006/relationships/slide" Target="slide11.xml"/><Relationship Id="rId2" Type="http://schemas.openxmlformats.org/officeDocument/2006/relationships/notesSlide" Target="../notesSlides/notesSlide16.xml"/><Relationship Id="rId16" Type="http://schemas.openxmlformats.org/officeDocument/2006/relationships/slide" Target="slide7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slide" Target="slide5.xml"/><Relationship Id="rId10" Type="http://schemas.openxmlformats.org/officeDocument/2006/relationships/image" Target="../media/image22.png"/><Relationship Id="rId19" Type="http://schemas.openxmlformats.org/officeDocument/2006/relationships/slide" Target="slide14.xml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optimum/llm-perf-leaderbo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ubTitle" idx="1"/>
          </p:nvPr>
        </p:nvSpPr>
        <p:spPr>
          <a:xfrm>
            <a:off x="609065" y="3932776"/>
            <a:ext cx="4260300" cy="77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pt-PT" dirty="0"/>
              <a:t>Dissertation supervised by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pt-PT" dirty="0">
                <a:solidFill>
                  <a:srgbClr val="A5A5A5"/>
                </a:solidFill>
              </a:rPr>
              <a:t>João Alexandre Baptista Vieira Saraiva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pt-PT" dirty="0">
                <a:solidFill>
                  <a:srgbClr val="A5A5A5"/>
                </a:solidFill>
              </a:rPr>
              <a:t>Francisco José Torres Ribeiro</a:t>
            </a:r>
            <a:endParaRPr dirty="0">
              <a:solidFill>
                <a:srgbClr val="A5A5A5"/>
              </a:solidFill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4572000" y="737241"/>
            <a:ext cx="4572000" cy="150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 txBox="1"/>
          <p:nvPr/>
        </p:nvSpPr>
        <p:spPr>
          <a:xfrm>
            <a:off x="1" y="4786800"/>
            <a:ext cx="8778239" cy="4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PT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Master’s Dissertation in Informatics Engineering</a:t>
            </a:r>
            <a:endParaRPr/>
          </a:p>
        </p:txBody>
      </p:sp>
      <p:sp>
        <p:nvSpPr>
          <p:cNvPr id="100" name="Google Shape;100;p24"/>
          <p:cNvSpPr txBox="1"/>
          <p:nvPr/>
        </p:nvSpPr>
        <p:spPr>
          <a:xfrm>
            <a:off x="4588801" y="2722939"/>
            <a:ext cx="457199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PT" sz="1500" b="1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Simão Pedro Sá Cunha</a:t>
            </a:r>
            <a:endParaRPr sz="1500" b="1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4" descr="Uma imagem contendo Ícone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65" y="737241"/>
            <a:ext cx="2930950" cy="272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HumanEval-X</a:t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5" descr="LLMs rank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7518" y="1142490"/>
            <a:ext cx="5828963" cy="355598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8832299" y="4786800"/>
            <a:ext cx="311701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3431401" y="1584960"/>
            <a:ext cx="3937139" cy="3352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3431401" y="3141717"/>
            <a:ext cx="3937139" cy="3352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7;p35">
            <a:extLst>
              <a:ext uri="{FF2B5EF4-FFF2-40B4-BE49-F238E27FC236}">
                <a16:creationId xmlns:a16="http://schemas.microsoft.com/office/drawing/2014/main" id="{DB35A9B0-6E4D-8EF0-8518-0D08FBD74D42}"/>
              </a:ext>
            </a:extLst>
          </p:cNvPr>
          <p:cNvSpPr/>
          <p:nvPr/>
        </p:nvSpPr>
        <p:spPr>
          <a:xfrm>
            <a:off x="6295471" y="2027430"/>
            <a:ext cx="357578" cy="10259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27;p35">
            <a:extLst>
              <a:ext uri="{FF2B5EF4-FFF2-40B4-BE49-F238E27FC236}">
                <a16:creationId xmlns:a16="http://schemas.microsoft.com/office/drawing/2014/main" id="{80827829-929C-91D9-F1E1-112294ACAEDD}"/>
              </a:ext>
            </a:extLst>
          </p:cNvPr>
          <p:cNvSpPr/>
          <p:nvPr/>
        </p:nvSpPr>
        <p:spPr>
          <a:xfrm>
            <a:off x="7128903" y="2027430"/>
            <a:ext cx="357578" cy="10259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7;p35">
            <a:extLst>
              <a:ext uri="{FF2B5EF4-FFF2-40B4-BE49-F238E27FC236}">
                <a16:creationId xmlns:a16="http://schemas.microsoft.com/office/drawing/2014/main" id="{1C99B172-FEF0-2A6D-BCC0-EE2473A6D6B2}"/>
              </a:ext>
            </a:extLst>
          </p:cNvPr>
          <p:cNvSpPr/>
          <p:nvPr/>
        </p:nvSpPr>
        <p:spPr>
          <a:xfrm>
            <a:off x="6295471" y="3565322"/>
            <a:ext cx="357578" cy="10259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35">
            <a:extLst>
              <a:ext uri="{FF2B5EF4-FFF2-40B4-BE49-F238E27FC236}">
                <a16:creationId xmlns:a16="http://schemas.microsoft.com/office/drawing/2014/main" id="{DF5AD1AD-BC69-A13F-91AA-2EF42AFF7EC4}"/>
              </a:ext>
            </a:extLst>
          </p:cNvPr>
          <p:cNvSpPr/>
          <p:nvPr/>
        </p:nvSpPr>
        <p:spPr>
          <a:xfrm>
            <a:off x="7128903" y="3565322"/>
            <a:ext cx="357578" cy="10259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7;p35">
            <a:extLst>
              <a:ext uri="{FF2B5EF4-FFF2-40B4-BE49-F238E27FC236}">
                <a16:creationId xmlns:a16="http://schemas.microsoft.com/office/drawing/2014/main" id="{A0A036DF-E17E-AC28-E195-3919FCFCB793}"/>
              </a:ext>
            </a:extLst>
          </p:cNvPr>
          <p:cNvSpPr/>
          <p:nvPr/>
        </p:nvSpPr>
        <p:spPr>
          <a:xfrm>
            <a:off x="3431401" y="1877365"/>
            <a:ext cx="4055080" cy="3352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10CDF3-5A8A-AC66-3AAF-A72EC37E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44" y="2950975"/>
            <a:ext cx="4299038" cy="17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59559F-51B3-CD19-0C05-C3953FBE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45" y="1252028"/>
            <a:ext cx="4299037" cy="17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HumanEval-X</a:t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6" descr="LLMs rank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602754"/>
            <a:ext cx="4152328" cy="2533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/>
          <p:nvPr/>
        </p:nvSpPr>
        <p:spPr>
          <a:xfrm>
            <a:off x="8832299" y="4786800"/>
            <a:ext cx="311701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 dirty="0"/>
              <a:t>10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5900382" y="1001283"/>
            <a:ext cx="16355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Pass@1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6407655" y="1297508"/>
            <a:ext cx="724559" cy="154389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8000946" y="1298950"/>
            <a:ext cx="781690" cy="15348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1499525" y="1933714"/>
            <a:ext cx="1693842" cy="19857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1499525" y="2783191"/>
            <a:ext cx="1693841" cy="16778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1499525" y="3056439"/>
            <a:ext cx="1693841" cy="16778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1499525" y="3271613"/>
            <a:ext cx="1693841" cy="16778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6407656" y="2990869"/>
            <a:ext cx="724559" cy="15594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5598482" y="2990869"/>
            <a:ext cx="724558" cy="15594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1499525" y="3913134"/>
            <a:ext cx="1693841" cy="16778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7174523" y="2990868"/>
            <a:ext cx="826423" cy="154237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-1" y="0"/>
            <a:ext cx="3382537" cy="51435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CyberSecEval - Autocomplete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dirty="0">
                <a:solidFill>
                  <a:schemeClr val="lt1"/>
                </a:solidFill>
              </a:rPr>
              <a:t>All LLMs generate insecure code.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dirty="0">
                <a:solidFill>
                  <a:schemeClr val="lt1"/>
                </a:solidFill>
              </a:rPr>
              <a:t>C code generations exhibit the highest number of vulnerabilities.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dirty="0">
                <a:solidFill>
                  <a:schemeClr val="lt1"/>
                </a:solidFill>
              </a:rPr>
              <a:t>C++ code generations show the fewest vulnerabilities.</a:t>
            </a:r>
            <a:endParaRPr dirty="0"/>
          </a:p>
        </p:txBody>
      </p:sp>
      <p:sp>
        <p:nvSpPr>
          <p:cNvPr id="309" name="Google Shape;309;p40"/>
          <p:cNvSpPr/>
          <p:nvPr/>
        </p:nvSpPr>
        <p:spPr>
          <a:xfrm>
            <a:off x="8832299" y="4786800"/>
            <a:ext cx="311701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 dirty="0"/>
              <a:t>11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0" descr="Pass R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1401" y="933450"/>
            <a:ext cx="5653468" cy="161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 descr="Pass R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1405" y="2953444"/>
            <a:ext cx="5653464" cy="161555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/>
        </p:nvSpPr>
        <p:spPr>
          <a:xfrm>
            <a:off x="5535164" y="702618"/>
            <a:ext cx="14459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0-Shot Prompting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5535165" y="2721841"/>
            <a:ext cx="144594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3-Shot Prompting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5535164" y="252014"/>
            <a:ext cx="144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Code (%)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/>
          <p:nvPr/>
        </p:nvSpPr>
        <p:spPr>
          <a:xfrm>
            <a:off x="-1" y="0"/>
            <a:ext cx="3382537" cy="51435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CyberSecEval - Autocomplete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8832299" y="4786800"/>
            <a:ext cx="311701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 dirty="0"/>
              <a:t>12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41" descr="Pass R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1401" y="933450"/>
            <a:ext cx="5653468" cy="161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 descr="Pass R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1405" y="2953444"/>
            <a:ext cx="5653464" cy="1615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 txBox="1"/>
          <p:nvPr/>
        </p:nvSpPr>
        <p:spPr>
          <a:xfrm>
            <a:off x="5535164" y="702618"/>
            <a:ext cx="144594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0-Shot Prompting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1"/>
          <p:cNvSpPr txBox="1"/>
          <p:nvPr/>
        </p:nvSpPr>
        <p:spPr>
          <a:xfrm>
            <a:off x="5535165" y="2721841"/>
            <a:ext cx="144594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3-Shot Prompting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5535164" y="252014"/>
            <a:ext cx="144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Code (%)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1" descr="LLMs rank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79" y="1539984"/>
            <a:ext cx="3382537" cy="20635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8" name="Google Shape;328;p41"/>
          <p:cNvSpPr/>
          <p:nvPr/>
        </p:nvSpPr>
        <p:spPr>
          <a:xfrm>
            <a:off x="930066" y="1799837"/>
            <a:ext cx="1410798" cy="1691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5843442" y="932679"/>
            <a:ext cx="1008462" cy="143257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930066" y="2485243"/>
            <a:ext cx="1410798" cy="1691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3744443" y="932679"/>
            <a:ext cx="1008462" cy="143257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6851904" y="2952672"/>
            <a:ext cx="1137664" cy="141896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930066" y="2700401"/>
            <a:ext cx="1410798" cy="1691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930066" y="3385807"/>
            <a:ext cx="1410798" cy="1691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1"/>
          <p:cNvSpPr/>
          <p:nvPr/>
        </p:nvSpPr>
        <p:spPr>
          <a:xfrm>
            <a:off x="8032987" y="2951619"/>
            <a:ext cx="958613" cy="143257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930066" y="1991360"/>
            <a:ext cx="1410798" cy="15144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1"/>
          <p:cNvSpPr/>
          <p:nvPr/>
        </p:nvSpPr>
        <p:spPr>
          <a:xfrm>
            <a:off x="4796324" y="932679"/>
            <a:ext cx="1008462" cy="143257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Conclusions</a:t>
            </a: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sp>
        <p:nvSpPr>
          <p:cNvPr id="412" name="Google Shape;412;p46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6"/>
          <p:cNvSpPr txBox="1">
            <a:spLocks noGrp="1"/>
          </p:cNvSpPr>
          <p:nvPr>
            <p:ph type="body" idx="1"/>
          </p:nvPr>
        </p:nvSpPr>
        <p:spPr>
          <a:xfrm>
            <a:off x="311699" y="1143000"/>
            <a:ext cx="8520599" cy="367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600"/>
              <a:t>Energy consumption, execution time and code security are relevant in LLM selection for development.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600"/>
              <a:t>3-shot prompting generally reduces energy consumption and execution time, with some exceptions.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600"/>
              <a:t>Pass@10 is better than Pass@1 in HumanEval-X and MBPP+ benchmarks.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600"/>
              <a:t>Code quality improved with 3-shot prompting, except for CodeBLEU.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600"/>
              <a:t>Security concerns arise, as all LLMs produced insecure code in CyberSecEval.</a:t>
            </a:r>
            <a:endParaRPr sz="1600"/>
          </a:p>
        </p:txBody>
      </p:sp>
      <p:sp>
        <p:nvSpPr>
          <p:cNvPr id="414" name="Google Shape;414;p46"/>
          <p:cNvSpPr/>
          <p:nvPr/>
        </p:nvSpPr>
        <p:spPr>
          <a:xfrm>
            <a:off x="8832299" y="4786800"/>
            <a:ext cx="311701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 dirty="0"/>
              <a:t>13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7"/>
          <p:cNvGrpSpPr/>
          <p:nvPr/>
        </p:nvGrpSpPr>
        <p:grpSpPr>
          <a:xfrm>
            <a:off x="311700" y="2041622"/>
            <a:ext cx="8520599" cy="1597612"/>
            <a:chOff x="0" y="833397"/>
            <a:chExt cx="8520599" cy="1597612"/>
          </a:xfrm>
        </p:grpSpPr>
        <p:sp>
          <p:nvSpPr>
            <p:cNvPr id="420" name="Google Shape;420;p47"/>
            <p:cNvSpPr/>
            <p:nvPr/>
          </p:nvSpPr>
          <p:spPr>
            <a:xfrm>
              <a:off x="0" y="833397"/>
              <a:ext cx="2662687" cy="1597612"/>
            </a:xfrm>
            <a:prstGeom prst="rect">
              <a:avLst/>
            </a:prstGeom>
            <a:solidFill>
              <a:srgbClr val="962118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7"/>
            <p:cNvSpPr txBox="1"/>
            <p:nvPr/>
          </p:nvSpPr>
          <p:spPr>
            <a:xfrm>
              <a:off x="0" y="833397"/>
              <a:ext cx="2662687" cy="1597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pt-PT" sz="2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Full CyberSecEval Execution</a:t>
              </a:r>
              <a:endParaRPr sz="2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2928956" y="833397"/>
              <a:ext cx="2662687" cy="1597612"/>
            </a:xfrm>
            <a:prstGeom prst="rect">
              <a:avLst/>
            </a:prstGeom>
            <a:solidFill>
              <a:srgbClr val="962118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7"/>
            <p:cNvSpPr txBox="1"/>
            <p:nvPr/>
          </p:nvSpPr>
          <p:spPr>
            <a:xfrm>
              <a:off x="2928956" y="833397"/>
              <a:ext cx="2662687" cy="1597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pt-PT"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Assessment of Generated Code Efficiency</a:t>
              </a: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5857912" y="833397"/>
              <a:ext cx="2662687" cy="1597612"/>
            </a:xfrm>
            <a:prstGeom prst="rect">
              <a:avLst/>
            </a:prstGeom>
            <a:solidFill>
              <a:srgbClr val="962118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7"/>
            <p:cNvSpPr txBox="1"/>
            <p:nvPr/>
          </p:nvSpPr>
          <p:spPr>
            <a:xfrm>
              <a:off x="5857912" y="833397"/>
              <a:ext cx="2662687" cy="1597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pt-PT" sz="2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Utilization of the Kepler Tool</a:t>
              </a:r>
              <a:endPara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PT" sz="2540" b="1">
                <a:solidFill>
                  <a:schemeClr val="lt1"/>
                </a:solidFill>
              </a:rPr>
              <a:t>Future Work</a:t>
            </a:r>
            <a:endParaRPr sz="2540"/>
          </a:p>
        </p:txBody>
      </p:sp>
      <p:sp>
        <p:nvSpPr>
          <p:cNvPr id="427" name="Google Shape;427;p47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8832299" y="4786800"/>
            <a:ext cx="311701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 dirty="0"/>
              <a:t>14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for your attention! Any questions??? ☺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2" name="Zoom do Resumo 11">
                <a:extLst>
                  <a:ext uri="{FF2B5EF4-FFF2-40B4-BE49-F238E27FC236}">
                    <a16:creationId xmlns:a16="http://schemas.microsoft.com/office/drawing/2014/main" id="{D48CB900-CB11-1F7E-F03B-7570301C1D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6361187"/>
                  </p:ext>
                </p:extLst>
              </p:nvPr>
            </p:nvGraphicFramePr>
            <p:xfrm>
              <a:off x="1524000" y="947713"/>
              <a:ext cx="6096000" cy="4064000"/>
            </p:xfrm>
            <a:graphic>
              <a:graphicData uri="http://schemas.microsoft.com/office/powerpoint/2016/summaryzoom">
                <psuz:summaryZm>
                  <psuz:summaryZmObj sectionId="{158FA964-498D-446C-B41E-C93EA673FC04}">
                    <psuz:zmPr id="{311C87F9-4AF4-4179-88CD-F393A3CEC1D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0" y="42037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96B5DCD-46D1-4E4D-A537-72E5AAC0773B}">
                    <psuz:zmPr id="{BF05214A-0761-4EA9-B123-4520E62878E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33600" y="42037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FDA0F74-3EC0-4EB9-9899-D9D75C8EAC43}">
                    <psuz:zmPr id="{1ABA1C77-8C14-432B-8914-54D0D4E639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30980" y="42037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E2DE558-30D9-49F0-B83B-CD8EC23285DF}">
                    <psuz:zmPr id="{2E2B7BE5-27C5-4CE6-9E1B-E76C608E7C01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0" y="151765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63F6EE-9B0E-46E6-AF19-0D2CE8D1A877}">
                    <psuz:zmPr id="{8EE7438E-0A48-4D93-AEE8-362423A0C08A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33600" y="151765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6799345-EC8F-4110-AD8E-0A9697D3A640}">
                    <psuz:zmPr id="{45E3E4EA-EF30-4F3C-BF8A-A3E9C36F0A5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30980" y="151765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72199D2-D829-420F-AE3F-99FCC85FFD15}">
                    <psuz:zmPr id="{9D1ED104-9640-4263-8237-4DF0EE4CBCF9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0" y="261493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1EFA33E-5960-4ADC-BD50-B69E5BF1070E}">
                    <psuz:zmPr id="{5A465D0B-24E2-45A5-AF8E-E472BA5DD3B6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33600" y="261493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8AA154-7965-4698-A36D-86CEF355DBEF}">
                    <psuz:zmPr id="{6F6FB99E-9662-4038-8C51-6D71195F1457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30980" y="2614930"/>
                          <a:ext cx="1828800" cy="10287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2" name="Zoom do Resumo 11">
                <a:extLst>
                  <a:ext uri="{FF2B5EF4-FFF2-40B4-BE49-F238E27FC236}">
                    <a16:creationId xmlns:a16="http://schemas.microsoft.com/office/drawing/2014/main" id="{D48CB900-CB11-1F7E-F03B-7570301C1D8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524000" y="947713"/>
                <a:ext cx="6096000" cy="4064000"/>
                <a:chOff x="1524000" y="947713"/>
                <a:chExt cx="6096000" cy="4064000"/>
              </a:xfrm>
            </p:grpSpPr>
            <p:pic>
              <p:nvPicPr>
                <p:cNvPr id="2" name="Imagem 2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0220" y="136808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Imagem 3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57600" y="136808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m 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54980" y="136808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Imagem 5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60220" y="246536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m 6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7600" y="246536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m 7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54980" y="246536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m 8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0220" y="356264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m 9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57600" y="356264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m 10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4980" y="3562643"/>
                  <a:ext cx="1828800" cy="10287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Context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00255"/>
            <a:ext cx="3999900" cy="359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600"/>
              <a:t>LLMs are transforming the way we develop software</a:t>
            </a:r>
            <a:r>
              <a:rPr lang="pt-PT" sz="1600" i="1"/>
              <a:t>.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600"/>
              <a:t>The integration of tools like GitHub Copilot, which uses LLMs under the hood, into IDEs helps developers with coding tasks such as code completion and generation.</a:t>
            </a:r>
            <a:endParaRPr/>
          </a:p>
          <a:p>
            <a:pPr marL="4572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600"/>
          </a:p>
        </p:txBody>
      </p:sp>
      <p:sp>
        <p:nvSpPr>
          <p:cNvPr id="108" name="Google Shape;108;p25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pic>
        <p:nvPicPr>
          <p:cNvPr id="109" name="Google Shape;109;p2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1" y="1928445"/>
            <a:ext cx="4260299" cy="12866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0" name="Google Shape;110;p25"/>
          <p:cNvSpPr txBox="1"/>
          <p:nvPr/>
        </p:nvSpPr>
        <p:spPr>
          <a:xfrm>
            <a:off x="4572000" y="3303380"/>
            <a:ext cx="42602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Copilot suggesting an implementation of a JavaScript function to calculate the number of days between two dates</a:t>
            </a:r>
            <a:endParaRPr sz="7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/>
              <a:t>1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-1" y="0"/>
            <a:ext cx="3382537" cy="51435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311700" y="555599"/>
            <a:ext cx="2808000" cy="112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PT" sz="2000" b="1">
                <a:solidFill>
                  <a:schemeClr val="lt1"/>
                </a:solidFill>
              </a:rPr>
              <a:t>An increasing number of LLMs are being released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PT" sz="1500">
                <a:solidFill>
                  <a:schemeClr val="lt1"/>
                </a:solidFill>
              </a:rPr>
              <a:t>From October 2019 until December 2023, approximately 55 LLMs were released</a:t>
            </a:r>
            <a:endParaRPr sz="1500"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1401" y="631902"/>
            <a:ext cx="5591627" cy="349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/>
        </p:nvSpPr>
        <p:spPr>
          <a:xfrm>
            <a:off x="3431401" y="4365404"/>
            <a:ext cx="559162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pt-PT" sz="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Humza Naveed, Asad Ullah Khan, Shi Qiu, Muhammad Saqib, Saeed Anwar, Muhammad Usman, Naveed Akhtar, Nick Barnes, and Ajmal Mian. A comprehensive overview of large language models, 2023</a:t>
            </a:r>
            <a:r>
              <a:rPr lang="pt-PT" sz="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/>
              <a:t>2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Extensive research on LLMs in software engineering</a:t>
            </a:r>
            <a:br>
              <a:rPr lang="pt-PT" b="1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9" y="1333852"/>
            <a:ext cx="3235847" cy="88105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455" y="1304937"/>
            <a:ext cx="3235849" cy="9388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0589" y="3056367"/>
            <a:ext cx="3235847" cy="9868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2" name="Google Shape;132;p27"/>
          <p:cNvSpPr txBox="1"/>
          <p:nvPr/>
        </p:nvSpPr>
        <p:spPr>
          <a:xfrm>
            <a:off x="311825" y="2276450"/>
            <a:ext cx="323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 resolution</a:t>
            </a: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2990600" y="4125775"/>
            <a:ext cx="323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program repair</a:t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5596450" y="2317800"/>
            <a:ext cx="323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 generation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>
            <a:off x="-1" y="0"/>
            <a:ext cx="3382500" cy="51435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555599"/>
            <a:ext cx="28080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PT" sz="1935" b="1">
                <a:solidFill>
                  <a:srgbClr val="FFFFFF"/>
                </a:solidFill>
              </a:rPr>
              <a:t>Increasing awareness about energy consumption in LLMs</a:t>
            </a:r>
            <a:endParaRPr sz="1935">
              <a:solidFill>
                <a:schemeClr val="lt1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PT" sz="1500">
                <a:solidFill>
                  <a:schemeClr val="lt1"/>
                </a:solidFill>
              </a:rPr>
              <a:t>Training LLMs requires significant computation, leading to high energy consumption.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PT" sz="1500">
                <a:solidFill>
                  <a:schemeClr val="lt1"/>
                </a:solidFill>
              </a:rPr>
              <a:t>Energy consumed during LLM responses is also a concern.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3467401" y="4236529"/>
            <a:ext cx="5591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00"/>
              <a:t>In </a:t>
            </a:r>
            <a:r>
              <a:rPr lang="pt-PT" sz="700" u="sng">
                <a:solidFill>
                  <a:schemeClr val="hlink"/>
                </a:solidFill>
                <a:hlinkClick r:id="rId3"/>
              </a:rPr>
              <a:t>https://huggingface.co/spaces/optimum/llm-perf-leaderboard</a:t>
            </a:r>
            <a:r>
              <a:rPr lang="pt-PT" sz="700">
                <a:solidFill>
                  <a:schemeClr val="dk1"/>
                </a:solidFill>
              </a:rPr>
              <a:t>  </a:t>
            </a:r>
            <a:endParaRPr sz="600"/>
          </a:p>
        </p:txBody>
      </p:sp>
      <p:sp>
        <p:nvSpPr>
          <p:cNvPr id="143" name="Google Shape;143;p28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/>
              <a:t>4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899" y="1219200"/>
            <a:ext cx="5456700" cy="29561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 b="1">
                <a:solidFill>
                  <a:schemeClr val="lt1"/>
                </a:solidFill>
              </a:rPr>
              <a:t>Context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1699" y="1100255"/>
            <a:ext cx="8520600" cy="3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It has become essential to evaluate LLMs' ability to generate or complete programs.</a:t>
            </a:r>
            <a:endParaRPr sz="1600"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600"/>
              <a:t>Benchmarks like HumanEval-X and MBPP+ are used, providing a structured way to test models using predefined problems and expected solutions.</a:t>
            </a:r>
            <a:endParaRPr/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600"/>
              <a:t>This thesis aims to extend these LLMs evaluations by introducing energy consumption and execution time as additional metrics.</a:t>
            </a:r>
            <a:endParaRPr sz="1600"/>
          </a:p>
        </p:txBody>
      </p:sp>
      <p:sp>
        <p:nvSpPr>
          <p:cNvPr id="151" name="Google Shape;151;p29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/>
              <a:t>5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" y="0"/>
            <a:ext cx="3382537" cy="51435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>
                <a:solidFill>
                  <a:schemeClr val="lt1"/>
                </a:solidFill>
              </a:rPr>
              <a:t>System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dirty="0">
                <a:solidFill>
                  <a:schemeClr val="lt1"/>
                </a:solidFill>
              </a:rPr>
              <a:t>5 LLMs will be analyzed.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dirty="0">
                <a:solidFill>
                  <a:schemeClr val="lt1"/>
                </a:solidFill>
              </a:rPr>
              <a:t>2 evaluation sets to measure functional correctness – MBPP+ and HumanEval-X and</a:t>
            </a:r>
            <a:r>
              <a:rPr lang="pt-PT" dirty="0"/>
              <a:t> </a:t>
            </a:r>
            <a:r>
              <a:rPr lang="pt-PT" dirty="0">
                <a:solidFill>
                  <a:schemeClr val="lt1"/>
                </a:solidFill>
              </a:rPr>
              <a:t>1 evaluation set to assess the cybersecurity of LLMs - CyberSecEval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dirty="0">
                <a:solidFill>
                  <a:schemeClr val="lt1"/>
                </a:solidFill>
              </a:rPr>
              <a:t>CodeCarbon will be used to measure energy consumption and execution time.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dirty="0">
                <a:solidFill>
                  <a:schemeClr val="lt1"/>
                </a:solidFill>
              </a:rPr>
              <a:t>Llama.cpp will be used for LLM executions.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60" name="Google Shape;160;p30" descr="Tela de um aparelho celular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1401" y="0"/>
            <a:ext cx="55883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/>
          <p:nvPr/>
        </p:nvSpPr>
        <p:spPr>
          <a:xfrm>
            <a:off x="3431401" y="1537022"/>
            <a:ext cx="1787713" cy="148811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62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7294098" y="0"/>
            <a:ext cx="1725612" cy="4114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62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3431401" y="0"/>
            <a:ext cx="1696859" cy="4114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62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4370085" y="3048000"/>
            <a:ext cx="3710940" cy="20955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62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4642338" y="3810000"/>
            <a:ext cx="3147060" cy="11049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62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/>
              <a:t>6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/>
          <p:nvPr/>
        </p:nvSpPr>
        <p:spPr>
          <a:xfrm>
            <a:off x="-1" y="0"/>
            <a:ext cx="3382537" cy="51435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>
                <a:solidFill>
                  <a:schemeClr val="lt1"/>
                </a:solidFill>
              </a:rPr>
              <a:t>System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81000" lvl="0" indent="-228600">
              <a:buClr>
                <a:schemeClr val="lt1"/>
              </a:buClr>
              <a:buSzPct val="117647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The user sets the arguments.</a:t>
            </a:r>
          </a:p>
          <a:p>
            <a:pPr marL="381000" lvl="0" indent="-228600">
              <a:buClr>
                <a:schemeClr val="lt1"/>
              </a:buClr>
              <a:buSzPct val="117647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The main script reads the prompts.</a:t>
            </a:r>
          </a:p>
          <a:p>
            <a:pPr marL="381000" lvl="0" indent="-228600">
              <a:buClr>
                <a:schemeClr val="lt1"/>
              </a:buClr>
              <a:buSzPct val="117647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Prompts are processed by the LLAMACPP class.</a:t>
            </a:r>
          </a:p>
          <a:p>
            <a:pPr marL="381000" lvl="0" indent="-228600">
              <a:buClr>
                <a:schemeClr val="lt1"/>
              </a:buClr>
              <a:buSzPct val="117647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CodeCarbon metrics are appended to the appropriate CSV file.</a:t>
            </a:r>
          </a:p>
          <a:p>
            <a:pPr marL="381000" lvl="0" indent="-228600">
              <a:buClr>
                <a:schemeClr val="lt1"/>
              </a:buClr>
              <a:buSzPct val="117647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The main script executes the benchmark repository.</a:t>
            </a:r>
          </a:p>
          <a:p>
            <a:pPr marL="381000" lvl="0" indent="-228600">
              <a:buClr>
                <a:schemeClr val="lt1"/>
              </a:buClr>
              <a:buSzPct val="117647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Benchmark-specific metrics are calculated.</a:t>
            </a:r>
          </a:p>
          <a:p>
            <a:pPr marL="381000" lvl="0" indent="-228600">
              <a:buClr>
                <a:schemeClr val="lt1"/>
              </a:buClr>
              <a:buSzPct val="117647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Benchmark-specific metrics are appended to the appropriate CSV file.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74" name="Google Shape;174;p31" descr="Tela de um aparelho celular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1400" y="0"/>
            <a:ext cx="558830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1"/>
          <p:cNvCxnSpPr/>
          <p:nvPr/>
        </p:nvCxnSpPr>
        <p:spPr>
          <a:xfrm>
            <a:off x="6225555" y="422910"/>
            <a:ext cx="0" cy="813435"/>
          </a:xfrm>
          <a:prstGeom prst="straightConnector1">
            <a:avLst/>
          </a:prstGeom>
          <a:noFill/>
          <a:ln w="38100" cap="flat" cmpd="sng">
            <a:solidFill>
              <a:srgbClr val="96211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6" name="Google Shape;176;p31"/>
          <p:cNvCxnSpPr/>
          <p:nvPr/>
        </p:nvCxnSpPr>
        <p:spPr>
          <a:xfrm>
            <a:off x="4269105" y="422910"/>
            <a:ext cx="1459200" cy="952500"/>
          </a:xfrm>
          <a:prstGeom prst="bentConnector3">
            <a:avLst>
              <a:gd name="adj1" fmla="val 0"/>
            </a:avLst>
          </a:prstGeom>
          <a:noFill/>
          <a:ln w="38100" cap="rnd" cmpd="sng">
            <a:solidFill>
              <a:srgbClr val="96211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31"/>
          <p:cNvCxnSpPr/>
          <p:nvPr/>
        </p:nvCxnSpPr>
        <p:spPr>
          <a:xfrm>
            <a:off x="6101715" y="2213610"/>
            <a:ext cx="0" cy="937260"/>
          </a:xfrm>
          <a:prstGeom prst="straightConnector1">
            <a:avLst/>
          </a:prstGeom>
          <a:noFill/>
          <a:ln w="38100" cap="flat" cmpd="sng">
            <a:solidFill>
              <a:srgbClr val="96211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31"/>
          <p:cNvCxnSpPr/>
          <p:nvPr/>
        </p:nvCxnSpPr>
        <p:spPr>
          <a:xfrm rot="10800000">
            <a:off x="6324600" y="2200274"/>
            <a:ext cx="0" cy="936000"/>
          </a:xfrm>
          <a:prstGeom prst="straightConnector1">
            <a:avLst/>
          </a:prstGeom>
          <a:noFill/>
          <a:ln w="38100" cap="flat" cmpd="sng">
            <a:solidFill>
              <a:srgbClr val="96211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31"/>
          <p:cNvCxnSpPr/>
          <p:nvPr/>
        </p:nvCxnSpPr>
        <p:spPr>
          <a:xfrm rot="-5400000">
            <a:off x="7436530" y="3114591"/>
            <a:ext cx="1496100" cy="357000"/>
          </a:xfrm>
          <a:prstGeom prst="bentConnector3">
            <a:avLst>
              <a:gd name="adj1" fmla="val -85"/>
            </a:avLst>
          </a:prstGeom>
          <a:noFill/>
          <a:ln w="38100" cap="rnd" cmpd="sng">
            <a:solidFill>
              <a:srgbClr val="96211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31"/>
          <p:cNvCxnSpPr/>
          <p:nvPr/>
        </p:nvCxnSpPr>
        <p:spPr>
          <a:xfrm>
            <a:off x="6743700" y="1711960"/>
            <a:ext cx="1625100" cy="383400"/>
          </a:xfrm>
          <a:prstGeom prst="bentConnector3">
            <a:avLst>
              <a:gd name="adj1" fmla="val 99855"/>
            </a:avLst>
          </a:prstGeom>
          <a:noFill/>
          <a:ln w="38100" cap="rnd" cmpd="sng">
            <a:solidFill>
              <a:srgbClr val="96211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1"/>
          <p:cNvCxnSpPr/>
          <p:nvPr/>
        </p:nvCxnSpPr>
        <p:spPr>
          <a:xfrm flipH="1">
            <a:off x="6718921" y="441960"/>
            <a:ext cx="1442100" cy="933600"/>
          </a:xfrm>
          <a:prstGeom prst="bentConnector3">
            <a:avLst>
              <a:gd name="adj1" fmla="val 66"/>
            </a:avLst>
          </a:prstGeom>
          <a:noFill/>
          <a:ln w="38100" cap="rnd" cmpd="sng">
            <a:solidFill>
              <a:srgbClr val="96211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31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/>
              <a:t>7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96211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PT" b="1">
                <a:solidFill>
                  <a:schemeClr val="lt1"/>
                </a:solidFill>
              </a:rPr>
              <a:t>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Towards a Platform for Benchmarking Large Language Models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PT" sz="900" b="1"/>
              <a:t>8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B6B8CB-60BB-4D57-8EBD-2AC77F084C59}">
  <we:reference id="wa104381063" version="1.0.0.1" store="pt-PT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1913</Words>
  <Application>Microsoft Office PowerPoint</Application>
  <PresentationFormat>Apresentação na tela (16:9)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Simple Light</vt:lpstr>
      <vt:lpstr>Simple Light</vt:lpstr>
      <vt:lpstr>Apresentação do PowerPoint</vt:lpstr>
      <vt:lpstr>Context</vt:lpstr>
      <vt:lpstr>An increasing number of LLMs are being released</vt:lpstr>
      <vt:lpstr>Extensive research on LLMs in software engineering </vt:lpstr>
      <vt:lpstr>Increasing awareness about energy consumption in LLMs</vt:lpstr>
      <vt:lpstr>Context</vt:lpstr>
      <vt:lpstr>System architecture</vt:lpstr>
      <vt:lpstr>System architecture</vt:lpstr>
      <vt:lpstr>Results</vt:lpstr>
      <vt:lpstr>HumanEval-X</vt:lpstr>
      <vt:lpstr>HumanEval-X</vt:lpstr>
      <vt:lpstr>CyberSecEval - Autocomplete</vt:lpstr>
      <vt:lpstr>CyberSecEval - Autocomplete</vt:lpstr>
      <vt:lpstr>Conclusions</vt:lpstr>
      <vt:lpstr>Future 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Simão Pedro Sá Cunha</cp:lastModifiedBy>
  <cp:revision>38</cp:revision>
  <dcterms:modified xsi:type="dcterms:W3CDTF">2024-12-11T15:30:55Z</dcterms:modified>
</cp:coreProperties>
</file>