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" initials="h" lastIdx="1" clrIdx="0">
    <p:extLst>
      <p:ext uri="{19B8F6BF-5375-455C-9EA6-DF929625EA0E}">
        <p15:presenceInfo xmlns:p15="http://schemas.microsoft.com/office/powerpoint/2012/main" userId="hu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648" autoAdjust="0"/>
  </p:normalViewPr>
  <p:slideViewPr>
    <p:cSldViewPr snapToGrid="0">
      <p:cViewPr varScale="1">
        <p:scale>
          <a:sx n="86" d="100"/>
          <a:sy n="86" d="100"/>
        </p:scale>
        <p:origin x="14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11T16:57:30.51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89688-D959-48C7-9CD8-C0D78C8A4ED0}" type="datetimeFigureOut">
              <a:rPr lang="en-CA" smtClean="0"/>
              <a:t>2015-05-12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0FFC6-E223-4C0D-8B7E-90C24428CE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0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FFC6-E223-4C0D-8B7E-90C24428CE4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597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Why need RPC?</a:t>
            </a:r>
          </a:p>
          <a:p>
            <a:r>
              <a:rPr lang="en-CA" dirty="0" smtClean="0"/>
              <a:t>RPC can access the resource</a:t>
            </a:r>
            <a:r>
              <a:rPr lang="en-CA" baseline="0" dirty="0" smtClean="0"/>
              <a:t> of the remote server, such as DB, CPU resource.</a:t>
            </a:r>
          </a:p>
          <a:p>
            <a:r>
              <a:rPr lang="en-CA" baseline="0" dirty="0" smtClean="0"/>
              <a:t>For example, what if the local client don’t support a specific “ADD”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FFC6-E223-4C0D-8B7E-90C24428CE4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745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</a:t>
            </a:r>
            <a:r>
              <a:rPr lang="en-CA" baseline="0" dirty="0" smtClean="0"/>
              <a:t> tut focus on how to use RPC, other than implement.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FFC6-E223-4C0D-8B7E-90C24428CE4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54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Ecelinux</a:t>
            </a:r>
            <a:r>
              <a:rPr lang="en-CA" dirty="0" smtClean="0"/>
              <a:t> has</a:t>
            </a:r>
            <a:r>
              <a:rPr lang="en-CA" baseline="0" dirty="0" smtClean="0"/>
              <a:t> not install thrift. But not necessary for running code.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FFC6-E223-4C0D-8B7E-90C24428CE4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30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 Fields can be declared "optional", which ensures they will not be included in the serialized output if they aren't set.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FFC6-E223-4C0D-8B7E-90C24428CE4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8256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Thrift </a:t>
            </a:r>
            <a:r>
              <a:rPr lang="en-CA" dirty="0" err="1" smtClean="0"/>
              <a:t>Tutorial:https</a:t>
            </a:r>
            <a:r>
              <a:rPr lang="en-CA" dirty="0" smtClean="0"/>
              <a:t>://git-wip-us.apache.org/repos/</a:t>
            </a:r>
            <a:r>
              <a:rPr lang="en-CA" dirty="0" err="1" smtClean="0"/>
              <a:t>asf?p</a:t>
            </a:r>
            <a:r>
              <a:rPr lang="en-CA" dirty="0" smtClean="0"/>
              <a:t>=</a:t>
            </a:r>
            <a:r>
              <a:rPr lang="en-CA" dirty="0" err="1" smtClean="0"/>
              <a:t>thrift.git;a</a:t>
            </a:r>
            <a:r>
              <a:rPr lang="en-CA" dirty="0" smtClean="0"/>
              <a:t>=</a:t>
            </a:r>
            <a:r>
              <a:rPr lang="en-CA" dirty="0" err="1" smtClean="0"/>
              <a:t>blob_plain;f</a:t>
            </a:r>
            <a:r>
              <a:rPr lang="en-CA" dirty="0" smtClean="0"/>
              <a:t>=tutorial/</a:t>
            </a:r>
            <a:r>
              <a:rPr lang="en-CA" dirty="0" err="1" smtClean="0"/>
              <a:t>tutorial.thrift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FFC6-E223-4C0D-8B7E-90C24428CE4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914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FFC6-E223-4C0D-8B7E-90C24428CE41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79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8F1C-4764-4062-9423-21A3D11B2949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36BC-B935-47E6-A93E-DC6DD20E7A19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2708-E5D4-41ED-BBC4-8649F9B8BD37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03B-3AD3-4E4F-855E-B4AC817436C2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4784-6CD3-442D-890B-C27D09D275CC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6808-EDB1-4B30-9B59-A2F38E4CCD63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60B-2E7B-4858-A4FB-0D83E2E95254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ED3F-6031-42E8-B2CB-495E22B41819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5467-D74E-4213-BF2A-4F6A64B9C276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7A1D-5D9F-494F-8086-48EE92EEA2CF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2640-F64A-4328-8BDC-684DEE8ADF63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80B-DC84-4753-A8DF-02B1818F190A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EBF0-104C-48A4-923A-711895F7DE84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EA34-252F-4397-A608-5EF0FF31B753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11F9-9A6D-4D7E-B5DA-3AD57C0BFFA6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54AB-B96B-4389-8A47-381A703BE379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06720-E1C6-46AC-AD95-F41E7117274D}" type="datetime1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h27fan/ece454_750/tut1.tar.g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ce.uwaterloo.ca/~h27fan/ece454_750/tut1.tar.g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mirror.vexxhost.com/thrift/0.9.2/thrift-0.9.2.tar.gz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hrift.apache.org/docs/BuildingFromSourc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41853"/>
            <a:ext cx="7766936" cy="1646302"/>
          </a:xfrm>
        </p:spPr>
        <p:txBody>
          <a:bodyPr/>
          <a:lstStyle/>
          <a:p>
            <a:pPr algn="ctr"/>
            <a:r>
              <a:rPr lang="en-CA" sz="3200" dirty="0" smtClean="0"/>
              <a:t>ECE 454/750: Distributed Computing</a:t>
            </a:r>
            <a:br>
              <a:rPr lang="en-CA" sz="3200" dirty="0" smtClean="0"/>
            </a:br>
            <a:r>
              <a:rPr lang="en-CA" sz="4000" dirty="0" smtClean="0"/>
              <a:t>Tutorial 1: Thrift </a:t>
            </a:r>
            <a:r>
              <a:rPr lang="en-CA" sz="4000" dirty="0"/>
              <a:t>Start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CA" sz="3000" dirty="0"/>
              <a:t>TA: </a:t>
            </a:r>
            <a:r>
              <a:rPr lang="en-CA" sz="3000" dirty="0" smtClean="0"/>
              <a:t>Hua Fan </a:t>
            </a:r>
          </a:p>
          <a:p>
            <a:pPr algn="ctr"/>
            <a:r>
              <a:rPr lang="en-CA" dirty="0" smtClean="0"/>
              <a:t>h27fan@uwaterloo.ca</a:t>
            </a:r>
            <a:endParaRPr lang="en-CA" dirty="0"/>
          </a:p>
          <a:p>
            <a:r>
              <a:rPr lang="en-CA" dirty="0" smtClean="0"/>
              <a:t>May </a:t>
            </a:r>
            <a:r>
              <a:rPr lang="en-CA" dirty="0"/>
              <a:t>12, 2015 </a:t>
            </a:r>
            <a:r>
              <a:rPr lang="en-CA" dirty="0" smtClean="0"/>
              <a:t>05:30-06:20, </a:t>
            </a:r>
            <a:r>
              <a:rPr lang="en-CA" dirty="0"/>
              <a:t>QNC 2502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905834" y="6210410"/>
            <a:ext cx="7766936" cy="419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 smtClean="0"/>
              <a:t>Materials derived from thrift web site: thrift.apche.org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 2: Generate from .thrift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Cmd</a:t>
            </a:r>
            <a:r>
              <a:rPr lang="en-CA" dirty="0"/>
              <a:t>: thrift --gen java </a:t>
            </a:r>
            <a:r>
              <a:rPr lang="en-CA" dirty="0" err="1" smtClean="0"/>
              <a:t>tutorial.thrift</a:t>
            </a:r>
            <a:endParaRPr lang="en-CA" dirty="0" smtClean="0"/>
          </a:p>
          <a:p>
            <a:r>
              <a:rPr lang="en-CA" dirty="0" smtClean="0"/>
              <a:t>Generate:</a:t>
            </a:r>
          </a:p>
          <a:p>
            <a:pPr lvl="1"/>
            <a:r>
              <a:rPr lang="en-CA" dirty="0" smtClean="0"/>
              <a:t>gen-java/tutorial/Item.java</a:t>
            </a:r>
          </a:p>
          <a:p>
            <a:pPr lvl="1"/>
            <a:r>
              <a:rPr lang="en-CA" dirty="0" smtClean="0"/>
              <a:t>gen-java/tutorial/Myservice.java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1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 3: Implement server and client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510" y="1676962"/>
            <a:ext cx="5381954" cy="45208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4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Server-side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90" y="1838787"/>
            <a:ext cx="5191125" cy="4524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2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Client-side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34" y="1452911"/>
            <a:ext cx="5638800" cy="50673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6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 1: Run on </a:t>
            </a:r>
            <a:r>
              <a:rPr lang="en-CA" dirty="0" err="1" smtClean="0"/>
              <a:t>eceubuntu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eceubuntu</a:t>
            </a:r>
            <a:r>
              <a:rPr lang="en-CA" dirty="0" smtClean="0"/>
              <a:t> compile and run: ant tutorial</a:t>
            </a:r>
          </a:p>
          <a:p>
            <a:r>
              <a:rPr lang="en-CA" dirty="0" err="1" smtClean="0"/>
              <a:t>Ecelinux</a:t>
            </a:r>
            <a:r>
              <a:rPr lang="en-CA" dirty="0" smtClean="0"/>
              <a:t>: </a:t>
            </a:r>
            <a:r>
              <a:rPr lang="en-CA" dirty="0"/>
              <a:t>cannot run the thrift IDL compiler because thrift is not installed, but able to run thrift clients and servers if appropriate jars are included in the classpath</a:t>
            </a:r>
            <a:r>
              <a:rPr lang="en-CA" dirty="0" smtClean="0"/>
              <a:t>.(libthrift.jar is complied under </a:t>
            </a:r>
            <a:r>
              <a:rPr lang="en-CA" dirty="0" err="1"/>
              <a:t>your_thrift_path</a:t>
            </a:r>
            <a:r>
              <a:rPr lang="en-CA" dirty="0"/>
              <a:t>/thrift-0.9.2/lib/java)</a:t>
            </a:r>
            <a:endParaRPr lang="en-CA" dirty="0" smtClean="0"/>
          </a:p>
          <a:p>
            <a:endParaRPr lang="en-CA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23" y="4955804"/>
            <a:ext cx="5844167" cy="1030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23" y="3768549"/>
            <a:ext cx="6837542" cy="10346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 2: cross-compile to java 1.6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Problem:</a:t>
            </a:r>
          </a:p>
          <a:p>
            <a:pPr lvl="1"/>
            <a:r>
              <a:rPr lang="en-CA" dirty="0" err="1" smtClean="0"/>
              <a:t>Eceubuntu</a:t>
            </a:r>
            <a:r>
              <a:rPr lang="en-CA" dirty="0" smtClean="0"/>
              <a:t>: java 1.7</a:t>
            </a:r>
          </a:p>
          <a:p>
            <a:pPr lvl="1"/>
            <a:r>
              <a:rPr lang="en-CA" dirty="0" err="1" smtClean="0"/>
              <a:t>Ecelinux</a:t>
            </a:r>
            <a:r>
              <a:rPr lang="en-CA" dirty="0" smtClean="0"/>
              <a:t>: java 1.6</a:t>
            </a:r>
          </a:p>
          <a:p>
            <a:pPr lvl="1"/>
            <a:r>
              <a:rPr lang="en-CA" dirty="0" smtClean="0"/>
              <a:t>Compile to java 1.6</a:t>
            </a:r>
          </a:p>
          <a:p>
            <a:r>
              <a:rPr lang="en-CA" dirty="0" smtClean="0"/>
              <a:t>Solution:</a:t>
            </a:r>
          </a:p>
          <a:p>
            <a:pPr lvl="1"/>
            <a:r>
              <a:rPr lang="en-CA" dirty="0" smtClean="0"/>
              <a:t>Add </a:t>
            </a:r>
            <a:r>
              <a:rPr lang="en-CA" dirty="0"/>
              <a:t>source="1.6" target="1.6" under project/target/</a:t>
            </a:r>
            <a:r>
              <a:rPr lang="en-CA" dirty="0" err="1"/>
              <a:t>javac</a:t>
            </a:r>
            <a:r>
              <a:rPr lang="en-CA" dirty="0"/>
              <a:t> in the build.xml file</a:t>
            </a:r>
            <a:endParaRPr lang="en-CA" dirty="0" smtClean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10" y="4729975"/>
            <a:ext cx="5381920" cy="8010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74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 3: Run on different machines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Host name form </a:t>
            </a:r>
            <a:r>
              <a:rPr lang="en-CA" dirty="0" err="1" smtClean="0"/>
              <a:t>args</a:t>
            </a:r>
            <a:r>
              <a:rPr lang="en-CA" dirty="0" smtClean="0"/>
              <a:t> line, other than hard-coded.</a:t>
            </a:r>
          </a:p>
          <a:p>
            <a:r>
              <a:rPr lang="en-CA" dirty="0" smtClean="0"/>
              <a:t>Delete depends=“compile”, as compiled in </a:t>
            </a:r>
            <a:r>
              <a:rPr lang="en-CA" dirty="0" err="1" smtClean="0"/>
              <a:t>eceubuntu</a:t>
            </a:r>
            <a:endParaRPr lang="en-CA" dirty="0" smtClean="0"/>
          </a:p>
          <a:p>
            <a:r>
              <a:rPr lang="en-CA" dirty="0" smtClean="0"/>
              <a:t>Client running on ecelinux2: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548" y="4713986"/>
            <a:ext cx="3951408" cy="1557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548" y="3436046"/>
            <a:ext cx="5675450" cy="11582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8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7133"/>
            <a:ext cx="8596668" cy="435423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In this tutorial we will discuss: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CA" dirty="0" smtClean="0"/>
              <a:t>Slides and source code available</a:t>
            </a:r>
            <a:r>
              <a:rPr lang="en-CA" dirty="0"/>
              <a:t>: </a:t>
            </a:r>
            <a:r>
              <a:rPr lang="en-CA" dirty="0">
                <a:hlinkClick r:id="rId3"/>
              </a:rPr>
              <a:t>https://ece.uwaterloo.ca/~</a:t>
            </a:r>
            <a:r>
              <a:rPr lang="en-CA" dirty="0" smtClean="0">
                <a:hlinkClick r:id="rId3"/>
              </a:rPr>
              <a:t>h27fan/ece454_750/tut1.tar.gz</a:t>
            </a:r>
            <a:endParaRPr lang="en-CA" dirty="0" smtClean="0"/>
          </a:p>
          <a:p>
            <a:pPr lvl="1">
              <a:buFont typeface="Wingdings 3" panose="05040102010807070707" pitchFamily="18" charset="2"/>
              <a:buChar char=""/>
            </a:pPr>
            <a:r>
              <a:rPr lang="en-CA" dirty="0" smtClean="0"/>
              <a:t>RPC example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CA" dirty="0" smtClean="0"/>
              <a:t>Thrift install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CA" dirty="0"/>
              <a:t>Write .thrift </a:t>
            </a:r>
            <a:r>
              <a:rPr lang="en-CA" dirty="0" smtClean="0"/>
              <a:t>file(IDL)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CA" dirty="0"/>
              <a:t>Generate </a:t>
            </a:r>
            <a:r>
              <a:rPr lang="en-CA" dirty="0" smtClean="0"/>
              <a:t>code from </a:t>
            </a:r>
            <a:r>
              <a:rPr lang="en-CA" dirty="0"/>
              <a:t>.thrift</a:t>
            </a:r>
            <a:endParaRPr lang="en-CA" dirty="0" smtClean="0"/>
          </a:p>
          <a:p>
            <a:pPr lvl="1">
              <a:buFont typeface="Wingdings 3" panose="05040102010807070707" pitchFamily="18" charset="2"/>
              <a:buChar char=""/>
            </a:pPr>
            <a:r>
              <a:rPr lang="en-CA" dirty="0"/>
              <a:t>Implement </a:t>
            </a:r>
            <a:r>
              <a:rPr lang="en-CA" dirty="0" smtClean="0"/>
              <a:t>simple server </a:t>
            </a:r>
            <a:r>
              <a:rPr lang="en-CA" dirty="0"/>
              <a:t>and </a:t>
            </a:r>
            <a:r>
              <a:rPr lang="en-CA" dirty="0" smtClean="0"/>
              <a:t>client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CA" dirty="0"/>
              <a:t>Run </a:t>
            </a:r>
            <a:r>
              <a:rPr lang="en-CA" dirty="0" smtClean="0"/>
              <a:t>on same machine /different machines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CA" dirty="0"/>
              <a:t>cross-compile to java </a:t>
            </a:r>
            <a:r>
              <a:rPr lang="en-CA" dirty="0" smtClean="0"/>
              <a:t>1.6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RPC(remote procedure call)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1665"/>
            <a:ext cx="8596668" cy="4459697"/>
          </a:xfrm>
        </p:spPr>
        <p:txBody>
          <a:bodyPr/>
          <a:lstStyle/>
          <a:p>
            <a:r>
              <a:rPr lang="en-CA" dirty="0" err="1" smtClean="0"/>
              <a:t>int</a:t>
            </a:r>
            <a:r>
              <a:rPr lang="en-CA" dirty="0" smtClean="0"/>
              <a:t> add(</a:t>
            </a:r>
            <a:r>
              <a:rPr lang="en-CA" dirty="0" err="1" smtClean="0"/>
              <a:t>int</a:t>
            </a:r>
            <a:r>
              <a:rPr lang="en-CA" dirty="0" smtClean="0"/>
              <a:t> a, </a:t>
            </a:r>
            <a:r>
              <a:rPr lang="en-CA" dirty="0" err="1" smtClean="0"/>
              <a:t>int</a:t>
            </a:r>
            <a:r>
              <a:rPr lang="en-CA" dirty="0" smtClean="0"/>
              <a:t> b){</a:t>
            </a:r>
          </a:p>
          <a:p>
            <a:pPr lvl="1"/>
            <a:r>
              <a:rPr lang="en-CA" dirty="0" smtClean="0"/>
              <a:t>Return </a:t>
            </a:r>
            <a:r>
              <a:rPr lang="en-CA" dirty="0" err="1" smtClean="0"/>
              <a:t>a+b</a:t>
            </a:r>
            <a:r>
              <a:rPr lang="en-CA" dirty="0" smtClean="0"/>
              <a:t>;</a:t>
            </a:r>
            <a:endParaRPr lang="en-CA" dirty="0"/>
          </a:p>
          <a:p>
            <a:r>
              <a:rPr lang="en-CA" dirty="0" smtClean="0"/>
              <a:t>}</a:t>
            </a:r>
          </a:p>
          <a:p>
            <a:r>
              <a:rPr lang="en-CA" dirty="0" err="1" smtClean="0"/>
              <a:t>int</a:t>
            </a:r>
            <a:r>
              <a:rPr lang="en-CA" dirty="0" smtClean="0"/>
              <a:t> sum=add(2+7</a:t>
            </a:r>
            <a:r>
              <a:rPr lang="en-CA" dirty="0" smtClean="0"/>
              <a:t>);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798824" y="4094204"/>
            <a:ext cx="1034992" cy="1672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Remote server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5114795" y="4094204"/>
            <a:ext cx="939113" cy="1672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Local Client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73859" y="4530811"/>
            <a:ext cx="1944130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11611" y="4112051"/>
            <a:ext cx="160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Add(2 + 7)</a:t>
            </a:r>
            <a:endParaRPr lang="en-C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30622" y="5223131"/>
            <a:ext cx="19797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11611" y="5297273"/>
            <a:ext cx="160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Return:9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Thrift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 </a:t>
            </a:r>
            <a:r>
              <a:rPr lang="en-CA" dirty="0"/>
              <a:t>sourced in April </a:t>
            </a:r>
            <a:r>
              <a:rPr lang="en-CA" dirty="0" smtClean="0"/>
              <a:t>2007 by Facebook.</a:t>
            </a:r>
          </a:p>
          <a:p>
            <a:r>
              <a:rPr lang="en-CA" dirty="0"/>
              <a:t>C</a:t>
            </a:r>
            <a:r>
              <a:rPr lang="en-CA" dirty="0" smtClean="0"/>
              <a:t>ommunication </a:t>
            </a:r>
            <a:r>
              <a:rPr lang="en-CA" dirty="0"/>
              <a:t>and data serialization across </a:t>
            </a:r>
            <a:r>
              <a:rPr lang="en-CA" dirty="0" smtClean="0"/>
              <a:t>languages</a:t>
            </a:r>
          </a:p>
          <a:p>
            <a:r>
              <a:rPr lang="en-CA" dirty="0" smtClean="0"/>
              <a:t>Steps of writing thrift RPC applications:</a:t>
            </a:r>
          </a:p>
          <a:p>
            <a:pPr lvl="1"/>
            <a:r>
              <a:rPr lang="en-CA" dirty="0" smtClean="0"/>
              <a:t>1. Write a .thrift file. (Define interface)</a:t>
            </a:r>
          </a:p>
          <a:p>
            <a:pPr lvl="1"/>
            <a:r>
              <a:rPr lang="en-CA" dirty="0" smtClean="0"/>
              <a:t>2. Using .thrift file to generate source code. (Use code to generate code)</a:t>
            </a:r>
          </a:p>
          <a:p>
            <a:pPr lvl="1"/>
            <a:r>
              <a:rPr lang="en-CA" dirty="0" smtClean="0"/>
              <a:t>3. Implement your client request and server side handler.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7133"/>
            <a:ext cx="8596668" cy="435423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In this tutorial we will discuss: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Slides and source code available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  <a:hlinkClick r:id="rId2"/>
              </a:rPr>
              <a:t>https://ece.uwaterloo.ca/~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h27fan/ece454_750/tut1.tar.gz</a:t>
            </a:r>
            <a:endParaRPr lang="en-CA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 3" panose="05040102010807070707" pitchFamily="18" charset="2"/>
              <a:buChar char="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RPC example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CA" dirty="0" smtClean="0"/>
              <a:t>Thrift install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CA" dirty="0"/>
              <a:t>Write .thrift </a:t>
            </a:r>
            <a:r>
              <a:rPr lang="en-CA" dirty="0" smtClean="0"/>
              <a:t>file(IDL)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CA" dirty="0"/>
              <a:t>Generate </a:t>
            </a:r>
            <a:r>
              <a:rPr lang="en-CA" dirty="0" smtClean="0"/>
              <a:t>code from </a:t>
            </a:r>
            <a:r>
              <a:rPr lang="en-CA" dirty="0"/>
              <a:t>.thrift</a:t>
            </a:r>
            <a:endParaRPr lang="en-CA" dirty="0" smtClean="0"/>
          </a:p>
          <a:p>
            <a:pPr lvl="1">
              <a:buFont typeface="Wingdings 3" panose="05040102010807070707" pitchFamily="18" charset="2"/>
              <a:buChar char=""/>
            </a:pPr>
            <a:r>
              <a:rPr lang="en-CA" dirty="0"/>
              <a:t>Implement </a:t>
            </a:r>
            <a:r>
              <a:rPr lang="en-CA" dirty="0" smtClean="0"/>
              <a:t>simple server </a:t>
            </a:r>
            <a:r>
              <a:rPr lang="en-CA" dirty="0"/>
              <a:t>and </a:t>
            </a:r>
            <a:r>
              <a:rPr lang="en-CA" dirty="0" smtClean="0"/>
              <a:t>client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CA" dirty="0"/>
              <a:t>Run </a:t>
            </a:r>
            <a:r>
              <a:rPr lang="en-CA" dirty="0" smtClean="0"/>
              <a:t>on same machine /different machines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CA" dirty="0"/>
              <a:t>cross-compile to java </a:t>
            </a:r>
            <a:r>
              <a:rPr lang="en-CA" dirty="0" smtClean="0"/>
              <a:t>1.6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 0: Install </a:t>
            </a:r>
            <a:r>
              <a:rPr lang="en-CA" dirty="0"/>
              <a:t>T</a:t>
            </a:r>
            <a:r>
              <a:rPr lang="en-CA" dirty="0" smtClean="0"/>
              <a:t>hrift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Download: </a:t>
            </a:r>
            <a:r>
              <a:rPr lang="en-CA" dirty="0" smtClean="0">
                <a:hlinkClick r:id="rId3"/>
              </a:rPr>
              <a:t>http</a:t>
            </a:r>
            <a:r>
              <a:rPr lang="en-CA" dirty="0">
                <a:hlinkClick r:id="rId3"/>
              </a:rPr>
              <a:t>://apache.mirror.vexxhost.com/thrift/0.9.2/thrift-0.9.2.tar.gz</a:t>
            </a:r>
            <a:endParaRPr lang="en-CA" dirty="0"/>
          </a:p>
          <a:p>
            <a:r>
              <a:rPr lang="en-CA" dirty="0"/>
              <a:t>Install instruction: </a:t>
            </a:r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thrift.apache.org/docs/BuildingFromSource</a:t>
            </a:r>
            <a:endParaRPr lang="en-CA" dirty="0" smtClean="0"/>
          </a:p>
          <a:p>
            <a:r>
              <a:rPr lang="en-CA" dirty="0"/>
              <a:t>Build java lib: cd </a:t>
            </a:r>
            <a:r>
              <a:rPr lang="en-CA" dirty="0" err="1" smtClean="0"/>
              <a:t>your_thrift_path</a:t>
            </a:r>
            <a:r>
              <a:rPr lang="en-CA" dirty="0" smtClean="0"/>
              <a:t>/thrift-0.9.2/lib/java ; ant</a:t>
            </a:r>
          </a:p>
          <a:p>
            <a:r>
              <a:rPr lang="en-CA" dirty="0" smtClean="0"/>
              <a:t>Copy the tutorial </a:t>
            </a:r>
            <a:r>
              <a:rPr lang="en-CA" dirty="0" err="1" smtClean="0"/>
              <a:t>src</a:t>
            </a:r>
            <a:r>
              <a:rPr lang="en-CA" dirty="0" smtClean="0"/>
              <a:t> to </a:t>
            </a:r>
            <a:r>
              <a:rPr lang="en-CA" dirty="0" err="1" smtClean="0"/>
              <a:t>your_thrift_path</a:t>
            </a:r>
            <a:r>
              <a:rPr lang="en-CA" dirty="0" smtClean="0"/>
              <a:t>/thrift-0.9.2/tutorial/</a:t>
            </a:r>
          </a:p>
          <a:p>
            <a:r>
              <a:rPr lang="en-CA" dirty="0" err="1" smtClean="0"/>
              <a:t>eceubuntu</a:t>
            </a:r>
            <a:r>
              <a:rPr lang="en-CA" dirty="0"/>
              <a:t>:  /</a:t>
            </a:r>
            <a:r>
              <a:rPr lang="en-CA" dirty="0" err="1" smtClean="0"/>
              <a:t>usr</a:t>
            </a:r>
            <a:r>
              <a:rPr lang="en-CA" dirty="0" smtClean="0"/>
              <a:t>/bin/thrift (0.9.1)</a:t>
            </a:r>
          </a:p>
          <a:p>
            <a:r>
              <a:rPr lang="en-CA" dirty="0" smtClean="0"/>
              <a:t>Note: files under your home directory is shared among </a:t>
            </a:r>
            <a:r>
              <a:rPr lang="en-CA" dirty="0" err="1" smtClean="0"/>
              <a:t>ecelinuxs</a:t>
            </a:r>
            <a:r>
              <a:rPr lang="en-CA" dirty="0" smtClean="0"/>
              <a:t> and </a:t>
            </a:r>
            <a:r>
              <a:rPr lang="en-CA" dirty="0" err="1" smtClean="0"/>
              <a:t>eceubuntu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 1: Write .thrift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namespace java tutorial                                                            </a:t>
            </a:r>
          </a:p>
          <a:p>
            <a:r>
              <a:rPr lang="en-CA" dirty="0"/>
              <a:t> </a:t>
            </a:r>
          </a:p>
          <a:p>
            <a:r>
              <a:rPr lang="en-CA" dirty="0" err="1"/>
              <a:t>struct</a:t>
            </a:r>
            <a:r>
              <a:rPr lang="en-CA" dirty="0"/>
              <a:t> Item {</a:t>
            </a:r>
          </a:p>
          <a:p>
            <a:r>
              <a:rPr lang="en-CA" dirty="0"/>
              <a:t>  1: i32 key</a:t>
            </a:r>
          </a:p>
          <a:p>
            <a:r>
              <a:rPr lang="en-CA" dirty="0"/>
              <a:t>  2</a:t>
            </a:r>
            <a:r>
              <a:rPr lang="en-CA"/>
              <a:t>: </a:t>
            </a:r>
            <a:r>
              <a:rPr lang="en-CA" smtClean="0"/>
              <a:t>string </a:t>
            </a:r>
            <a:r>
              <a:rPr lang="en-CA" dirty="0"/>
              <a:t>value</a:t>
            </a:r>
          </a:p>
          <a:p>
            <a:r>
              <a:rPr lang="en-CA" dirty="0"/>
              <a:t>}</a:t>
            </a:r>
          </a:p>
          <a:p>
            <a:r>
              <a:rPr lang="en-CA" dirty="0"/>
              <a:t> </a:t>
            </a:r>
          </a:p>
          <a:p>
            <a:r>
              <a:rPr lang="en-CA" dirty="0"/>
              <a:t>service </a:t>
            </a:r>
            <a:r>
              <a:rPr lang="en-CA" dirty="0" err="1"/>
              <a:t>Myservice</a:t>
            </a:r>
            <a:r>
              <a:rPr lang="en-CA" dirty="0"/>
              <a:t> {</a:t>
            </a:r>
          </a:p>
          <a:p>
            <a:r>
              <a:rPr lang="en-CA" dirty="0"/>
              <a:t> </a:t>
            </a:r>
            <a:r>
              <a:rPr lang="en-CA" dirty="0" smtClean="0"/>
              <a:t>   </a:t>
            </a:r>
            <a:r>
              <a:rPr lang="en-CA" dirty="0"/>
              <a:t>i32 add(1:i32 num1, 2:i32 num2),</a:t>
            </a:r>
          </a:p>
          <a:p>
            <a:r>
              <a:rPr lang="en-CA" dirty="0"/>
              <a:t> </a:t>
            </a:r>
            <a:r>
              <a:rPr lang="en-CA" dirty="0" smtClean="0"/>
              <a:t>   </a:t>
            </a:r>
            <a:r>
              <a:rPr lang="en-CA" dirty="0"/>
              <a:t>Item </a:t>
            </a:r>
            <a:r>
              <a:rPr lang="en-CA" dirty="0" err="1"/>
              <a:t>getItem</a:t>
            </a:r>
            <a:r>
              <a:rPr lang="en-CA" dirty="0"/>
              <a:t>(1: i32 key),</a:t>
            </a:r>
          </a:p>
          <a:p>
            <a:r>
              <a:rPr lang="en-CA" dirty="0"/>
              <a:t>  </a:t>
            </a:r>
            <a:r>
              <a:rPr lang="en-CA" dirty="0" smtClean="0"/>
              <a:t>  </a:t>
            </a:r>
            <a:r>
              <a:rPr lang="en-CA" dirty="0" err="1"/>
              <a:t>bool</a:t>
            </a:r>
            <a:r>
              <a:rPr lang="en-CA" dirty="0"/>
              <a:t> </a:t>
            </a:r>
            <a:r>
              <a:rPr lang="en-CA" dirty="0" err="1"/>
              <a:t>PutItem</a:t>
            </a:r>
            <a:r>
              <a:rPr lang="en-CA" dirty="0"/>
              <a:t>(1: Item item) </a:t>
            </a:r>
          </a:p>
          <a:p>
            <a:r>
              <a:rPr lang="en-CA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6132"/>
          </a:xfrm>
        </p:spPr>
        <p:txBody>
          <a:bodyPr/>
          <a:lstStyle/>
          <a:p>
            <a:r>
              <a:rPr lang="en-CA" dirty="0"/>
              <a:t> Interface Definition Language (IDL)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Available types</a:t>
            </a:r>
          </a:p>
          <a:p>
            <a:pPr lvl="1"/>
            <a:r>
              <a:rPr lang="en-CA" dirty="0" err="1"/>
              <a:t>bool</a:t>
            </a:r>
            <a:r>
              <a:rPr lang="en-CA" dirty="0"/>
              <a:t>        Boolean, one byte</a:t>
            </a:r>
          </a:p>
          <a:p>
            <a:pPr lvl="1"/>
            <a:r>
              <a:rPr lang="en-CA" dirty="0"/>
              <a:t>byte        Signed byte</a:t>
            </a:r>
          </a:p>
          <a:p>
            <a:pPr lvl="1"/>
            <a:r>
              <a:rPr lang="en-CA" dirty="0"/>
              <a:t>i16         Signed 16-bit integer</a:t>
            </a:r>
          </a:p>
          <a:p>
            <a:pPr lvl="1"/>
            <a:r>
              <a:rPr lang="en-CA" dirty="0"/>
              <a:t>i32         Signed 32-bit integer</a:t>
            </a:r>
          </a:p>
          <a:p>
            <a:pPr lvl="1"/>
            <a:r>
              <a:rPr lang="en-CA" dirty="0"/>
              <a:t>i64         Signed 64-bit integer</a:t>
            </a:r>
          </a:p>
          <a:p>
            <a:pPr lvl="1"/>
            <a:r>
              <a:rPr lang="en-CA" dirty="0"/>
              <a:t>double      64-bit floating point value</a:t>
            </a:r>
          </a:p>
          <a:p>
            <a:pPr lvl="1"/>
            <a:r>
              <a:rPr lang="en-CA" dirty="0"/>
              <a:t>string      </a:t>
            </a:r>
            <a:r>
              <a:rPr lang="en-CA" dirty="0" err="1"/>
              <a:t>String</a:t>
            </a:r>
            <a:endParaRPr lang="en-CA" dirty="0"/>
          </a:p>
          <a:p>
            <a:pPr lvl="1"/>
            <a:r>
              <a:rPr lang="en-CA" dirty="0"/>
              <a:t>binary      Blob (byte array)</a:t>
            </a:r>
          </a:p>
          <a:p>
            <a:pPr lvl="1"/>
            <a:r>
              <a:rPr lang="en-CA" dirty="0"/>
              <a:t>map&lt;t1,t2&gt;  Map from one type to another</a:t>
            </a:r>
          </a:p>
          <a:p>
            <a:pPr lvl="1"/>
            <a:r>
              <a:rPr lang="en-CA" dirty="0"/>
              <a:t>list&lt;t1&gt;    Ordered list of one type</a:t>
            </a:r>
          </a:p>
          <a:p>
            <a:pPr lvl="1"/>
            <a:r>
              <a:rPr lang="en-CA" dirty="0"/>
              <a:t>set&lt;t1&gt;     Set of unique elements of one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IDL(cont.)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Comments: shell-style (#), C-style (// , /**/)</a:t>
            </a:r>
          </a:p>
          <a:p>
            <a:r>
              <a:rPr lang="en-CA" dirty="0" smtClean="0"/>
              <a:t>Include other thrift files: </a:t>
            </a:r>
            <a:r>
              <a:rPr lang="en-CA" dirty="0" err="1" smtClean="0"/>
              <a:t>i.e</a:t>
            </a:r>
            <a:r>
              <a:rPr lang="en-CA" dirty="0"/>
              <a:t> include "</a:t>
            </a:r>
            <a:r>
              <a:rPr lang="en-CA" dirty="0" err="1" smtClean="0"/>
              <a:t>shared.thrift</a:t>
            </a:r>
            <a:r>
              <a:rPr lang="en-CA" dirty="0" smtClean="0"/>
              <a:t>“</a:t>
            </a:r>
          </a:p>
          <a:p>
            <a:r>
              <a:rPr lang="en-CA" dirty="0" err="1" smtClean="0"/>
              <a:t>Typedef</a:t>
            </a:r>
            <a:r>
              <a:rPr lang="en-CA" dirty="0" smtClean="0"/>
              <a:t>: C-style</a:t>
            </a:r>
          </a:p>
          <a:p>
            <a:r>
              <a:rPr lang="en-CA" dirty="0"/>
              <a:t>D</a:t>
            </a:r>
            <a:r>
              <a:rPr lang="en-CA" dirty="0" smtClean="0"/>
              <a:t>efine constants: </a:t>
            </a:r>
            <a:r>
              <a:rPr lang="en-CA" dirty="0" err="1" smtClean="0"/>
              <a:t>i.e</a:t>
            </a:r>
            <a:r>
              <a:rPr lang="en-CA" dirty="0"/>
              <a:t> </a:t>
            </a:r>
            <a:r>
              <a:rPr lang="en-CA" dirty="0" err="1"/>
              <a:t>const</a:t>
            </a:r>
            <a:r>
              <a:rPr lang="en-CA" dirty="0"/>
              <a:t> i32 INT32CONSTANT = </a:t>
            </a:r>
            <a:r>
              <a:rPr lang="en-CA" dirty="0" smtClean="0"/>
              <a:t>9853</a:t>
            </a:r>
          </a:p>
          <a:p>
            <a:r>
              <a:rPr lang="en-CA" dirty="0" err="1" smtClean="0"/>
              <a:t>Enums</a:t>
            </a:r>
            <a:r>
              <a:rPr lang="en-CA" dirty="0" smtClean="0"/>
              <a:t>: C-style</a:t>
            </a:r>
          </a:p>
          <a:p>
            <a:r>
              <a:rPr lang="en-CA" dirty="0" smtClean="0"/>
              <a:t>Exception : </a:t>
            </a:r>
            <a:r>
              <a:rPr lang="en-CA" dirty="0" err="1" smtClean="0"/>
              <a:t>struct</a:t>
            </a:r>
            <a:r>
              <a:rPr lang="en-CA" dirty="0" smtClean="0"/>
              <a:t> </a:t>
            </a:r>
            <a:r>
              <a:rPr lang="en-CA" dirty="0"/>
              <a:t>can also be </a:t>
            </a:r>
            <a:r>
              <a:rPr lang="en-CA" dirty="0" smtClean="0"/>
              <a:t>exception</a:t>
            </a:r>
          </a:p>
          <a:p>
            <a:r>
              <a:rPr lang="en-CA" dirty="0"/>
              <a:t>Service: </a:t>
            </a:r>
            <a:r>
              <a:rPr lang="en-CA" dirty="0" smtClean="0"/>
              <a:t>Services can inherit </a:t>
            </a:r>
            <a:r>
              <a:rPr lang="en-CA" dirty="0"/>
              <a:t>from another service using the extends </a:t>
            </a:r>
            <a:r>
              <a:rPr lang="en-CA" dirty="0" smtClean="0"/>
              <a:t>keyword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518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737</TotalTime>
  <Words>689</Words>
  <Application>Microsoft Office PowerPoint</Application>
  <PresentationFormat>Widescreen</PresentationFormat>
  <Paragraphs>134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ECE 454/750: Distributed Computing Tutorial 1: Thrift Start</vt:lpstr>
      <vt:lpstr>Outline</vt:lpstr>
      <vt:lpstr>RPC(remote procedure call)</vt:lpstr>
      <vt:lpstr>Thrift</vt:lpstr>
      <vt:lpstr>Outline</vt:lpstr>
      <vt:lpstr>Step 0: Install Thrift</vt:lpstr>
      <vt:lpstr>Step 1: Write .thrift file</vt:lpstr>
      <vt:lpstr> Interface Definition Language (IDL)</vt:lpstr>
      <vt:lpstr>IDL(cont.)</vt:lpstr>
      <vt:lpstr>Step 2: Generate from .thrift</vt:lpstr>
      <vt:lpstr>Step 3: Implement server and client</vt:lpstr>
      <vt:lpstr>Server-side</vt:lpstr>
      <vt:lpstr>Client-side</vt:lpstr>
      <vt:lpstr>Task 1: Run on eceubuntu</vt:lpstr>
      <vt:lpstr>Task 2: cross-compile to java 1.6</vt:lpstr>
      <vt:lpstr>Task 3: Run on different machines</vt:lpstr>
    </vt:vector>
  </TitlesOfParts>
  <Company>University of Waterloo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</dc:creator>
  <cp:lastModifiedBy>hua</cp:lastModifiedBy>
  <cp:revision>39</cp:revision>
  <dcterms:created xsi:type="dcterms:W3CDTF">2015-05-11T13:17:13Z</dcterms:created>
  <dcterms:modified xsi:type="dcterms:W3CDTF">2015-05-12T20:48:46Z</dcterms:modified>
</cp:coreProperties>
</file>