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259" r:id="rId4"/>
    <p:sldId id="271" r:id="rId5"/>
    <p:sldId id="272" r:id="rId6"/>
    <p:sldId id="258" r:id="rId7"/>
    <p:sldId id="260" r:id="rId8"/>
    <p:sldId id="261" r:id="rId9"/>
    <p:sldId id="262" r:id="rId10"/>
    <p:sldId id="273" r:id="rId11"/>
    <p:sldId id="264" r:id="rId12"/>
    <p:sldId id="263" r:id="rId13"/>
    <p:sldId id="269" r:id="rId14"/>
    <p:sldId id="265" r:id="rId15"/>
    <p:sldId id="268" r:id="rId16"/>
    <p:sldId id="266" r:id="rId17"/>
    <p:sldId id="270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" initials="h" lastIdx="1" clrIdx="0">
    <p:extLst>
      <p:ext uri="{19B8F6BF-5375-455C-9EA6-DF929625EA0E}">
        <p15:presenceInfo xmlns:p15="http://schemas.microsoft.com/office/powerpoint/2012/main" userId="hu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894" autoAdjust="0"/>
  </p:normalViewPr>
  <p:slideViewPr>
    <p:cSldViewPr snapToGrid="0">
      <p:cViewPr varScale="1">
        <p:scale>
          <a:sx n="79" d="100"/>
          <a:sy n="79" d="100"/>
        </p:scale>
        <p:origin x="25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89688-D959-48C7-9CD8-C0D78C8A4ED0}" type="datetimeFigureOut">
              <a:rPr lang="en-CA" smtClean="0"/>
              <a:t>2015-05-19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0FFC6-E223-4C0D-8B7E-90C24428C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0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597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while sleep wait for finish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00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latch to wait</a:t>
            </a:r>
            <a:r>
              <a:rPr lang="en-US" baseline="0" dirty="0" smtClean="0"/>
              <a:t> for all client finish.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57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server thread &gt;= 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153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All request received</a:t>
            </a:r>
            <a:r>
              <a:rPr lang="en-US" baseline="0" dirty="0" smtClean="0"/>
              <a:t> by only 2 worker to execute(by handler)</a:t>
            </a:r>
          </a:p>
          <a:p>
            <a:r>
              <a:rPr lang="en-US" baseline="0" dirty="0" smtClean="0"/>
              <a:t>Other request are queued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21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these steps</a:t>
            </a:r>
            <a:r>
              <a:rPr lang="en-US" dirty="0" smtClean="0"/>
              <a:t>.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spend too much time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to the class what “&amp;&amp;” means.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70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1.The client procedure calls invokes the client stub using an ordinary procedure call.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2.The client stub builds a message and calls its local operating system.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3.The client’s OS sends the message to the remote OS.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4.The remote OS delivers the message to the server stub.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5.The server stub unpacks the parameters and calls the server.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6.The server does the work and returns the result to the server stub.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Client stub: send message, receive message</a:t>
            </a:r>
          </a:p>
          <a:p>
            <a:r>
              <a:rPr lang="en-US" baseline="0" dirty="0" smtClean="0"/>
              <a:t>Server stub: receive message, process, send message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451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snippet from lib/java/……./server/TSinpleServer.java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98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AsyncIface</a:t>
            </a:r>
            <a:r>
              <a:rPr lang="en-US" dirty="0" smtClean="0"/>
              <a:t> has one addition</a:t>
            </a:r>
            <a:r>
              <a:rPr lang="en-US" baseline="0" dirty="0" smtClean="0"/>
              <a:t> parameter, a callback object.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16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56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TSimpleServer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accepts a connection, processes requests from </a:t>
            </a:r>
            <a:r>
              <a:rPr lang="en-CA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</a:t>
            </a:r>
          </a:p>
          <a:p>
            <a:r>
              <a:rPr lang="en-CA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“connection until the client closes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connection,”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goes back to accept a new connection. Since </a:t>
            </a:r>
            <a:r>
              <a:rPr lang="en-CA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all done in a single thread with blocking I/O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can only serve one client connection, and all the other clients will have to wait until they get accepted.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TSimpleServer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mainly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used for testing purpose.”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Don't use it in production!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TNonblockingServer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The 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CA" dirty="0" smtClean="0"/>
              <a:t>select()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 returns”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one ore more connections are ready to be accepted/read/written. But still one thread to execute.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THsHaServer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(Half-Sync/Half-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server) comes into picture. It uses a single thread for network I/O, and a separate pool of worker threads to handle message processing.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56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server:</a:t>
            </a:r>
          </a:p>
          <a:p>
            <a:r>
              <a:rPr lang="en-CA" dirty="0" err="1" smtClean="0"/>
              <a:t>TServerTransport</a:t>
            </a:r>
            <a:r>
              <a:rPr lang="en-CA" dirty="0" smtClean="0"/>
              <a:t> </a:t>
            </a:r>
            <a:r>
              <a:rPr lang="en-CA" dirty="0" err="1" smtClean="0"/>
              <a:t>serverTransport</a:t>
            </a:r>
            <a:r>
              <a:rPr lang="en-CA" dirty="0" smtClean="0"/>
              <a:t> = new </a:t>
            </a:r>
            <a:r>
              <a:rPr lang="en-CA" dirty="0" err="1" smtClean="0"/>
              <a:t>TServerSocket</a:t>
            </a:r>
            <a:r>
              <a:rPr lang="en-CA" dirty="0" smtClean="0"/>
              <a:t>(9090);</a:t>
            </a:r>
          </a:p>
          <a:p>
            <a:r>
              <a:rPr lang="en-CA" dirty="0" smtClean="0"/>
              <a:t>      </a:t>
            </a:r>
            <a:r>
              <a:rPr lang="en-CA" dirty="0" err="1" smtClean="0"/>
              <a:t>TServer</a:t>
            </a:r>
            <a:r>
              <a:rPr lang="en-CA" dirty="0" smtClean="0"/>
              <a:t> server = new </a:t>
            </a:r>
            <a:r>
              <a:rPr lang="en-CA" dirty="0" err="1" smtClean="0"/>
              <a:t>TSimpleServer</a:t>
            </a:r>
            <a:r>
              <a:rPr lang="en-CA" dirty="0" smtClean="0"/>
              <a:t>(</a:t>
            </a:r>
          </a:p>
          <a:p>
            <a:r>
              <a:rPr lang="en-CA" dirty="0" smtClean="0"/>
              <a:t>              new </a:t>
            </a:r>
            <a:r>
              <a:rPr lang="en-CA" dirty="0" err="1" smtClean="0"/>
              <a:t>Args</a:t>
            </a:r>
            <a:r>
              <a:rPr lang="en-CA" dirty="0" smtClean="0"/>
              <a:t>(</a:t>
            </a:r>
            <a:r>
              <a:rPr lang="en-CA" dirty="0" err="1" smtClean="0"/>
              <a:t>serverTransport</a:t>
            </a:r>
            <a:r>
              <a:rPr lang="en-CA" dirty="0" smtClean="0"/>
              <a:t>).processor(processor));</a:t>
            </a:r>
          </a:p>
          <a:p>
            <a:endParaRPr lang="en-US" dirty="0" smtClean="0"/>
          </a:p>
          <a:p>
            <a:r>
              <a:rPr lang="en-CA" dirty="0" err="1" smtClean="0"/>
              <a:t>TServerSocket</a:t>
            </a:r>
            <a:r>
              <a:rPr lang="en-CA" baseline="0" dirty="0" smtClean="0"/>
              <a:t> vs </a:t>
            </a:r>
            <a:r>
              <a:rPr lang="en-CA" baseline="0" dirty="0" err="1" smtClean="0"/>
              <a:t>nonblocking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serversocket</a:t>
            </a:r>
            <a:endParaRPr lang="en-CA" baseline="0" dirty="0" smtClean="0"/>
          </a:p>
          <a:p>
            <a:endParaRPr lang="en-CA" dirty="0" smtClean="0"/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TFramedTransport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needed and what are its benefits.</a:t>
            </a:r>
            <a:endParaRPr lang="en-CA" dirty="0" smtClean="0"/>
          </a:p>
          <a:p>
            <a:r>
              <a:rPr lang="en-CA" dirty="0" smtClean="0"/>
              <a:t>Document :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TFramedTransport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buffered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TTransport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ensures a fully read message every time by preceding messages with a 4-byte frame size.</a:t>
            </a:r>
            <a:endParaRPr lang="en-CA" dirty="0" smtClean="0"/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use </a:t>
            </a:r>
            <a:r>
              <a:rPr lang="en-CA" dirty="0" err="1" smtClean="0"/>
              <a:t>TFramedTransport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get it to work with an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NO document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found, but experiment shows that.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arg.workerThreads</a:t>
            </a:r>
            <a:r>
              <a:rPr lang="en-CA" dirty="0" smtClean="0"/>
              <a:t>(5);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set number of worker threads.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32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flag</a:t>
            </a:r>
            <a:r>
              <a:rPr lang="en-US" baseline="0" dirty="0" smtClean="0"/>
              <a:t> to denote program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FUNCTION_call</a:t>
            </a:r>
            <a:r>
              <a:rPr lang="en-US" baseline="0" dirty="0" smtClean="0"/>
              <a:t>  generated in </a:t>
            </a:r>
            <a:r>
              <a:rPr lang="en-US" baseline="0" dirty="0" smtClean="0"/>
              <a:t>Myservice.java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“finish” should be declared as a volatile variable.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0FFC6-E223-4C0D-8B7E-90C24428CE4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F1C-4764-4062-9423-21A3D11B2949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9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36BC-B935-47E6-A93E-DC6DD20E7A19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2708-E5D4-41ED-BBC4-8649F9B8BD37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397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03B-3AD3-4E4F-855E-B4AC817436C2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6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4784-6CD3-442D-890B-C27D09D275CC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46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6808-EDB1-4B30-9B59-A2F38E4CCD63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67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60B-2E7B-4858-A4FB-0D83E2E95254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7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ED3F-6031-42E8-B2CB-495E22B41819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5467-D74E-4213-BF2A-4F6A64B9C276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5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7A1D-5D9F-494F-8086-48EE92EEA2CF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7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640-F64A-4328-8BDC-684DEE8ADF63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5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80B-DC84-4753-A8DF-02B1818F190A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0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EBF0-104C-48A4-923A-711895F7DE84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EA34-252F-4397-A608-5EF0FF31B753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11F9-9A6D-4D7E-B5DA-3AD57C0BFFA6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54AB-B96B-4389-8A47-381A703BE379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6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6720-E1C6-46AC-AD95-F41E7117274D}" type="datetime1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0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h27fan/ece454_750/tut2.tar.g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h27fan/ece454_750/tut2.tar.g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127662"/>
            <a:ext cx="5825202" cy="1234727"/>
          </a:xfrm>
        </p:spPr>
        <p:txBody>
          <a:bodyPr/>
          <a:lstStyle/>
          <a:p>
            <a:pPr algn="ctr"/>
            <a:r>
              <a:rPr lang="en-CA" sz="2400" dirty="0"/>
              <a:t>ECE 454/750: Distributed Computing</a:t>
            </a:r>
            <a:br>
              <a:rPr lang="en-CA" sz="2400" dirty="0"/>
            </a:br>
            <a:r>
              <a:rPr lang="en-CA" sz="3000" dirty="0"/>
              <a:t>Tutorial 2: </a:t>
            </a:r>
            <a:r>
              <a:rPr lang="en-CA" sz="3000" dirty="0" smtClean="0"/>
              <a:t>Advanced Thrift</a:t>
            </a:r>
            <a:endParaRPr lang="en-CA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756" y="3738600"/>
            <a:ext cx="5826719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CA" sz="2250" dirty="0"/>
              <a:t>TA: </a:t>
            </a:r>
            <a:r>
              <a:rPr lang="en-CA" sz="2250" dirty="0"/>
              <a:t>Hua Fan </a:t>
            </a:r>
          </a:p>
          <a:p>
            <a:pPr algn="ctr"/>
            <a:r>
              <a:rPr lang="en-CA" dirty="0" smtClean="0"/>
              <a:t>h27fan@uwaterloo.ca</a:t>
            </a:r>
            <a:endParaRPr lang="en-CA" dirty="0"/>
          </a:p>
          <a:p>
            <a:r>
              <a:rPr lang="en-CA" dirty="0" smtClean="0"/>
              <a:t>May 19, </a:t>
            </a:r>
            <a:r>
              <a:rPr lang="en-CA" dirty="0"/>
              <a:t>2015 </a:t>
            </a:r>
            <a:r>
              <a:rPr lang="en-CA" dirty="0" smtClean="0"/>
              <a:t>05:30-06:20, </a:t>
            </a:r>
            <a:r>
              <a:rPr lang="en-CA" dirty="0"/>
              <a:t>QNC 2502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22600"/>
            <a:ext cx="6447501" cy="32656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In this tutorial we will discuss: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</a:rPr>
              <a:t>Slides and source code available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https://ece.uwaterloo.ca/~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h27fan/ece454_750/tut2.tar.gz</a:t>
            </a:r>
            <a:endParaRPr lang="en-CA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Tutorial 1: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review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Tutorial 2: set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up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>
                <a:solidFill>
                  <a:schemeClr val="bg1">
                    <a:lumMod val="75000"/>
                  </a:schemeClr>
                </a:solidFill>
              </a:rPr>
              <a:t>RPC 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</a:rPr>
              <a:t>review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Generated code analysis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/>
              <a:t>Task 1: Multi-threading </a:t>
            </a:r>
            <a:r>
              <a:rPr lang="en-US" dirty="0" smtClean="0"/>
              <a:t>servers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/>
              <a:t>Task 2: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Client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/>
              <a:t>Task 3: Multi-threaded </a:t>
            </a:r>
            <a:r>
              <a:rPr lang="en-US" dirty="0" smtClean="0"/>
              <a:t>client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/>
              <a:t>Task 4: experiment small worker number</a:t>
            </a:r>
            <a:endParaRPr lang="en-US" dirty="0" smtClean="0"/>
          </a:p>
          <a:p>
            <a:pPr lvl="1">
              <a:buFont typeface="Wingdings 3" panose="05040102010807070707" pitchFamily="18" charset="2"/>
              <a:buChar char="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thrift servers(from lecture slide)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000" y="1959159"/>
            <a:ext cx="4501685" cy="29804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3318" y="5111272"/>
            <a:ext cx="711447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350" dirty="0"/>
              <a:t>https://github.com/m1ch1/mapkeeper/wiki/Thrift-Java-Servers-Compared</a:t>
            </a:r>
          </a:p>
        </p:txBody>
      </p:sp>
    </p:spTree>
    <p:extLst>
      <p:ext uri="{BB962C8B-B14F-4D97-AF65-F5344CB8AC3E}">
        <p14:creationId xmlns:p14="http://schemas.microsoft.com/office/powerpoint/2010/main" val="29791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1: Multi-threading servers 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/>
              <a:t>THsHaServer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1" y="2497407"/>
            <a:ext cx="6097302" cy="21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async</a:t>
            </a:r>
            <a:r>
              <a:rPr lang="en-US" dirty="0" smtClean="0"/>
              <a:t> client(from lecture slides)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15" y="2061582"/>
            <a:ext cx="4449449" cy="1633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97" y="3978015"/>
            <a:ext cx="6297967" cy="224591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02527" y="3836635"/>
            <a:ext cx="6180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</a:t>
            </a:r>
            <a:r>
              <a:rPr lang="en-US" dirty="0" err="1" smtClean="0"/>
              <a:t>Async</a:t>
            </a:r>
            <a:r>
              <a:rPr lang="en-US" dirty="0" smtClean="0"/>
              <a:t> Client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93336"/>
            <a:ext cx="6447501" cy="2910580"/>
          </a:xfrm>
        </p:spPr>
        <p:txBody>
          <a:bodyPr/>
          <a:lstStyle/>
          <a:p>
            <a:r>
              <a:rPr lang="en-US" dirty="0" smtClean="0"/>
              <a:t>Callback object: implement </a:t>
            </a:r>
            <a:r>
              <a:rPr lang="en-US" dirty="0" err="1" smtClean="0"/>
              <a:t>onComplete</a:t>
            </a:r>
            <a:r>
              <a:rPr lang="en-US" dirty="0" smtClean="0"/>
              <a:t>, </a:t>
            </a:r>
            <a:r>
              <a:rPr lang="en-US" dirty="0" err="1" smtClean="0"/>
              <a:t>onError</a:t>
            </a:r>
            <a:endParaRPr lang="en-US" dirty="0" smtClean="0"/>
          </a:p>
          <a:p>
            <a:r>
              <a:rPr lang="en-US" dirty="0" smtClean="0"/>
              <a:t>Callback template type:  procedure FUNCTION =&gt; </a:t>
            </a:r>
            <a:r>
              <a:rPr lang="en-US" dirty="0" err="1" smtClean="0"/>
              <a:t>FUNCTION_call</a:t>
            </a:r>
            <a:endParaRPr lang="en-CA" dirty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77" y="3475238"/>
            <a:ext cx="5586413" cy="28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Client (cont. )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99" y="2256755"/>
            <a:ext cx="6079331" cy="2514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Multi-threaded client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8884" y="1893682"/>
            <a:ext cx="6815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static </a:t>
            </a:r>
            <a:r>
              <a:rPr lang="en-CA" dirty="0" err="1"/>
              <a:t>CountDownLatch</a:t>
            </a:r>
            <a:r>
              <a:rPr lang="en-CA" dirty="0"/>
              <a:t> latch = new </a:t>
            </a:r>
            <a:r>
              <a:rPr lang="en-CA" dirty="0" err="1" smtClean="0"/>
              <a:t>CountDownLatch</a:t>
            </a:r>
            <a:r>
              <a:rPr lang="en-CA" dirty="0" smtClean="0"/>
              <a:t>(5);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4" y="2502934"/>
            <a:ext cx="7812963" cy="32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Multi-threaded </a:t>
            </a:r>
            <a:r>
              <a:rPr lang="en-US" dirty="0" smtClean="0"/>
              <a:t>client(cont.)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508569"/>
            <a:ext cx="6639990" cy="44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4: </a:t>
            </a:r>
            <a:r>
              <a:rPr lang="en-US" sz="2400" dirty="0"/>
              <a:t>experiment small worker number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worker thread = 2, while 5 client threads concurrent calling</a:t>
            </a:r>
          </a:p>
          <a:p>
            <a:r>
              <a:rPr lang="en-US" dirty="0" smtClean="0"/>
              <a:t>Demo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22600"/>
            <a:ext cx="6447501" cy="32656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In this tutorial we will discuss: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 smtClean="0"/>
              <a:t>Slides and source code available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https://ece.uwaterloo.ca/~</a:t>
            </a:r>
            <a:r>
              <a:rPr lang="en-CA" dirty="0" smtClean="0">
                <a:hlinkClick r:id="rId3"/>
              </a:rPr>
              <a:t>h27fan/ece454_750/tut2.tar.gz</a:t>
            </a:r>
            <a:endParaRPr lang="en-CA" dirty="0" smtClean="0"/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/>
              <a:t>Tutorial 1: </a:t>
            </a:r>
            <a:r>
              <a:rPr lang="en-US" dirty="0" smtClean="0"/>
              <a:t>review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/>
              <a:t>Tutorial 2: set </a:t>
            </a:r>
            <a:r>
              <a:rPr lang="en-US" dirty="0" smtClean="0"/>
              <a:t>up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CA" dirty="0"/>
              <a:t>RPC </a:t>
            </a:r>
            <a:r>
              <a:rPr lang="en-CA" dirty="0" smtClean="0"/>
              <a:t>review</a:t>
            </a:r>
            <a:endParaRPr lang="en-US" dirty="0" smtClean="0"/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 smtClean="0"/>
              <a:t>Generated code analysis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/>
              <a:t>Task 1: Multi-threading </a:t>
            </a:r>
            <a:r>
              <a:rPr lang="en-US" dirty="0" smtClean="0"/>
              <a:t>servers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/>
              <a:t>Task 2: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Client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/>
              <a:t>Task 3: Multi-threaded </a:t>
            </a:r>
            <a:r>
              <a:rPr lang="en-US" dirty="0" smtClean="0"/>
              <a:t>client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/>
              <a:t>Task 4: </a:t>
            </a:r>
            <a:r>
              <a:rPr lang="en-US" dirty="0" smtClean="0"/>
              <a:t>Experiment </a:t>
            </a:r>
            <a:r>
              <a:rPr lang="en-US" dirty="0"/>
              <a:t>small worker number</a:t>
            </a:r>
            <a:endParaRPr lang="en-US" dirty="0" smtClean="0"/>
          </a:p>
          <a:p>
            <a:pPr lvl="1">
              <a:buFont typeface="Wingdings 3" panose="05040102010807070707" pitchFamily="18" charset="2"/>
              <a:buChar char="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1: 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tar </a:t>
            </a:r>
            <a:r>
              <a:rPr lang="en-CA" dirty="0" err="1"/>
              <a:t>xzvf</a:t>
            </a:r>
            <a:r>
              <a:rPr lang="en-CA" dirty="0"/>
              <a:t> </a:t>
            </a:r>
            <a:r>
              <a:rPr lang="en-CA" dirty="0" smtClean="0"/>
              <a:t>thrift-0.9.2.tar.gz</a:t>
            </a:r>
          </a:p>
          <a:p>
            <a:r>
              <a:rPr lang="en-CA" dirty="0"/>
              <a:t>tar </a:t>
            </a:r>
            <a:r>
              <a:rPr lang="en-CA" dirty="0" err="1"/>
              <a:t>xzvf</a:t>
            </a:r>
            <a:r>
              <a:rPr lang="en-CA" dirty="0"/>
              <a:t> </a:t>
            </a:r>
            <a:r>
              <a:rPr lang="en-CA" dirty="0" smtClean="0"/>
              <a:t>tut1.tar.gz</a:t>
            </a:r>
          </a:p>
          <a:p>
            <a:r>
              <a:rPr lang="en-CA" dirty="0" err="1"/>
              <a:t>cp</a:t>
            </a:r>
            <a:r>
              <a:rPr lang="en-CA" dirty="0"/>
              <a:t> -r tut1_src thrift-0.9.2/tutorial</a:t>
            </a:r>
            <a:r>
              <a:rPr lang="en-CA" dirty="0" smtClean="0"/>
              <a:t>/</a:t>
            </a:r>
          </a:p>
          <a:p>
            <a:r>
              <a:rPr lang="en-CA" dirty="0"/>
              <a:t>cd </a:t>
            </a:r>
            <a:r>
              <a:rPr lang="en-CA" dirty="0" smtClean="0"/>
              <a:t>thrift-0.9.2/lib/java  &amp;&amp; ant</a:t>
            </a:r>
          </a:p>
          <a:p>
            <a:r>
              <a:rPr lang="en-CA" dirty="0"/>
              <a:t>cd ../../tutorial/tut1_src</a:t>
            </a:r>
            <a:r>
              <a:rPr lang="en-CA" dirty="0" smtClean="0"/>
              <a:t>/ &amp;&amp; ant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2: set 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tar </a:t>
            </a:r>
            <a:r>
              <a:rPr lang="en-CA" dirty="0" err="1"/>
              <a:t>xzvf</a:t>
            </a:r>
            <a:r>
              <a:rPr lang="en-CA" dirty="0"/>
              <a:t> thrift-0.9.2.tar.gz</a:t>
            </a:r>
          </a:p>
          <a:p>
            <a:r>
              <a:rPr lang="en-CA" dirty="0"/>
              <a:t>tar </a:t>
            </a:r>
            <a:r>
              <a:rPr lang="en-CA" dirty="0" err="1"/>
              <a:t>xzvf</a:t>
            </a:r>
            <a:r>
              <a:rPr lang="en-CA" dirty="0"/>
              <a:t> </a:t>
            </a:r>
            <a:r>
              <a:rPr lang="en-CA" dirty="0" smtClean="0"/>
              <a:t>tut2.tar.gz</a:t>
            </a:r>
            <a:endParaRPr lang="en-CA" dirty="0"/>
          </a:p>
          <a:p>
            <a:r>
              <a:rPr lang="en-CA" dirty="0" err="1"/>
              <a:t>cp</a:t>
            </a:r>
            <a:r>
              <a:rPr lang="en-CA" dirty="0"/>
              <a:t> -r </a:t>
            </a:r>
            <a:r>
              <a:rPr lang="en-CA" dirty="0" smtClean="0"/>
              <a:t>tut2_src </a:t>
            </a:r>
            <a:r>
              <a:rPr lang="en-CA" dirty="0"/>
              <a:t>thrift-0.9.2/tutorial/</a:t>
            </a:r>
          </a:p>
          <a:p>
            <a:r>
              <a:rPr lang="en-CA" dirty="0"/>
              <a:t>cd thrift-0.9.2/lib/java  &amp;&amp; </a:t>
            </a:r>
            <a:r>
              <a:rPr lang="en-CA" dirty="0" smtClean="0"/>
              <a:t>ant</a:t>
            </a:r>
            <a:endParaRPr lang="en-CA" dirty="0"/>
          </a:p>
          <a:p>
            <a:r>
              <a:rPr lang="en-CA" dirty="0"/>
              <a:t>cd ../../tutorial/tut1_src/ &amp;&amp; </a:t>
            </a:r>
            <a:r>
              <a:rPr lang="en-CA" dirty="0" smtClean="0"/>
              <a:t>ant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log4j.properties build</a:t>
            </a:r>
            <a:endParaRPr lang="en-CA" dirty="0">
              <a:solidFill>
                <a:srgbClr val="FF0000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Another RPC used today:</a:t>
            </a:r>
          </a:p>
          <a:p>
            <a:pPr lvl="1"/>
            <a:r>
              <a:rPr lang="en-CA" dirty="0"/>
              <a:t>// delay by sleep in seconds, before return.</a:t>
            </a:r>
          </a:p>
          <a:p>
            <a:pPr lvl="1"/>
            <a:r>
              <a:rPr lang="en-CA" dirty="0"/>
              <a:t>   i32 </a:t>
            </a:r>
            <a:r>
              <a:rPr lang="en-CA" dirty="0" err="1"/>
              <a:t>DelayAdd</a:t>
            </a:r>
            <a:r>
              <a:rPr lang="en-CA" dirty="0"/>
              <a:t>(1:i32 num1, 2:i32 num2, 3:i32 </a:t>
            </a:r>
            <a:r>
              <a:rPr lang="en-CA" dirty="0" err="1"/>
              <a:t>delay_s</a:t>
            </a:r>
            <a:r>
              <a:rPr lang="en-CA" dirty="0" smtClean="0"/>
              <a:t>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21" y="3563599"/>
            <a:ext cx="7093744" cy="11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RPC review(lecture slide)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18" y="1921421"/>
            <a:ext cx="5357813" cy="38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</a:t>
            </a:r>
            <a:r>
              <a:rPr lang="en-US" dirty="0" smtClean="0"/>
              <a:t>gen-java/tutorial/Myservice.java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305051"/>
            <a:ext cx="6447501" cy="3083222"/>
          </a:xfrm>
        </p:spPr>
        <p:txBody>
          <a:bodyPr/>
          <a:lstStyle/>
          <a:p>
            <a:r>
              <a:rPr lang="en-CA" dirty="0" smtClean="0"/>
              <a:t>Client </a:t>
            </a:r>
            <a:r>
              <a:rPr lang="en-CA" dirty="0" smtClean="0"/>
              <a:t>class </a:t>
            </a:r>
            <a:r>
              <a:rPr lang="en-CA" dirty="0" smtClean="0"/>
              <a:t>takes the role of </a:t>
            </a:r>
            <a:r>
              <a:rPr lang="en-CA" dirty="0"/>
              <a:t>client </a:t>
            </a:r>
            <a:r>
              <a:rPr lang="en-CA" dirty="0" smtClean="0"/>
              <a:t>stub</a:t>
            </a:r>
            <a:endParaRPr lang="en-CA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Server </a:t>
            </a:r>
            <a:r>
              <a:rPr lang="en-CA" dirty="0"/>
              <a:t>takes the role of</a:t>
            </a:r>
            <a:r>
              <a:rPr lang="en-US" dirty="0" smtClean="0"/>
              <a:t> </a:t>
            </a:r>
            <a:r>
              <a:rPr lang="en-US" dirty="0"/>
              <a:t>Server </a:t>
            </a:r>
            <a:r>
              <a:rPr lang="en-US" dirty="0" smtClean="0"/>
              <a:t>stub, which get </a:t>
            </a:r>
            <a:r>
              <a:rPr lang="en-US" dirty="0" smtClean="0"/>
              <a:t>message then call </a:t>
            </a:r>
            <a:r>
              <a:rPr lang="en-US" dirty="0" smtClean="0"/>
              <a:t>processor</a:t>
            </a:r>
            <a:endParaRPr lang="en-US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98" y="2647891"/>
            <a:ext cx="8001000" cy="250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89" y="2897922"/>
            <a:ext cx="5801934" cy="869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294" y="4609604"/>
            <a:ext cx="5079206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599" y="5238232"/>
            <a:ext cx="1712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TSimpleServer</a:t>
            </a:r>
            <a:endParaRPr lang="en-CA" sz="1350" dirty="0"/>
          </a:p>
        </p:txBody>
      </p:sp>
    </p:spTree>
    <p:extLst>
      <p:ext uri="{BB962C8B-B14F-4D97-AF65-F5344CB8AC3E}">
        <p14:creationId xmlns:p14="http://schemas.microsoft.com/office/powerpoint/2010/main" val="19329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77" y="1683359"/>
            <a:ext cx="6447501" cy="2910580"/>
          </a:xfrm>
        </p:spPr>
        <p:txBody>
          <a:bodyPr/>
          <a:lstStyle/>
          <a:p>
            <a:r>
              <a:rPr lang="en-CA" dirty="0" smtClean="0"/>
              <a:t>Processor </a:t>
            </a:r>
            <a:r>
              <a:rPr lang="en-CA" dirty="0" smtClean="0"/>
              <a:t>will</a:t>
            </a:r>
            <a:r>
              <a:rPr lang="en-CA" dirty="0" smtClean="0"/>
              <a:t> </a:t>
            </a:r>
            <a:r>
              <a:rPr lang="en-CA" dirty="0" smtClean="0"/>
              <a:t>call handler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Handler </a:t>
            </a:r>
            <a:r>
              <a:rPr lang="en-US" dirty="0" smtClean="0"/>
              <a:t>Implements </a:t>
            </a:r>
            <a:r>
              <a:rPr lang="en-US" dirty="0" smtClean="0"/>
              <a:t>your </a:t>
            </a:r>
            <a:r>
              <a:rPr lang="en-US" dirty="0" smtClean="0"/>
              <a:t>procedures!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9" y="2231577"/>
            <a:ext cx="6023519" cy="814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47" y="3915066"/>
            <a:ext cx="4418856" cy="25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601" y="4672300"/>
            <a:ext cx="4553420" cy="1144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610" y="4728494"/>
            <a:ext cx="1712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Myservice.java</a:t>
            </a:r>
            <a:endParaRPr lang="en-CA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157697" y="3865634"/>
            <a:ext cx="20585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MyserviceHandler.java</a:t>
            </a:r>
            <a:endParaRPr lang="en-CA" sz="1350" dirty="0"/>
          </a:p>
        </p:txBody>
      </p:sp>
    </p:spTree>
    <p:extLst>
      <p:ext uri="{BB962C8B-B14F-4D97-AF65-F5344CB8AC3E}">
        <p14:creationId xmlns:p14="http://schemas.microsoft.com/office/powerpoint/2010/main" val="472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967523"/>
            <a:ext cx="6447501" cy="2910580"/>
          </a:xfrm>
        </p:spPr>
        <p:txBody>
          <a:bodyPr>
            <a:normAutofit/>
          </a:bodyPr>
          <a:lstStyle/>
          <a:p>
            <a:r>
              <a:rPr lang="en-US" dirty="0" smtClean="0"/>
              <a:t>Service name: as defined in .thrift file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Interface name: </a:t>
            </a:r>
            <a:r>
              <a:rPr lang="en-US" dirty="0" err="1" smtClean="0"/>
              <a:t>Service_name.Iface</a:t>
            </a:r>
            <a:r>
              <a:rPr lang="en-US" dirty="0"/>
              <a:t> or </a:t>
            </a:r>
            <a:r>
              <a:rPr lang="en-US" dirty="0" smtClean="0"/>
              <a:t>.</a:t>
            </a:r>
            <a:r>
              <a:rPr lang="en-US" dirty="0" err="1" smtClean="0"/>
              <a:t>AsyncIface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Synchronous </a:t>
            </a:r>
            <a:r>
              <a:rPr lang="en-US" dirty="0" smtClean="0"/>
              <a:t>client name: </a:t>
            </a:r>
            <a:r>
              <a:rPr lang="en-US" dirty="0" err="1" smtClean="0"/>
              <a:t>Service_name.Client</a:t>
            </a:r>
            <a:endParaRPr lang="en-US" dirty="0" smtClean="0"/>
          </a:p>
          <a:p>
            <a:r>
              <a:rPr lang="en-US" dirty="0" err="1" smtClean="0"/>
              <a:t>Asynchrounous</a:t>
            </a:r>
            <a:r>
              <a:rPr lang="en-US" dirty="0" smtClean="0"/>
              <a:t> client name : </a:t>
            </a:r>
            <a:r>
              <a:rPr lang="en-US" dirty="0" err="1" smtClean="0"/>
              <a:t>Service_name.AsyncClient</a:t>
            </a:r>
            <a:endParaRPr lang="en-US" dirty="0" smtClean="0"/>
          </a:p>
          <a:p>
            <a:r>
              <a:rPr lang="en-US" dirty="0" smtClean="0"/>
              <a:t>Processor: </a:t>
            </a:r>
            <a:r>
              <a:rPr lang="en-US" dirty="0" err="1" smtClean="0"/>
              <a:t>Service_name.Processor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9" y="2858651"/>
            <a:ext cx="7399925" cy="5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921</TotalTime>
  <Words>638</Words>
  <Application>Microsoft Office PowerPoint</Application>
  <PresentationFormat>On-screen Show (4:3)</PresentationFormat>
  <Paragraphs>163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ECE 454/750: Distributed Computing Tutorial 2: Advanced Thrift</vt:lpstr>
      <vt:lpstr>Outline</vt:lpstr>
      <vt:lpstr>Tutorial 1: review</vt:lpstr>
      <vt:lpstr>Tutorial 2: set up</vt:lpstr>
      <vt:lpstr>Set up(cont.)</vt:lpstr>
      <vt:lpstr>RPC review(lecture slide)</vt:lpstr>
      <vt:lpstr>Analysis gen-java/tutorial/Myservice.java </vt:lpstr>
      <vt:lpstr>Analysis (cont.)</vt:lpstr>
      <vt:lpstr>Naming rules</vt:lpstr>
      <vt:lpstr>Outline</vt:lpstr>
      <vt:lpstr>Review thrift servers(from lecture slide)</vt:lpstr>
      <vt:lpstr>Task 1: Multi-threading servers  THsHaServer  </vt:lpstr>
      <vt:lpstr>Review async client(from lecture slides)</vt:lpstr>
      <vt:lpstr>Task 2: Async Client</vt:lpstr>
      <vt:lpstr>Async Client (cont. )</vt:lpstr>
      <vt:lpstr>Task 3: Multi-threaded client</vt:lpstr>
      <vt:lpstr>Multi-threaded client(cont.)</vt:lpstr>
      <vt:lpstr>Task 4: experiment small worker number</vt:lpstr>
    </vt:vector>
  </TitlesOfParts>
  <Company>University of Waterloo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</dc:creator>
  <cp:lastModifiedBy>hua</cp:lastModifiedBy>
  <cp:revision>99</cp:revision>
  <dcterms:created xsi:type="dcterms:W3CDTF">2015-05-11T13:17:13Z</dcterms:created>
  <dcterms:modified xsi:type="dcterms:W3CDTF">2015-05-19T20:17:24Z</dcterms:modified>
</cp:coreProperties>
</file>