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58" r:id="rId7"/>
    <p:sldId id="275" r:id="rId8"/>
    <p:sldId id="276" r:id="rId9"/>
    <p:sldId id="264" r:id="rId10"/>
    <p:sldId id="277" r:id="rId11"/>
    <p:sldId id="279" r:id="rId12"/>
    <p:sldId id="280" r:id="rId13"/>
    <p:sldId id="265" r:id="rId14"/>
    <p:sldId id="278" r:id="rId15"/>
    <p:sldId id="271" r:id="rId16"/>
    <p:sldId id="282" r:id="rId17"/>
    <p:sldId id="283" r:id="rId18"/>
    <p:sldId id="284" r:id="rId19"/>
    <p:sldId id="266" r:id="rId20"/>
    <p:sldId id="267" r:id="rId21"/>
    <p:sldId id="273" r:id="rId22"/>
    <p:sldId id="272" r:id="rId2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C96"/>
    <a:srgbClr val="353537"/>
    <a:srgbClr val="420000"/>
    <a:srgbClr val="740000"/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AA7A0-A21E-4E89-AD54-5D791904566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1AD13-4196-4C8E-8ED2-CE9E4CDA2473}">
      <dgm:prSet/>
      <dgm:spPr/>
      <dgm:t>
        <a:bodyPr/>
        <a:lstStyle/>
        <a:p>
          <a:r>
            <a:rPr lang="el-GR" dirty="0"/>
            <a:t>Πάθηση κατά την οποία η καρδιά αδυνατεί να τροφοδοτήσει τους ιστούς με την επαρκή ποσότητα αίματος.</a:t>
          </a:r>
          <a:endParaRPr lang="en-US" dirty="0"/>
        </a:p>
      </dgm:t>
    </dgm:pt>
    <dgm:pt modelId="{1986F0F9-49B1-4F0C-BE1F-833FFEDA2F29}" type="parTrans" cxnId="{F3CB4D06-B5B8-4724-93A8-917226A17839}">
      <dgm:prSet/>
      <dgm:spPr/>
      <dgm:t>
        <a:bodyPr/>
        <a:lstStyle/>
        <a:p>
          <a:endParaRPr lang="en-US"/>
        </a:p>
      </dgm:t>
    </dgm:pt>
    <dgm:pt modelId="{88CD13C7-F79E-4A26-95CF-6A93772FD447}" type="sibTrans" cxnId="{F3CB4D06-B5B8-4724-93A8-917226A17839}">
      <dgm:prSet/>
      <dgm:spPr/>
      <dgm:t>
        <a:bodyPr/>
        <a:lstStyle/>
        <a:p>
          <a:endParaRPr lang="en-US"/>
        </a:p>
      </dgm:t>
    </dgm:pt>
    <dgm:pt modelId="{6CEC3BBE-4A85-401B-B197-DC64A660BF66}">
      <dgm:prSet/>
      <dgm:spPr/>
      <dgm:t>
        <a:bodyPr/>
        <a:lstStyle/>
        <a:p>
          <a:r>
            <a:rPr lang="el-GR" dirty="0"/>
            <a:t>Η πιο συνήθης αιτία θανάτου παγκοσμίως.</a:t>
          </a:r>
          <a:endParaRPr lang="en-US" dirty="0"/>
        </a:p>
      </dgm:t>
    </dgm:pt>
    <dgm:pt modelId="{EC6DCC37-6651-431E-A4B6-4E813ADACF6F}" type="parTrans" cxnId="{1A4D7AB9-FEBA-449A-A75E-D529A2F68A4E}">
      <dgm:prSet/>
      <dgm:spPr/>
      <dgm:t>
        <a:bodyPr/>
        <a:lstStyle/>
        <a:p>
          <a:endParaRPr lang="en-US"/>
        </a:p>
      </dgm:t>
    </dgm:pt>
    <dgm:pt modelId="{762A6E48-0C0E-4B0D-BDC8-B7B6A8A29F47}" type="sibTrans" cxnId="{1A4D7AB9-FEBA-449A-A75E-D529A2F68A4E}">
      <dgm:prSet/>
      <dgm:spPr/>
      <dgm:t>
        <a:bodyPr/>
        <a:lstStyle/>
        <a:p>
          <a:endParaRPr lang="en-US"/>
        </a:p>
      </dgm:t>
    </dgm:pt>
    <dgm:pt modelId="{D49CD6AD-82F9-4A19-A2BA-892689044280}" type="pres">
      <dgm:prSet presAssocID="{1C4AA7A0-A21E-4E89-AD54-5D7919045660}" presName="linear" presStyleCnt="0">
        <dgm:presLayoutVars>
          <dgm:animLvl val="lvl"/>
          <dgm:resizeHandles val="exact"/>
        </dgm:presLayoutVars>
      </dgm:prSet>
      <dgm:spPr/>
    </dgm:pt>
    <dgm:pt modelId="{97191453-A2F8-4C1C-A277-29BA65B4E0CB}" type="pres">
      <dgm:prSet presAssocID="{D671AD13-4196-4C8E-8ED2-CE9E4CDA24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B5F7E-A54F-4550-A3B3-C8F4347C6195}" type="pres">
      <dgm:prSet presAssocID="{88CD13C7-F79E-4A26-95CF-6A93772FD447}" presName="spacer" presStyleCnt="0"/>
      <dgm:spPr/>
    </dgm:pt>
    <dgm:pt modelId="{C84FB58D-5CBB-4E03-8DAF-6FAB0D8EDC46}" type="pres">
      <dgm:prSet presAssocID="{6CEC3BBE-4A85-401B-B197-DC64A660BF6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3CB4D06-B5B8-4724-93A8-917226A17839}" srcId="{1C4AA7A0-A21E-4E89-AD54-5D7919045660}" destId="{D671AD13-4196-4C8E-8ED2-CE9E4CDA2473}" srcOrd="0" destOrd="0" parTransId="{1986F0F9-49B1-4F0C-BE1F-833FFEDA2F29}" sibTransId="{88CD13C7-F79E-4A26-95CF-6A93772FD447}"/>
    <dgm:cxn modelId="{EA8AAF31-86DA-40EC-AEE9-E10B0D2FE8F7}" type="presOf" srcId="{D671AD13-4196-4C8E-8ED2-CE9E4CDA2473}" destId="{97191453-A2F8-4C1C-A277-29BA65B4E0CB}" srcOrd="0" destOrd="0" presId="urn:microsoft.com/office/officeart/2005/8/layout/vList2"/>
    <dgm:cxn modelId="{521D5C69-CAAE-43FF-9964-540CCCC508DA}" type="presOf" srcId="{1C4AA7A0-A21E-4E89-AD54-5D7919045660}" destId="{D49CD6AD-82F9-4A19-A2BA-892689044280}" srcOrd="0" destOrd="0" presId="urn:microsoft.com/office/officeart/2005/8/layout/vList2"/>
    <dgm:cxn modelId="{1A4D7AB9-FEBA-449A-A75E-D529A2F68A4E}" srcId="{1C4AA7A0-A21E-4E89-AD54-5D7919045660}" destId="{6CEC3BBE-4A85-401B-B197-DC64A660BF66}" srcOrd="1" destOrd="0" parTransId="{EC6DCC37-6651-431E-A4B6-4E813ADACF6F}" sibTransId="{762A6E48-0C0E-4B0D-BDC8-B7B6A8A29F47}"/>
    <dgm:cxn modelId="{566B12E4-A263-44F4-ABD3-867985DADB1C}" type="presOf" srcId="{6CEC3BBE-4A85-401B-B197-DC64A660BF66}" destId="{C84FB58D-5CBB-4E03-8DAF-6FAB0D8EDC46}" srcOrd="0" destOrd="0" presId="urn:microsoft.com/office/officeart/2005/8/layout/vList2"/>
    <dgm:cxn modelId="{5D408427-3837-43A1-96CD-7E2DD99CD514}" type="presParOf" srcId="{D49CD6AD-82F9-4A19-A2BA-892689044280}" destId="{97191453-A2F8-4C1C-A277-29BA65B4E0CB}" srcOrd="0" destOrd="0" presId="urn:microsoft.com/office/officeart/2005/8/layout/vList2"/>
    <dgm:cxn modelId="{8FC69647-9B1E-4815-B4AC-A8BCD626242A}" type="presParOf" srcId="{D49CD6AD-82F9-4A19-A2BA-892689044280}" destId="{E9EB5F7E-A54F-4550-A3B3-C8F4347C6195}" srcOrd="1" destOrd="0" presId="urn:microsoft.com/office/officeart/2005/8/layout/vList2"/>
    <dgm:cxn modelId="{3BE6631C-9416-4165-9375-83FA6C50773B}" type="presParOf" srcId="{D49CD6AD-82F9-4A19-A2BA-892689044280}" destId="{C84FB58D-5CBB-4E03-8DAF-6FAB0D8EDC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9FEFA-D29B-4CA8-A319-3A8B3F360027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8E9FFD1-9539-4E31-B37E-8AF32D6156FD}">
      <dgm:prSet/>
      <dgm:spPr/>
      <dgm:t>
        <a:bodyPr/>
        <a:lstStyle/>
        <a:p>
          <a:r>
            <a:rPr lang="el-GR" i="1"/>
            <a:t>**</a:t>
          </a:r>
          <a:r>
            <a:rPr lang="en-US" i="1"/>
            <a:t>UCI Machine Learning Repository: Heart failure clinical records Data Set </a:t>
          </a:r>
          <a:endParaRPr lang="en-US"/>
        </a:p>
      </dgm:t>
    </dgm:pt>
    <dgm:pt modelId="{17CF8F3B-DC42-4697-BCD5-6D12ECD42AD3}" type="parTrans" cxnId="{4321EC4A-6DCD-4984-9B1E-8F1371C7691E}">
      <dgm:prSet/>
      <dgm:spPr/>
      <dgm:t>
        <a:bodyPr/>
        <a:lstStyle/>
        <a:p>
          <a:endParaRPr lang="en-US"/>
        </a:p>
      </dgm:t>
    </dgm:pt>
    <dgm:pt modelId="{D3E89D78-E072-4DA2-9B91-692F1F0FE66A}" type="sibTrans" cxnId="{4321EC4A-6DCD-4984-9B1E-8F1371C7691E}">
      <dgm:prSet/>
      <dgm:spPr/>
      <dgm:t>
        <a:bodyPr/>
        <a:lstStyle/>
        <a:p>
          <a:endParaRPr lang="en-US"/>
        </a:p>
      </dgm:t>
    </dgm:pt>
    <dgm:pt modelId="{AFF2B88C-506E-450A-ACA8-CF280EE00DD3}">
      <dgm:prSet/>
      <dgm:spPr/>
      <dgm:t>
        <a:bodyPr/>
        <a:lstStyle/>
        <a:p>
          <a:r>
            <a:rPr lang="el-GR"/>
            <a:t>7 αριθμητικά και 6 δυαδικά δεδομένα μαζί με την αντίστοιχη κλάση για την πρόβλεψη (</a:t>
          </a:r>
          <a:r>
            <a:rPr lang="en-US"/>
            <a:t>DEATH_EVENT)</a:t>
          </a:r>
        </a:p>
      </dgm:t>
    </dgm:pt>
    <dgm:pt modelId="{4F3804BB-BD42-4059-9302-075E3538C2E7}" type="parTrans" cxnId="{024D7F31-BF77-4023-9905-4AA71070C6CB}">
      <dgm:prSet/>
      <dgm:spPr/>
      <dgm:t>
        <a:bodyPr/>
        <a:lstStyle/>
        <a:p>
          <a:endParaRPr lang="en-US"/>
        </a:p>
      </dgm:t>
    </dgm:pt>
    <dgm:pt modelId="{70B4FD24-A455-4E43-B0B0-55A760C2E614}" type="sibTrans" cxnId="{024D7F31-BF77-4023-9905-4AA71070C6CB}">
      <dgm:prSet/>
      <dgm:spPr/>
      <dgm:t>
        <a:bodyPr/>
        <a:lstStyle/>
        <a:p>
          <a:endParaRPr lang="en-US"/>
        </a:p>
      </dgm:t>
    </dgm:pt>
    <dgm:pt modelId="{5677DB96-2421-4099-849E-98AE3744C085}" type="pres">
      <dgm:prSet presAssocID="{2719FEFA-D29B-4CA8-A319-3A8B3F3600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EF572E-DCCF-48C0-B1F1-D15917905F5A}" type="pres">
      <dgm:prSet presAssocID="{F8E9FFD1-9539-4E31-B37E-8AF32D6156FD}" presName="hierRoot1" presStyleCnt="0"/>
      <dgm:spPr/>
    </dgm:pt>
    <dgm:pt modelId="{31C9BF6D-4618-4275-9230-07C165965A48}" type="pres">
      <dgm:prSet presAssocID="{F8E9FFD1-9539-4E31-B37E-8AF32D6156FD}" presName="composite" presStyleCnt="0"/>
      <dgm:spPr/>
    </dgm:pt>
    <dgm:pt modelId="{A4F47A9F-8448-443E-AFC9-D831625D548E}" type="pres">
      <dgm:prSet presAssocID="{F8E9FFD1-9539-4E31-B37E-8AF32D6156FD}" presName="background" presStyleLbl="node0" presStyleIdx="0" presStyleCnt="2"/>
      <dgm:spPr/>
    </dgm:pt>
    <dgm:pt modelId="{2C04CB16-6417-4ABB-82AD-0445D0F7A8E8}" type="pres">
      <dgm:prSet presAssocID="{F8E9FFD1-9539-4E31-B37E-8AF32D6156FD}" presName="text" presStyleLbl="fgAcc0" presStyleIdx="0" presStyleCnt="2">
        <dgm:presLayoutVars>
          <dgm:chPref val="3"/>
        </dgm:presLayoutVars>
      </dgm:prSet>
      <dgm:spPr/>
    </dgm:pt>
    <dgm:pt modelId="{00B2715A-22EB-4D5C-A982-872A1089683B}" type="pres">
      <dgm:prSet presAssocID="{F8E9FFD1-9539-4E31-B37E-8AF32D6156FD}" presName="hierChild2" presStyleCnt="0"/>
      <dgm:spPr/>
    </dgm:pt>
    <dgm:pt modelId="{3498A750-C669-4946-9202-9D3DB08080BE}" type="pres">
      <dgm:prSet presAssocID="{AFF2B88C-506E-450A-ACA8-CF280EE00DD3}" presName="hierRoot1" presStyleCnt="0"/>
      <dgm:spPr/>
    </dgm:pt>
    <dgm:pt modelId="{273A1A43-2C70-4B63-8557-2F33C3320AAB}" type="pres">
      <dgm:prSet presAssocID="{AFF2B88C-506E-450A-ACA8-CF280EE00DD3}" presName="composite" presStyleCnt="0"/>
      <dgm:spPr/>
    </dgm:pt>
    <dgm:pt modelId="{5C7BD62E-A02A-413A-B79D-B41EFA00B8A3}" type="pres">
      <dgm:prSet presAssocID="{AFF2B88C-506E-450A-ACA8-CF280EE00DD3}" presName="background" presStyleLbl="node0" presStyleIdx="1" presStyleCnt="2"/>
      <dgm:spPr/>
    </dgm:pt>
    <dgm:pt modelId="{AC11C684-1EE0-4F25-A29A-A099625D74FC}" type="pres">
      <dgm:prSet presAssocID="{AFF2B88C-506E-450A-ACA8-CF280EE00DD3}" presName="text" presStyleLbl="fgAcc0" presStyleIdx="1" presStyleCnt="2">
        <dgm:presLayoutVars>
          <dgm:chPref val="3"/>
        </dgm:presLayoutVars>
      </dgm:prSet>
      <dgm:spPr/>
    </dgm:pt>
    <dgm:pt modelId="{9781B0EE-8D0A-47D7-922C-957FC6AFC5D1}" type="pres">
      <dgm:prSet presAssocID="{AFF2B88C-506E-450A-ACA8-CF280EE00DD3}" presName="hierChild2" presStyleCnt="0"/>
      <dgm:spPr/>
    </dgm:pt>
  </dgm:ptLst>
  <dgm:cxnLst>
    <dgm:cxn modelId="{024D7F31-BF77-4023-9905-4AA71070C6CB}" srcId="{2719FEFA-D29B-4CA8-A319-3A8B3F360027}" destId="{AFF2B88C-506E-450A-ACA8-CF280EE00DD3}" srcOrd="1" destOrd="0" parTransId="{4F3804BB-BD42-4059-9302-075E3538C2E7}" sibTransId="{70B4FD24-A455-4E43-B0B0-55A760C2E614}"/>
    <dgm:cxn modelId="{648AD75F-BAD1-428B-8853-881A4938B615}" type="presOf" srcId="{F8E9FFD1-9539-4E31-B37E-8AF32D6156FD}" destId="{2C04CB16-6417-4ABB-82AD-0445D0F7A8E8}" srcOrd="0" destOrd="0" presId="urn:microsoft.com/office/officeart/2005/8/layout/hierarchy1"/>
    <dgm:cxn modelId="{4321EC4A-6DCD-4984-9B1E-8F1371C7691E}" srcId="{2719FEFA-D29B-4CA8-A319-3A8B3F360027}" destId="{F8E9FFD1-9539-4E31-B37E-8AF32D6156FD}" srcOrd="0" destOrd="0" parTransId="{17CF8F3B-DC42-4697-BCD5-6D12ECD42AD3}" sibTransId="{D3E89D78-E072-4DA2-9B91-692F1F0FE66A}"/>
    <dgm:cxn modelId="{AF84EB55-3417-4C84-9143-E9DC9637644F}" type="presOf" srcId="{AFF2B88C-506E-450A-ACA8-CF280EE00DD3}" destId="{AC11C684-1EE0-4F25-A29A-A099625D74FC}" srcOrd="0" destOrd="0" presId="urn:microsoft.com/office/officeart/2005/8/layout/hierarchy1"/>
    <dgm:cxn modelId="{9080E4C4-F99D-4A1E-B6D0-FBB32015CB86}" type="presOf" srcId="{2719FEFA-D29B-4CA8-A319-3A8B3F360027}" destId="{5677DB96-2421-4099-849E-98AE3744C085}" srcOrd="0" destOrd="0" presId="urn:microsoft.com/office/officeart/2005/8/layout/hierarchy1"/>
    <dgm:cxn modelId="{766E5531-6DA4-41AB-947E-4E70A79BE330}" type="presParOf" srcId="{5677DB96-2421-4099-849E-98AE3744C085}" destId="{58EF572E-DCCF-48C0-B1F1-D15917905F5A}" srcOrd="0" destOrd="0" presId="urn:microsoft.com/office/officeart/2005/8/layout/hierarchy1"/>
    <dgm:cxn modelId="{7F515BD1-7275-4C65-AF6A-9431726B9633}" type="presParOf" srcId="{58EF572E-DCCF-48C0-B1F1-D15917905F5A}" destId="{31C9BF6D-4618-4275-9230-07C165965A48}" srcOrd="0" destOrd="0" presId="urn:microsoft.com/office/officeart/2005/8/layout/hierarchy1"/>
    <dgm:cxn modelId="{886B2711-6D91-4158-80CF-20ECA5F9DC2A}" type="presParOf" srcId="{31C9BF6D-4618-4275-9230-07C165965A48}" destId="{A4F47A9F-8448-443E-AFC9-D831625D548E}" srcOrd="0" destOrd="0" presId="urn:microsoft.com/office/officeart/2005/8/layout/hierarchy1"/>
    <dgm:cxn modelId="{F8F9E686-C46C-4CEC-9F30-73E8C1EE3C31}" type="presParOf" srcId="{31C9BF6D-4618-4275-9230-07C165965A48}" destId="{2C04CB16-6417-4ABB-82AD-0445D0F7A8E8}" srcOrd="1" destOrd="0" presId="urn:microsoft.com/office/officeart/2005/8/layout/hierarchy1"/>
    <dgm:cxn modelId="{28B76F72-FAE8-4CF3-915F-26DC693F1AF0}" type="presParOf" srcId="{58EF572E-DCCF-48C0-B1F1-D15917905F5A}" destId="{00B2715A-22EB-4D5C-A982-872A1089683B}" srcOrd="1" destOrd="0" presId="urn:microsoft.com/office/officeart/2005/8/layout/hierarchy1"/>
    <dgm:cxn modelId="{0BD4F6EA-A284-4946-A832-D4199F5E3D45}" type="presParOf" srcId="{5677DB96-2421-4099-849E-98AE3744C085}" destId="{3498A750-C669-4946-9202-9D3DB08080BE}" srcOrd="1" destOrd="0" presId="urn:microsoft.com/office/officeart/2005/8/layout/hierarchy1"/>
    <dgm:cxn modelId="{F03B043B-3D33-4AE5-84FB-B4A38E92A05A}" type="presParOf" srcId="{3498A750-C669-4946-9202-9D3DB08080BE}" destId="{273A1A43-2C70-4B63-8557-2F33C3320AAB}" srcOrd="0" destOrd="0" presId="urn:microsoft.com/office/officeart/2005/8/layout/hierarchy1"/>
    <dgm:cxn modelId="{F9914AB1-A73C-4768-B1BD-85DA9BFFE54B}" type="presParOf" srcId="{273A1A43-2C70-4B63-8557-2F33C3320AAB}" destId="{5C7BD62E-A02A-413A-B79D-B41EFA00B8A3}" srcOrd="0" destOrd="0" presId="urn:microsoft.com/office/officeart/2005/8/layout/hierarchy1"/>
    <dgm:cxn modelId="{91B9D6C7-C611-4D8D-B70D-32E3C34E56F7}" type="presParOf" srcId="{273A1A43-2C70-4B63-8557-2F33C3320AAB}" destId="{AC11C684-1EE0-4F25-A29A-A099625D74FC}" srcOrd="1" destOrd="0" presId="urn:microsoft.com/office/officeart/2005/8/layout/hierarchy1"/>
    <dgm:cxn modelId="{98E83859-BF33-472C-A113-2B32CF024965}" type="presParOf" srcId="{3498A750-C669-4946-9202-9D3DB08080BE}" destId="{9781B0EE-8D0A-47D7-922C-957FC6AFC5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91453-A2F8-4C1C-A277-29BA65B4E0CB}">
      <dsp:nvSpPr>
        <dsp:cNvPr id="0" name=""/>
        <dsp:cNvSpPr/>
      </dsp:nvSpPr>
      <dsp:spPr>
        <a:xfrm>
          <a:off x="0" y="357495"/>
          <a:ext cx="3822192" cy="1498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 dirty="0"/>
            <a:t>Πάθηση κατά την οποία η καρδιά αδυνατεί να τροφοδοτήσει τους ιστούς με την επαρκή ποσότητα αίματος.</a:t>
          </a:r>
          <a:endParaRPr lang="en-US" sz="2100" kern="1200" dirty="0"/>
        </a:p>
      </dsp:txBody>
      <dsp:txXfrm>
        <a:off x="73164" y="430659"/>
        <a:ext cx="3675864" cy="1352442"/>
      </dsp:txXfrm>
    </dsp:sp>
    <dsp:sp modelId="{C84FB58D-5CBB-4E03-8DAF-6FAB0D8EDC46}">
      <dsp:nvSpPr>
        <dsp:cNvPr id="0" name=""/>
        <dsp:cNvSpPr/>
      </dsp:nvSpPr>
      <dsp:spPr>
        <a:xfrm>
          <a:off x="0" y="1916745"/>
          <a:ext cx="3822192" cy="1498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 dirty="0"/>
            <a:t>Η πιο συνήθης αιτία θανάτου παγκοσμίως.</a:t>
          </a:r>
          <a:endParaRPr lang="en-US" sz="2100" kern="1200" dirty="0"/>
        </a:p>
      </dsp:txBody>
      <dsp:txXfrm>
        <a:off x="73164" y="1989909"/>
        <a:ext cx="3675864" cy="1352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47A9F-8448-443E-AFC9-D831625D548E}">
      <dsp:nvSpPr>
        <dsp:cNvPr id="0" name=""/>
        <dsp:cNvSpPr/>
      </dsp:nvSpPr>
      <dsp:spPr>
        <a:xfrm>
          <a:off x="639" y="1055885"/>
          <a:ext cx="2243233" cy="1424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4CB16-6417-4ABB-82AD-0445D0F7A8E8}">
      <dsp:nvSpPr>
        <dsp:cNvPr id="0" name=""/>
        <dsp:cNvSpPr/>
      </dsp:nvSpPr>
      <dsp:spPr>
        <a:xfrm>
          <a:off x="249887" y="1292671"/>
          <a:ext cx="2243233" cy="1424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i="1" kern="1200"/>
            <a:t>**</a:t>
          </a:r>
          <a:r>
            <a:rPr lang="en-US" sz="1600" i="1" kern="1200"/>
            <a:t>UCI Machine Learning Repository: Heart failure clinical records Data Set </a:t>
          </a:r>
          <a:endParaRPr lang="en-US" sz="1600" kern="1200"/>
        </a:p>
      </dsp:txBody>
      <dsp:txXfrm>
        <a:off x="291608" y="1334392"/>
        <a:ext cx="2159791" cy="1341011"/>
      </dsp:txXfrm>
    </dsp:sp>
    <dsp:sp modelId="{5C7BD62E-A02A-413A-B79D-B41EFA00B8A3}">
      <dsp:nvSpPr>
        <dsp:cNvPr id="0" name=""/>
        <dsp:cNvSpPr/>
      </dsp:nvSpPr>
      <dsp:spPr>
        <a:xfrm>
          <a:off x="2742369" y="1055885"/>
          <a:ext cx="2243233" cy="1424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C684-1EE0-4F25-A29A-A099625D74FC}">
      <dsp:nvSpPr>
        <dsp:cNvPr id="0" name=""/>
        <dsp:cNvSpPr/>
      </dsp:nvSpPr>
      <dsp:spPr>
        <a:xfrm>
          <a:off x="2991617" y="1292671"/>
          <a:ext cx="2243233" cy="1424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/>
            <a:t>7 αριθμητικά και 6 δυαδικά δεδομένα μαζί με την αντίστοιχη κλάση για την πρόβλεψη (</a:t>
          </a:r>
          <a:r>
            <a:rPr lang="en-US" sz="1600" kern="1200"/>
            <a:t>DEATH_EVENT)</a:t>
          </a:r>
        </a:p>
      </dsp:txBody>
      <dsp:txXfrm>
        <a:off x="3033338" y="1334392"/>
        <a:ext cx="2159791" cy="1341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4D41-14EC-4DD9-8BAE-1CC2DEB6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8169E-4143-445C-ABAF-589D3D241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75DC-13A1-497D-951C-77447164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63F82-066C-44EC-981E-78C433E7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9E3B-4DB1-4799-8E03-A8F73A59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952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731D-B6C7-409D-A78F-C9CD1A8C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2A8A6-91A0-4755-96A3-C0F8D1ACD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B9BF-666F-44B6-886A-2416A565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600D-32F9-4AC5-A55D-47E6CB7D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2267-B84D-4760-819D-F17DC94D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206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49C97-550D-493F-918E-2B8539949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33BC-ADFE-462E-A176-1CF6932BD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8A1F-BBCC-43E2-A1D5-CFC0E03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2D7C-ADBE-4280-BE6E-9CDDC1B0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2A40-2041-434A-A72A-A4EDFEA0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78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086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183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36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5201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1179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1731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163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933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A908-C89B-4C24-9CEE-FAAA1491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3C26-CA39-4B3F-837E-C49F5D53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F423-A1CF-40E4-9AEE-8C696880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2F5EA-B90A-4394-A148-D2E2D9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306E-38AE-4F92-825E-88175A2E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112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6541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1208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6992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16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4616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9906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546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8248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212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736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BF57-9153-4F00-A900-C0C68C4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C94F-2810-4644-8159-91A4C987C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18FA-18C4-4957-BC7A-B6790DB1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B388-D3BF-4F16-B335-1DF3C3CC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54A1-683C-416A-9D46-C038D015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1735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353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00783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6166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233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367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8462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985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48376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7159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983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2314-8E80-4774-9B18-DBE31107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5B00-A5DB-4C67-906B-C1DD0178C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CB2F2-84AD-47E2-BD4D-A0FB7C16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E5EF-DAF1-4C37-A6F1-84A4851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E122F-5345-44A4-93EA-66A78D25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FBE34-6B0B-41F1-9087-2F06465C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5008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55719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1592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25364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50482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21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60D5-CF01-461B-9B5B-57D4DAEB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C19F-6CE0-4C55-98F8-7B513FE1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74FB9-DD74-45D4-B66A-0ED2BBA44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34887-2E3C-414E-A08D-AE481BB60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EC81E-1799-4943-B3EA-E5AEF03A6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3F70A-AAA7-4F90-9845-1E1B9319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FB04D-368E-4C4D-A4E5-C0ACA1B9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1E1BB-DE7B-4F15-B43D-2669DCA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55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0FF-B415-4DEA-A0E0-7D5CA44D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43248-0AFF-4FF2-B8CF-5868DF0B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BE153-CA64-4055-90EF-C526E68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CB232-5709-47EE-AF58-2B6B276A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34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FF91F-28D5-416A-939D-77BC2A9A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F7AC0-B38D-4DA4-BB36-CBC1DB2D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5A28B-DA58-4A5D-A6C5-F2DCE77F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4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2F30-F2BA-4656-8641-D8786B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3E04-A03D-499C-944A-34CC6969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2ABFD-3483-48EA-BBCE-282EADF55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D4C7C-4F0A-4502-B366-9D803972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48CFC-5B13-4859-AC65-709FADF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9CE0A-2468-41AA-B11E-681FA2EE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22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B144-61F4-46E4-810F-8BB3935C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26C66-D079-4F97-9B43-D9D6F802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4C994-ECE7-4469-999E-ED721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18686-F594-449E-8C9C-ED9BFE60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1BA0A-84E7-4348-A299-35DBA13E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72C36-57BE-47C9-B2C2-385915AA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242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4000"/>
                <a:lumOff val="56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B09ED-AA33-40B2-8019-E3C5C0D3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712A6-FB7F-4CD6-A406-45322E61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2535-AF12-4B12-AED7-60EE83976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2F16-9E70-4F74-A877-78484E4C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155C-8191-42F1-8141-0FF1EC0A0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73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53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9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73D654-55B5-4F76-AAD1-CEF5B1E8C8A1}" type="datetimeFigureOut">
              <a:rPr lang="el-GR" smtClean="0"/>
              <a:t>16/02/2022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30F1A81-17F7-48E2-A0FC-2785BA1F45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069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nteli.meteo.gr/stations/uth_volo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D6C875F6-A582-432A-AD70-13B837F5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96" y="302133"/>
            <a:ext cx="10835640" cy="1927542"/>
          </a:xfrm>
        </p:spPr>
        <p:txBody>
          <a:bodyPr>
            <a:normAutofit/>
          </a:bodyPr>
          <a:lstStyle/>
          <a:p>
            <a:pPr algn="ctr"/>
            <a:r>
              <a:rPr lang="el-GR" sz="24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ΠΑΝΕΠΙΣΤΗΜΙΟ</a:t>
            </a:r>
            <a:r>
              <a:rPr lang="el-GR" sz="2400" b="1" dirty="0">
                <a:solidFill>
                  <a:srgbClr val="740000"/>
                </a:solidFill>
              </a:rPr>
              <a:t> ΘΕΣΣΑΛΙΑΣ</a:t>
            </a:r>
            <a:br>
              <a:rPr lang="el-GR" sz="2400" dirty="0">
                <a:solidFill>
                  <a:srgbClr val="740000"/>
                </a:solidFill>
              </a:rPr>
            </a:br>
            <a:r>
              <a:rPr lang="el-GR" sz="2400" dirty="0">
                <a:solidFill>
                  <a:srgbClr val="740000"/>
                </a:solidFill>
              </a:rPr>
              <a:t>ΤΜΗΜΑ </a:t>
            </a:r>
            <a:r>
              <a:rPr lang="el-GR" sz="24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ΠΛΗΡΟΦΟΡΙΚΗΣ</a:t>
            </a:r>
            <a:r>
              <a:rPr lang="el-GR" sz="2400" dirty="0">
                <a:solidFill>
                  <a:srgbClr val="740000"/>
                </a:solidFill>
              </a:rPr>
              <a:t> ΜΕ ΕΦΑΡΜΟΓΕΣ ΣΤΗ ΒΙΟΙΑΤΡΙΚΗ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FE8685C-AC1F-49D4-8578-C8F2288C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16" y="2626242"/>
            <a:ext cx="10515600" cy="322971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l-GR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ΠΡΟΒΛΕΨΗ ΑΝΕΠΙΘΥΜΗΤΩΝ ΣΥΜΒΑΝΤΩΝ ΜΕ ΣΗΜΑΤΑ ΤΗΛΕΠΑΡΑΚΟΛΟΥΘΗΣΗΣ:</a:t>
            </a: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l-GR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 ερμηνεύσιμου μοντέλου πρόβλεψης καρδιακής ανεπάρκειας. </a:t>
            </a:r>
          </a:p>
          <a:p>
            <a:pPr algn="ctr"/>
            <a:endParaRPr lang="el-GR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l-GR" sz="2800" dirty="0"/>
          </a:p>
          <a:p>
            <a:pPr algn="ctr"/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*</a:t>
            </a:r>
            <a:r>
              <a:rPr lang="el-G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*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Development of an Explainable Prediction Model of Heart Failure Survival by Using Ensemble Trees</a:t>
            </a:r>
            <a:endParaRPr lang="el-GR" sz="28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2800" dirty="0"/>
          </a:p>
          <a:p>
            <a:pPr algn="ctr"/>
            <a:r>
              <a:rPr lang="el-G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ΣΙΟΥΖΟΥ ΜΑΡΙΑ </a:t>
            </a:r>
          </a:p>
          <a:p>
            <a:pPr algn="ctr"/>
            <a:r>
              <a:rPr lang="el-G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ΑΜ:01681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46CA321-13A2-4449-80E3-E3BC99FF4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6499" y="333470"/>
            <a:ext cx="932434" cy="9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3F08B0C-85D6-40A7-81D8-7C4E910F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59"/>
            <a:ext cx="3515591" cy="1881559"/>
          </a:xfrm>
        </p:spPr>
        <p:txBody>
          <a:bodyPr>
            <a:normAutofit/>
          </a:bodyPr>
          <a:lstStyle/>
          <a:p>
            <a:r>
              <a:rPr lang="el-GR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 ταξινόμησης και σύγκριση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50FDEB5-7B42-4580-AC3B-D42CA4317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82"/>
          <a:stretch/>
        </p:blipFill>
        <p:spPr>
          <a:xfrm>
            <a:off x="1882492" y="2690458"/>
            <a:ext cx="8427016" cy="1477084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60E62E8-1744-4377-A3E6-99E3A0A21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1" y="2520853"/>
            <a:ext cx="10593558" cy="2161821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7530C989-5047-4490-90AF-CF2807749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7" y="4939568"/>
            <a:ext cx="10281683" cy="14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927A2-B0F9-434E-B556-C29A6C3B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Αποτελέσματα testing και σύγκριση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86DAA95-EC13-4D2D-9BEE-BC219254C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72999"/>
            <a:ext cx="5455917" cy="29052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 descr="Table&#10;&#10;Description automatically generated">
            <a:extLst>
              <a:ext uri="{FF2B5EF4-FFF2-40B4-BE49-F238E27FC236}">
                <a16:creationId xmlns:a16="http://schemas.microsoft.com/office/drawing/2014/main" id="{0F504166-12B4-4C78-914F-DBF803A09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28" r="26618" b="-2037"/>
          <a:stretch/>
        </p:blipFill>
        <p:spPr>
          <a:xfrm>
            <a:off x="6522164" y="3139645"/>
            <a:ext cx="5437806" cy="2738629"/>
          </a:xfrm>
        </p:spPr>
      </p:pic>
    </p:spTree>
    <p:extLst>
      <p:ext uri="{BB962C8B-B14F-4D97-AF65-F5344CB8AC3E}">
        <p14:creationId xmlns:p14="http://schemas.microsoft.com/office/powerpoint/2010/main" val="288242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7AC48AC-8DCF-4B3F-B8F2-4F4AE2C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l-GR" sz="2800">
                <a:latin typeface="Times New Roman" panose="02020603050405020304" pitchFamily="18" charset="0"/>
                <a:cs typeface="Times New Roman" panose="02020603050405020304" pitchFamily="18" charset="0"/>
              </a:rPr>
              <a:t>Σημαντικότητα χαρακτηριστικών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B016-BBEB-41C1-B408-FE4826278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XGBoost </a:t>
            </a:r>
            <a:r>
              <a:rPr lang="el-GR" sz="2000" dirty="0"/>
              <a:t>με επιλογή χαρακτηριστικών: χρόνος, αναιμία</a:t>
            </a:r>
            <a:r>
              <a:rPr lang="en-US" sz="2000" dirty="0"/>
              <a:t>, </a:t>
            </a:r>
            <a:r>
              <a:rPr lang="el-GR" sz="2000" dirty="0"/>
              <a:t>κλάσμα εκτίναξης υγρού, </a:t>
            </a:r>
            <a:r>
              <a:rPr lang="el-GR" sz="2000" dirty="0" err="1"/>
              <a:t>κρεατινίνη</a:t>
            </a:r>
            <a:r>
              <a:rPr lang="el-GR" sz="2000" dirty="0"/>
              <a:t> ορού και υψηλή αρτηριακή πίεση.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7C30843-9532-4E9A-B7BC-C07471A1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70" y="1804233"/>
            <a:ext cx="5839460" cy="32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4D12-C65D-466D-8A26-93D56E5E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Eli5 </a:t>
            </a:r>
            <a:r>
              <a:rPr lang="el-GR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σημαντικότητα χαρακτηριστικών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7549-DC5B-4E47-A307-496832E6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l-GR" sz="2200" dirty="0">
                <a:solidFill>
                  <a:srgbClr val="FFFFFF"/>
                </a:solidFill>
              </a:rPr>
              <a:t>Αληθώς αρνητικά  (</a:t>
            </a:r>
            <a:r>
              <a:rPr lang="en-US" sz="2200" dirty="0">
                <a:solidFill>
                  <a:srgbClr val="FFFFFF"/>
                </a:solidFill>
              </a:rPr>
              <a:t>y=0)                                            </a:t>
            </a:r>
            <a:r>
              <a:rPr lang="el-GR" sz="2200" dirty="0">
                <a:solidFill>
                  <a:srgbClr val="FFFFFF"/>
                </a:solidFill>
              </a:rPr>
              <a:t>Αληθώς θετικά (</a:t>
            </a:r>
            <a:r>
              <a:rPr lang="en-US" sz="2200" dirty="0">
                <a:solidFill>
                  <a:srgbClr val="FFFFFF"/>
                </a:solidFill>
              </a:rPr>
              <a:t>y=1)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 </a:t>
            </a:r>
            <a:endParaRPr lang="el-GR" sz="2200" dirty="0">
              <a:solidFill>
                <a:srgbClr val="FFFFFF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B3B8F7F-D2B7-45F4-A489-F1AA8313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80" y="914943"/>
            <a:ext cx="3903980" cy="1701981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9E3225-935A-4310-A0E2-F78B5730A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80" y="3889793"/>
            <a:ext cx="4272280" cy="1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0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318E0-3825-42F1-9306-219215B1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SHAP</a:t>
            </a:r>
            <a:r>
              <a:rPr lang="el-GR" sz="4000">
                <a:solidFill>
                  <a:srgbClr val="FFFFFF"/>
                </a:solidFill>
              </a:rPr>
              <a:t> τοπική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lang="el-GR" sz="4000">
                <a:solidFill>
                  <a:srgbClr val="FFFFFF"/>
                </a:solidFill>
              </a:rPr>
              <a:t>ερμηνεία χαρακτηριστικών</a:t>
            </a:r>
          </a:p>
        </p:txBody>
      </p:sp>
      <p:pic>
        <p:nvPicPr>
          <p:cNvPr id="8" name="Content Placeholder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DE42569-B12C-4EBC-AFE9-465F480E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13" y="2761947"/>
            <a:ext cx="8261373" cy="1453674"/>
          </a:xfrm>
        </p:spPr>
      </p:pic>
      <p:pic>
        <p:nvPicPr>
          <p:cNvPr id="10" name="Picture 9" descr="Diagram, timeline&#10;&#10;Description automatically generated">
            <a:extLst>
              <a:ext uri="{FF2B5EF4-FFF2-40B4-BE49-F238E27FC236}">
                <a16:creationId xmlns:a16="http://schemas.microsoft.com/office/drawing/2014/main" id="{A6CC3E02-5948-4803-8488-0B1A57E9E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36" y="4437961"/>
            <a:ext cx="7174851" cy="12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0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88E1B-D459-4010-B9D4-67DF853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 ολική ερμηνεία χαρακτηριστικών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5D2983A2-7F42-486D-8153-89BACD16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40" y="2717386"/>
            <a:ext cx="6779147" cy="2691983"/>
          </a:xfrm>
        </p:spPr>
      </p:pic>
    </p:spTree>
    <p:extLst>
      <p:ext uri="{BB962C8B-B14F-4D97-AF65-F5344CB8AC3E}">
        <p14:creationId xmlns:p14="http://schemas.microsoft.com/office/powerpoint/2010/main" val="294598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CAA98FA-D209-4AFA-9D17-A61117F6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l-GR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Αποτελέσματα μετρήσεων </a:t>
            </a:r>
            <a:r>
              <a:rPr 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l-GR" sz="3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269FD-97E6-4B49-B65E-2A9082C8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80%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80%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600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212BB6A-16EC-4395-A710-1D6279F0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2" y="1518784"/>
            <a:ext cx="7751313" cy="36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01B8488-E7D0-47B1-AD4A-9805EEB3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Συμπεράσματα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6075EB8-9AA0-441B-A503-AB967092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l-GR" sz="1400" dirty="0"/>
              <a:t> Μεγαλύτερη συνεισφορά το χαρακτηριστικό του χρόνου σε όλες τις τεχνικές σημαντικότητας.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1400" dirty="0"/>
              <a:t> </a:t>
            </a:r>
            <a:r>
              <a:rPr lang="en-US" sz="1400" dirty="0"/>
              <a:t>7 </a:t>
            </a:r>
            <a:r>
              <a:rPr lang="el-GR" sz="1400" dirty="0" err="1"/>
              <a:t>άπό</a:t>
            </a:r>
            <a:r>
              <a:rPr lang="el-GR" sz="1400" dirty="0"/>
              <a:t> τα 12 χαρακτηριστικά δεν χρησιμοποιούνται στις προβλέψεις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1400" dirty="0"/>
              <a:t> </a:t>
            </a:r>
            <a:r>
              <a:rPr lang="en-US" sz="1400" dirty="0"/>
              <a:t>7</a:t>
            </a:r>
            <a:r>
              <a:rPr lang="el-GR" sz="1400" dirty="0"/>
              <a:t>% του μοντέλου γίνεται ερμηνεύσιμο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1400" dirty="0"/>
              <a:t> Ισορροπημένη ακρίβεια μεταξύ </a:t>
            </a:r>
            <a:r>
              <a:rPr lang="en-US" sz="1400" dirty="0" err="1"/>
              <a:t>interpretability&amp;fidelity</a:t>
            </a:r>
            <a:endParaRPr lang="el-GR" sz="1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E785E27-B93D-4644-835E-0B233B91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88" y="2918160"/>
            <a:ext cx="5078463" cy="16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32C6A1-0184-4586-B99A-C348BACD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l-GR" u="sng">
                <a:solidFill>
                  <a:schemeClr val="bg1"/>
                </a:solidFill>
              </a:rPr>
              <a:t>Βιβλιογραφία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0447F44-F743-4560-A785-1ED41A79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A. Moreno-Sanchez, "Development of an Explainable Prediction Model of Heart Failure Survival by Using Ensemble Trees,"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IEEE International Conference on Big Data (Big Data)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2020, pp. 4902-4910,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10.1109/BigData50022.2020.9378460.</a:t>
            </a:r>
          </a:p>
          <a:p>
            <a:pPr marL="0" indent="0">
              <a:buNone/>
            </a:pPr>
            <a:endParaRPr lang="en-US" sz="24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Tagaris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Stafylopatis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“Hide-and-Seek: A Template for Explainable AI,” arXiv:2005.00130 [cs, stat], Apr. 2020,Accessed: Aug. 21, 2020. [Online]. Available: http://arxiv.org/abs/2005.00130.</a:t>
            </a:r>
            <a:endParaRPr lang="el-GR" sz="24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24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8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4472078-BF7B-4C5E-BB62-786B236B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Ευχαριστώ για την προσοχή σας.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06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C8C2F1C-A66F-4924-9DE5-B7977B80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l-GR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Καρδιακή Ανεπάρκεια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6B8AEA7-0035-460E-9527-CCF82644B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5" r="2"/>
          <a:stretch/>
        </p:blipFill>
        <p:spPr>
          <a:xfrm>
            <a:off x="5526685" y="666844"/>
            <a:ext cx="5697955" cy="5061883"/>
          </a:xfrm>
          <a:prstGeom prst="rect">
            <a:avLst/>
          </a:prstGeom>
        </p:spPr>
      </p:pic>
      <p:graphicFrame>
        <p:nvGraphicFramePr>
          <p:cNvPr id="8" name="Θέση περιεχομένου 2">
            <a:extLst>
              <a:ext uri="{FF2B5EF4-FFF2-40B4-BE49-F238E27FC236}">
                <a16:creationId xmlns:a16="http://schemas.microsoft.com/office/drawing/2014/main" id="{AE1F43D0-D727-48C7-8D8D-AD40B07AF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606782"/>
              </p:ext>
            </p:extLst>
          </p:nvPr>
        </p:nvGraphicFramePr>
        <p:xfrm>
          <a:off x="593610" y="2121763"/>
          <a:ext cx="3822192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4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A66450-09AE-4233-9166-DBC85AD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l-G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 μεθόδων για πρόβλεψη καρδιακής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ανεπάρκειας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9D78D2C-62B9-4407-9EFE-03481C7C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Μέθοδοι μηχανικής μάθησης </a:t>
            </a:r>
          </a:p>
          <a:p>
            <a:pPr lvl="1"/>
            <a:r>
              <a:rPr lang="el-G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Κλινικές προβλέψεις</a:t>
            </a:r>
          </a:p>
          <a:p>
            <a:pPr lvl="1"/>
            <a:r>
              <a:rPr lang="el-G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Κατάταξη χαρακτηριστικών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ranking)</a:t>
            </a:r>
          </a:p>
          <a:p>
            <a:pPr lvl="1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Ερμηνεύσιμες μέθοδοι μηχανικής μάθησης (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Machine learning)</a:t>
            </a:r>
          </a:p>
          <a:p>
            <a:pPr lvl="1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Διατηρούν σε υψηλό επίπεδο την απόδοση (για παράδειγμα την ακρίβεια)</a:t>
            </a:r>
          </a:p>
          <a:p>
            <a:pPr lvl="1"/>
            <a:r>
              <a:rPr lang="el-G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Επιτρέπουν στους ανθρώπους να καταλάβουν, να εμπιστευτούν και να διαχειριστούν αποτελεσματικά τη γενιά της τεχνητής νοημοσύνης.</a:t>
            </a:r>
          </a:p>
          <a:p>
            <a:pPr marL="0" indent="0">
              <a:buNone/>
            </a:pPr>
            <a:endParaRPr lang="el-GR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l-GR" sz="240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LcPeriod"/>
            </a:pPr>
            <a:endParaRPr lang="el-G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8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3B2AF-83A1-414D-AFC3-618A93FE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Δεδομένα έρευνας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D259BB66-830E-4D1E-A565-6B5987B39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32" y="1582552"/>
            <a:ext cx="5126736" cy="3537447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07DCB15-6AD0-459C-8F2C-0CD4E723F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667523"/>
              </p:ext>
            </p:extLst>
          </p:nvPr>
        </p:nvGraphicFramePr>
        <p:xfrm>
          <a:off x="593610" y="2121763"/>
          <a:ext cx="5235490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505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EB7D-DC93-46FB-B380-775BF76E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Τεχνικές επεξήγησης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techniques)</a:t>
            </a:r>
            <a:endParaRPr lang="el-G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A57D-9B72-4827-B25F-C866A6DA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>
                <a:solidFill>
                  <a:schemeClr val="bg1"/>
                </a:solidFill>
              </a:rPr>
              <a:t>Κατά την προεπεξεργασία των δεδομένων</a:t>
            </a:r>
          </a:p>
          <a:p>
            <a:pPr marL="0" indent="0">
              <a:buNone/>
            </a:pPr>
            <a:r>
              <a:rPr lang="el-GR" sz="2400">
                <a:solidFill>
                  <a:schemeClr val="bg1"/>
                </a:solidFill>
              </a:rPr>
              <a:t>Επιλογή χαρακτηριστικών: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l-GR">
                <a:solidFill>
                  <a:schemeClr val="bg1"/>
                </a:solidFill>
              </a:rPr>
              <a:t>Αμοιβαία πληροφορία για όλα τα δεδομένα (αριθμητικά και μη)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l-GR">
                <a:solidFill>
                  <a:schemeClr val="bg1"/>
                </a:solidFill>
              </a:rPr>
              <a:t> Έλεγχος ανεξαρτησίας </a:t>
            </a:r>
            <a:r>
              <a:rPr lang="en-US">
                <a:solidFill>
                  <a:schemeClr val="bg1"/>
                </a:solidFill>
              </a:rPr>
              <a:t>x^2 (chi-square test) </a:t>
            </a:r>
            <a:r>
              <a:rPr lang="el-GR">
                <a:solidFill>
                  <a:schemeClr val="bg1"/>
                </a:solidFill>
              </a:rPr>
              <a:t>μόνο για δυαδικά δεδομένα</a:t>
            </a:r>
          </a:p>
          <a:p>
            <a:pPr marL="457200" lvl="1" indent="0">
              <a:buNone/>
            </a:pPr>
            <a:endParaRPr lang="el-GR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l-GR">
                <a:solidFill>
                  <a:schemeClr val="bg1"/>
                </a:solidFill>
              </a:rPr>
              <a:t>Υπολογισμός σημαντικότητας του κάθε χαρακτηριστικού</a:t>
            </a:r>
          </a:p>
          <a:p>
            <a:pPr marL="971550" lvl="1" indent="-514350">
              <a:buFont typeface="+mj-lt"/>
              <a:buAutoNum type="romanLcPeriod"/>
            </a:pPr>
            <a:r>
              <a:rPr lang="el-GR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Eli5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SHapley Additive exPlanations (SHAP)</a:t>
            </a:r>
            <a:endParaRPr lang="el-GR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l-G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4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EB058C2-E9DD-4233-BFEF-DEFBE97C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Μετρικές επεξήγησης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metrics)</a:t>
            </a:r>
            <a:endParaRPr lang="el-G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963C83-C302-4947-B676-1B597B3D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bg1"/>
                </a:solidFill>
              </a:rPr>
              <a:t> </a:t>
            </a: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Ερμηνευσιμότητα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(Interpretability) </a:t>
            </a:r>
            <a:endParaRPr lang="el-G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I(model)= masked features/input features</a:t>
            </a:r>
            <a:endParaRPr lang="el-G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Πιστότητα 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Fidelity)</a:t>
            </a:r>
            <a:endParaRPr lang="el-GR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F(model)=P(model)/P(baseline)</a:t>
            </a:r>
            <a:endParaRPr lang="el-GR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Fidelity-to-interpretable Ratio </a:t>
            </a:r>
            <a:r>
              <a:rPr lang="en-US"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(FIR)</a:t>
            </a:r>
            <a:endParaRPr lang="el-G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FIR=F/(F+I)</a:t>
            </a:r>
            <a:endParaRPr lang="el-G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5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BF726-3274-4F09-8379-0BD109BB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Βήματα υλοποίησης μεθόδου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65C6A10-1212-4722-AAEF-09D24783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41" y="2427541"/>
            <a:ext cx="74722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B27E-B12D-44D4-B29F-CF51AB7F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23" y="0"/>
            <a:ext cx="12222723" cy="1375411"/>
          </a:xfrm>
          <a:solidFill>
            <a:srgbClr val="353537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Μέθοδοι επιλογής χαρακτηριστικών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0CA6-C486-4012-BE72-AE486664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67" y="1518193"/>
            <a:ext cx="1103884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Επεξεργασία χαρακτηριστικών ξεχωριστά:</a:t>
            </a: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αριθμητικά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mutual information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δυαδικά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chi-square test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B63786A-7BA2-4860-ACCE-96F6E20D7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9" y="3242743"/>
            <a:ext cx="4432057" cy="328300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7DD8593-61B7-4A34-9D03-7BCCF4722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47" y="3231339"/>
            <a:ext cx="6888613" cy="3241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0DD9A-2CFD-48BC-9D2E-28A5C8F6AFD3}"/>
              </a:ext>
            </a:extLst>
          </p:cNvPr>
          <p:cNvCxnSpPr>
            <a:cxnSpLocks/>
          </p:cNvCxnSpPr>
          <p:nvPr/>
        </p:nvCxnSpPr>
        <p:spPr>
          <a:xfrm>
            <a:off x="1720754" y="2149925"/>
            <a:ext cx="4802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E15486-0A09-4CB7-8DE2-E207961D2DE8}"/>
              </a:ext>
            </a:extLst>
          </p:cNvPr>
          <p:cNvCxnSpPr>
            <a:cxnSpLocks/>
          </p:cNvCxnSpPr>
          <p:nvPr/>
        </p:nvCxnSpPr>
        <p:spPr>
          <a:xfrm>
            <a:off x="1480608" y="2650516"/>
            <a:ext cx="4802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1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3E55-FB36-4A7B-A1BF-0F18C1EBD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508000"/>
            <a:ext cx="1076452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b)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Επεξεργασία όλων των χαρακτηριστικών της εκπαίδευσης   </a:t>
            </a: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Επιλέχθηκαν όλα τα χαρακτηριστικά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F0A97CB-494A-48DF-B13A-E6510D4EE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0" y="1714500"/>
            <a:ext cx="4629150" cy="342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1B7089-1988-4F76-A608-44CC1511228A}"/>
              </a:ext>
            </a:extLst>
          </p:cNvPr>
          <p:cNvCxnSpPr>
            <a:cxnSpLocks/>
          </p:cNvCxnSpPr>
          <p:nvPr/>
        </p:nvCxnSpPr>
        <p:spPr>
          <a:xfrm>
            <a:off x="861022" y="1159057"/>
            <a:ext cx="4802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0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11191</TotalTime>
  <Words>524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Century Schoolbook</vt:lpstr>
      <vt:lpstr>Times New Roman</vt:lpstr>
      <vt:lpstr>Wingdings</vt:lpstr>
      <vt:lpstr>Wingdings 2</vt:lpstr>
      <vt:lpstr>Office Theme</vt:lpstr>
      <vt:lpstr>View</vt:lpstr>
      <vt:lpstr>1_View</vt:lpstr>
      <vt:lpstr>2_View</vt:lpstr>
      <vt:lpstr>ΠΑΝΕΠΙΣΤΗΜΙΟ ΘΕΣΣΑΛΙΑΣ ΤΜΗΜΑ ΠΛΗΡΟΦΟΡΙΚΗΣ ΜΕ ΕΦΑΡΜΟΓΕΣ ΣΤΗ ΒΙΟΙΑΤΡΙΚΗ</vt:lpstr>
      <vt:lpstr>Καρδιακή Ανεπάρκεια</vt:lpstr>
      <vt:lpstr>Ανάπτυξη μεθόδων για πρόβλεψη καρδιακής ανεπάρκειας.</vt:lpstr>
      <vt:lpstr>Δεδομένα έρευνας </vt:lpstr>
      <vt:lpstr>Τεχνικές επεξήγησης (explainability techniques)</vt:lpstr>
      <vt:lpstr>Μετρικές επεξήγησης (Explainability metrics)</vt:lpstr>
      <vt:lpstr>Βήματα υλοποίησης μεθόδου</vt:lpstr>
      <vt:lpstr>          Μέθοδοι επιλογής χαρακτηριστικών</vt:lpstr>
      <vt:lpstr>PowerPoint Presentation</vt:lpstr>
      <vt:lpstr>Αποτελέσματα ταξινόμησης και σύγκριση</vt:lpstr>
      <vt:lpstr>Αποτελέσματα testing και σύγκριση</vt:lpstr>
      <vt:lpstr>Σημαντικότητα χαρακτηριστικών</vt:lpstr>
      <vt:lpstr>Eli5 σημαντικότητα χαρακτηριστικών</vt:lpstr>
      <vt:lpstr>SHAP τοπική ερμηνεία χαρακτηριστικών</vt:lpstr>
      <vt:lpstr>SHAP ολική ερμηνεία χαρακτηριστικών</vt:lpstr>
      <vt:lpstr>Αποτελέσματα μετρήσεων explainability</vt:lpstr>
      <vt:lpstr>Συμπεράσματα </vt:lpstr>
      <vt:lpstr>Βιβλιογραφία</vt:lpstr>
      <vt:lpstr>Ευχαριστώ για την προσοχή σας.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ΠΑΝΕΠΙΣΤΗΜΙΟ ΘΕΣΣΑΛΙΑΣ ΤΜΗΜΑ ΠΛΗΡΟΦΟΡΙΚΗΣ ΜΕ ΕΦΑΡΜΟΓΕΣ ΣΤΗ ΒΙΟΙΑΤΡΙΚΗ</dc:title>
  <dc:creator>ΜΑΡΙΑ ΣΙΟΥΖΟΥ</dc:creator>
  <cp:lastModifiedBy>Μαρία Σιούζου</cp:lastModifiedBy>
  <cp:revision>58</cp:revision>
  <dcterms:created xsi:type="dcterms:W3CDTF">2020-12-13T12:16:44Z</dcterms:created>
  <dcterms:modified xsi:type="dcterms:W3CDTF">2022-02-21T16:38:41Z</dcterms:modified>
</cp:coreProperties>
</file>