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8FBA-562E-4B6A-AAFC-B1AC22ED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77BCC-CB6A-4123-912A-7643EBD6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78B0-435D-4293-BEE2-87A7BDE2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C166-5EA0-4247-8F95-29B54F1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1B6C-D9BE-4B89-8AE2-03CFBB1F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45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6599-A43C-455E-A8FA-EC6E802C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371C-CDBC-4F38-A48B-BB5B2151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106D-4CE3-450A-A5ED-AAD780DA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B7F6-F5FC-4411-9AC3-C5B7D283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2320-178F-42DC-BDB6-D0E1CB95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5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E51AD-4922-474A-8DE3-30FDD3B38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F46D-F0F3-4B47-8568-29B6D166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205A-C06B-400E-8EA7-AF918A81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CCFB-8E5C-4F30-B4A7-0D642AA6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C2B2-DDBB-4742-BA29-96FC12B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66D1-113F-4675-8BA1-A5AE37B5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A55C-185F-43B1-AF63-B7B6DF40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EB83-F7D0-4A43-8DCE-720C62F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F954-3AB7-43DC-9181-3E89EDA3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DCEA-FDED-453A-A0BE-B9EA3C42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4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FA51-9B88-4FB4-BF5D-91492A2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74A4-A615-43C1-82E9-6FCF66FC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2385-0400-4B76-82C2-D1DD818C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F7CF-C4A7-4C1E-99B7-D2080278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C627-1439-4748-9E74-98D90389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27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6F12-EF30-46DF-9DAE-149136C4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3567-B349-4D90-9388-B200E44B9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AE616-0818-4F14-9964-A7295D445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81AA-B5F7-4461-9F6C-D4F6FF7D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A9C3A-314D-4D73-A0FC-D1EAAC4C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AB79-2379-4E17-A3CD-66BFBFE2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B7AD-23D9-4ADA-B91D-570D904A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DA2B-91C5-4E34-967F-23C3E2A2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FC01-2A98-46FD-AEC5-9B8AFDD35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1BB6-C0AF-4BC2-8DBE-EB715B92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85094-0E4F-4CE3-83EB-A467A4B2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A4EF9-A654-4452-9698-639C8A4F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4E5B3-EF4D-414A-A77D-73E314E8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3C196-95B9-4275-92EF-5796F702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2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5AFE-28F5-49E1-B1D7-6D309C49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08868-5741-4DED-9253-B7C0101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AB9D6-979C-4639-B49D-37333309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7C478-C806-4AAC-9816-AAE72AB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0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33EA-9AC0-4470-859B-3D87C4C2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8E482-2E28-4B93-A511-2145FF66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700B5-F5FD-4341-9B4A-67D6B5EA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B69E-4C5D-473E-AF56-2C81925F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12-08BB-4FFF-AD22-BB4A73E2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EF1C9-3126-4535-82B7-F87FAEF8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F4C3-0B23-4B8E-AED6-63378651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D422-8780-4496-9D1F-F32A45D0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8ACC-7A14-415A-B0EA-0B4635B2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1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6C04-B584-4C71-8E28-A8D579A6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806D0-8CC9-4A6F-A751-B9A9F718D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1D99-60B3-42F9-9169-F51AE38E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7BA1A-BD88-4E4B-A678-76DDF1D4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3960-134E-41C6-8F37-E3F565E2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8677-ED66-49F9-8B9B-BBE9A62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5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DE471-8102-4BDD-9DCC-094C979A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DA9C-896D-4E47-A75C-B3A0C434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EF5-CBB0-4837-9136-F169E28D7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CE90-B845-4F24-9761-1E1A12EBD33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D225-850C-45E8-BE00-8BB08DEA5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B8DF-1194-4B55-B444-CDA00EE5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E233-30FE-4606-AA61-51DB25EE8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 in Java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variable is a container which holds the value while the java program is executed. A variable is assigned with a datatype.</a:t>
            </a:r>
          </a:p>
          <a:p>
            <a:r>
              <a:rPr lang="en-CA" dirty="0"/>
              <a:t>Variable is a name of memory location. There are three types of variables in java: local, instance and static.</a:t>
            </a:r>
          </a:p>
          <a:p>
            <a:r>
              <a:rPr lang="en-CA" dirty="0"/>
              <a:t>There are two types of data types in java: primitive and non-primitive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8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Variable Example: Widening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Simple{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main(String[] </a:t>
            </a:r>
            <a:r>
              <a:rPr lang="en-CA" dirty="0" err="1"/>
              <a:t>args</a:t>
            </a:r>
            <a:r>
              <a:rPr lang="en-CA" dirty="0"/>
              <a:t>){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a=10;  </a:t>
            </a:r>
          </a:p>
          <a:p>
            <a:pPr marL="0" indent="0">
              <a:buNone/>
            </a:pPr>
            <a:r>
              <a:rPr lang="en-CA" b="1" dirty="0"/>
              <a:t>float</a:t>
            </a:r>
            <a:r>
              <a:rPr lang="en-CA" dirty="0"/>
              <a:t> f=a;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(a);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(f);  </a:t>
            </a:r>
          </a:p>
          <a:p>
            <a:pPr marL="0" indent="0">
              <a:buNone/>
            </a:pPr>
            <a:r>
              <a:rPr lang="en-CA" dirty="0"/>
              <a:t>}} 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223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B74-AD57-4632-8AC8-E3B5448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Java Variable Example: Narrowing (Typecasting)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29B3-E567-4AFA-BFDB-7A1E5FA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Simple{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main(String[] </a:t>
            </a:r>
            <a:r>
              <a:rPr lang="en-CA" dirty="0" err="1"/>
              <a:t>args</a:t>
            </a:r>
            <a:r>
              <a:rPr lang="en-CA" dirty="0"/>
              <a:t>){  </a:t>
            </a:r>
          </a:p>
          <a:p>
            <a:pPr marL="0" indent="0">
              <a:buNone/>
            </a:pPr>
            <a:r>
              <a:rPr lang="en-CA" b="1" dirty="0"/>
              <a:t>float</a:t>
            </a:r>
            <a:r>
              <a:rPr lang="en-CA" dirty="0"/>
              <a:t> f=10.5f;  </a:t>
            </a:r>
          </a:p>
          <a:p>
            <a:pPr marL="0" indent="0">
              <a:buNone/>
            </a:pPr>
            <a:r>
              <a:rPr lang="en-CA" dirty="0"/>
              <a:t>//int a=f;//Compile time error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a=(</a:t>
            </a:r>
            <a:r>
              <a:rPr lang="en-CA" b="1" dirty="0"/>
              <a:t>int</a:t>
            </a:r>
            <a:r>
              <a:rPr lang="en-CA" dirty="0"/>
              <a:t>)f;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(f);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(a);  </a:t>
            </a:r>
          </a:p>
          <a:p>
            <a:pPr marL="0" indent="0">
              <a:buNone/>
            </a:pPr>
            <a:r>
              <a:rPr lang="en-CA" dirty="0"/>
              <a:t>}}  </a:t>
            </a:r>
          </a:p>
        </p:txBody>
      </p:sp>
    </p:spTree>
    <p:extLst>
      <p:ext uri="{BB962C8B-B14F-4D97-AF65-F5344CB8AC3E}">
        <p14:creationId xmlns:p14="http://schemas.microsoft.com/office/powerpoint/2010/main" val="57236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7546-6045-4F9D-A1A6-298F46B4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Variable Example: Overflow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FC9-F2F9-47DC-AD0E-8FC31D6C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Simple{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main(String[] </a:t>
            </a:r>
            <a:r>
              <a:rPr lang="en-CA" dirty="0" err="1"/>
              <a:t>args</a:t>
            </a:r>
            <a:r>
              <a:rPr lang="en-CA" dirty="0"/>
              <a:t>){  </a:t>
            </a:r>
          </a:p>
          <a:p>
            <a:pPr marL="0" indent="0">
              <a:buNone/>
            </a:pPr>
            <a:r>
              <a:rPr lang="en-CA" dirty="0"/>
              <a:t>//Overflow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a=130;  </a:t>
            </a:r>
          </a:p>
          <a:p>
            <a:pPr marL="0" indent="0">
              <a:buNone/>
            </a:pPr>
            <a:r>
              <a:rPr lang="en-CA" b="1" dirty="0"/>
              <a:t>byte</a:t>
            </a:r>
            <a:r>
              <a:rPr lang="en-CA" dirty="0"/>
              <a:t> b=(</a:t>
            </a:r>
            <a:r>
              <a:rPr lang="en-CA" b="1" dirty="0"/>
              <a:t>byte</a:t>
            </a:r>
            <a:r>
              <a:rPr lang="en-CA" dirty="0"/>
              <a:t>)a;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(a);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(b);  </a:t>
            </a:r>
          </a:p>
          <a:p>
            <a:pPr marL="0" indent="0">
              <a:buNone/>
            </a:pPr>
            <a:r>
              <a:rPr lang="en-CA" dirty="0"/>
              <a:t>}} 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68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CE9B-B3BD-4324-9DF1-6AFD677F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Variable Example: Adding Lower Type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B9BC-31D7-498A-94BD-F06D8DC0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Simple{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main(String[] </a:t>
            </a:r>
            <a:r>
              <a:rPr lang="en-CA" dirty="0" err="1"/>
              <a:t>args</a:t>
            </a:r>
            <a:r>
              <a:rPr lang="en-CA" dirty="0"/>
              <a:t>){  </a:t>
            </a:r>
          </a:p>
          <a:p>
            <a:pPr marL="0" indent="0">
              <a:buNone/>
            </a:pPr>
            <a:r>
              <a:rPr lang="en-CA" b="1" dirty="0"/>
              <a:t>byte</a:t>
            </a:r>
            <a:r>
              <a:rPr lang="en-CA" dirty="0"/>
              <a:t> a=10;  </a:t>
            </a:r>
          </a:p>
          <a:p>
            <a:pPr marL="0" indent="0">
              <a:buNone/>
            </a:pPr>
            <a:r>
              <a:rPr lang="en-CA" b="1" dirty="0"/>
              <a:t>byte</a:t>
            </a:r>
            <a:r>
              <a:rPr lang="en-CA" dirty="0"/>
              <a:t> b=10;  </a:t>
            </a:r>
          </a:p>
          <a:p>
            <a:pPr marL="0" indent="0">
              <a:buNone/>
            </a:pPr>
            <a:r>
              <a:rPr lang="en-CA" dirty="0"/>
              <a:t>//byte c=</a:t>
            </a:r>
            <a:r>
              <a:rPr lang="en-CA" dirty="0" err="1"/>
              <a:t>a+b</a:t>
            </a:r>
            <a:r>
              <a:rPr lang="en-CA" dirty="0"/>
              <a:t>;//Compile Time Error: because </a:t>
            </a:r>
            <a:r>
              <a:rPr lang="en-CA" dirty="0" err="1"/>
              <a:t>a+b</a:t>
            </a:r>
            <a:r>
              <a:rPr lang="en-CA" dirty="0"/>
              <a:t>=20 will be int  </a:t>
            </a:r>
          </a:p>
          <a:p>
            <a:pPr marL="0" indent="0">
              <a:buNone/>
            </a:pPr>
            <a:r>
              <a:rPr lang="en-CA" b="1" dirty="0"/>
              <a:t>byte</a:t>
            </a:r>
            <a:r>
              <a:rPr lang="en-CA" dirty="0"/>
              <a:t> c=(</a:t>
            </a:r>
            <a:r>
              <a:rPr lang="en-CA" b="1" dirty="0"/>
              <a:t>byte</a:t>
            </a:r>
            <a:r>
              <a:rPr lang="en-CA" dirty="0"/>
              <a:t>)(</a:t>
            </a:r>
            <a:r>
              <a:rPr lang="en-CA" dirty="0" err="1"/>
              <a:t>a+b</a:t>
            </a:r>
            <a:r>
              <a:rPr lang="en-CA" dirty="0"/>
              <a:t>);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(c);  </a:t>
            </a:r>
          </a:p>
          <a:p>
            <a:pPr marL="0" indent="0">
              <a:buNone/>
            </a:pPr>
            <a:r>
              <a:rPr lang="en-CA" dirty="0"/>
              <a:t>}} 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29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2143-DC89-474B-BE00-5EE2A996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900" b="1" dirty="0">
                <a:solidFill>
                  <a:srgbClr val="FF0000"/>
                </a:solidFill>
              </a:rPr>
              <a:t>Operators in java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37AF-0EC1-4E9E-809C-B3A02F6D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Operator</a:t>
            </a:r>
            <a:r>
              <a:rPr lang="en-CA" dirty="0"/>
              <a:t> in java is a symbol that is used to perform operations. For example: +, -, *, / etc.</a:t>
            </a:r>
          </a:p>
          <a:p>
            <a:r>
              <a:rPr lang="en-CA" dirty="0"/>
              <a:t>There are many types of operators in java which are given below:</a:t>
            </a:r>
          </a:p>
          <a:p>
            <a:r>
              <a:rPr lang="en-CA" dirty="0"/>
              <a:t>Unary Operator,</a:t>
            </a:r>
          </a:p>
          <a:p>
            <a:r>
              <a:rPr lang="en-CA" dirty="0"/>
              <a:t>Arithmetic Operator,</a:t>
            </a:r>
          </a:p>
          <a:p>
            <a:r>
              <a:rPr lang="en-CA" dirty="0"/>
              <a:t>Shift Operator,</a:t>
            </a:r>
          </a:p>
          <a:p>
            <a:r>
              <a:rPr lang="en-CA" dirty="0"/>
              <a:t>Relational Operator,</a:t>
            </a:r>
          </a:p>
          <a:p>
            <a:r>
              <a:rPr lang="en-CA" dirty="0"/>
              <a:t>Bitwise Operator,</a:t>
            </a:r>
          </a:p>
          <a:p>
            <a:r>
              <a:rPr lang="en-CA" dirty="0"/>
              <a:t>Logical Operator,</a:t>
            </a:r>
          </a:p>
          <a:p>
            <a:r>
              <a:rPr lang="en-CA" dirty="0"/>
              <a:t>Ternary Operator and</a:t>
            </a:r>
          </a:p>
          <a:p>
            <a:r>
              <a:rPr lang="en-CA" dirty="0"/>
              <a:t>Assignment Operator.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015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0057-EE0A-4204-AEAD-6DF07124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Operator Precedence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A83C53-9B22-487C-9159-87270B788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44385"/>
              </p:ext>
            </p:extLst>
          </p:nvPr>
        </p:nvGraphicFramePr>
        <p:xfrm>
          <a:off x="1257300" y="1683678"/>
          <a:ext cx="9689121" cy="4421088"/>
        </p:xfrm>
        <a:graphic>
          <a:graphicData uri="http://schemas.openxmlformats.org/drawingml/2006/table">
            <a:tbl>
              <a:tblPr/>
              <a:tblGrid>
                <a:gridCol w="3229707">
                  <a:extLst>
                    <a:ext uri="{9D8B030D-6E8A-4147-A177-3AD203B41FA5}">
                      <a16:colId xmlns:a16="http://schemas.microsoft.com/office/drawing/2014/main" val="4139186667"/>
                    </a:ext>
                  </a:extLst>
                </a:gridCol>
                <a:gridCol w="3229707">
                  <a:extLst>
                    <a:ext uri="{9D8B030D-6E8A-4147-A177-3AD203B41FA5}">
                      <a16:colId xmlns:a16="http://schemas.microsoft.com/office/drawing/2014/main" val="1734642654"/>
                    </a:ext>
                  </a:extLst>
                </a:gridCol>
                <a:gridCol w="3229707">
                  <a:extLst>
                    <a:ext uri="{9D8B030D-6E8A-4147-A177-3AD203B41FA5}">
                      <a16:colId xmlns:a16="http://schemas.microsoft.com/office/drawing/2014/main" val="1265283595"/>
                    </a:ext>
                  </a:extLst>
                </a:gridCol>
              </a:tblGrid>
              <a:tr h="26971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 Type</a:t>
                      </a:r>
                    </a:p>
                  </a:txBody>
                  <a:tcPr marL="53942" marR="53942" marT="53942" marB="53942">
                    <a:lnL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53942" marR="53942" marT="53942" marB="53942">
                    <a:lnL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Precedence</a:t>
                      </a:r>
                    </a:p>
                  </a:txBody>
                  <a:tcPr marL="53942" marR="53942" marT="53942" marB="53942">
                    <a:lnL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F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64770"/>
                  </a:ext>
                </a:extLst>
              </a:tr>
              <a:tr h="23375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Unary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postfix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 </a:t>
                      </a:r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71894"/>
                  </a:ext>
                </a:extLst>
              </a:tr>
              <a:tr h="55740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prefix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--</a:t>
                      </a:r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+</a:t>
                      </a:r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</a:t>
                      </a:r>
                      <a:r>
                        <a:rPr lang="en-CA" sz="11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~ !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12399"/>
                  </a:ext>
                </a:extLst>
              </a:tr>
              <a:tr h="23375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Arithmetic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multiplicative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 / %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0290"/>
                  </a:ext>
                </a:extLst>
              </a:tr>
              <a:tr h="233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additive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 -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38048"/>
                  </a:ext>
                </a:extLst>
              </a:tr>
              <a:tr h="233750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&lt;&lt; &gt;&gt; &gt;&gt;&gt;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5113"/>
                  </a:ext>
                </a:extLst>
              </a:tr>
              <a:tr h="395576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Relational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comparison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 &gt; &lt;= &gt;= instanceof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10075"/>
                  </a:ext>
                </a:extLst>
              </a:tr>
              <a:tr h="233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equality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 !=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3022"/>
                  </a:ext>
                </a:extLst>
              </a:tr>
              <a:tr h="233750">
                <a:tc rowSpan="3"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AND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34634"/>
                  </a:ext>
                </a:extLst>
              </a:tr>
              <a:tr h="233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exclusive OR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43216"/>
                  </a:ext>
                </a:extLst>
              </a:tr>
              <a:tr h="233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inclusive OR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75292"/>
                  </a:ext>
                </a:extLst>
              </a:tr>
              <a:tr h="23375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AND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97266"/>
                  </a:ext>
                </a:extLst>
              </a:tr>
              <a:tr h="233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OR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38167"/>
                  </a:ext>
                </a:extLst>
              </a:tr>
              <a:tr h="233750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? :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19733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1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 += -= *= /= %= &amp;= ^= |= &lt;&lt;= &gt;&gt;= &gt;&gt;&gt;=</a:t>
                      </a:r>
                    </a:p>
                  </a:txBody>
                  <a:tcPr marL="35961" marR="35961" marT="35961" marB="359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8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8D81-BB2F-4F55-97CC-87FB21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Unary Operator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2348-5DA9-4E59-A6F2-07743A07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Java unary operators require only one operand. Unary operators are used to perform various operations i.e.:</a:t>
            </a:r>
          </a:p>
          <a:p>
            <a:r>
              <a:rPr lang="en-CA" dirty="0"/>
              <a:t>incrementing/decrementing a value by one</a:t>
            </a:r>
          </a:p>
          <a:p>
            <a:r>
              <a:rPr lang="en-CA" dirty="0"/>
              <a:t>negating an expression</a:t>
            </a:r>
          </a:p>
          <a:p>
            <a:r>
              <a:rPr lang="en-CA" dirty="0"/>
              <a:t>inverting the value of a </a:t>
            </a:r>
            <a:r>
              <a:rPr lang="en-CA" dirty="0" err="1"/>
              <a:t>boolean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82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2131-2AF1-4125-AB0A-FE375FF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Unary Operator Example: ++ and --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E834-F635-4EA1-8B71-6223ED1C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</a:t>
            </a:r>
            <a:r>
              <a:rPr lang="en-CA" dirty="0" err="1"/>
              <a:t>OperatorExample</a:t>
            </a:r>
            <a:r>
              <a:rPr lang="en-CA" dirty="0"/>
              <a:t>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 </a:t>
            </a:r>
            <a:r>
              <a:rPr lang="en-CA" dirty="0" err="1"/>
              <a:t>args</a:t>
            </a:r>
            <a:r>
              <a:rPr lang="en-CA" dirty="0"/>
              <a:t>[]){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x=10;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(x++);//10 (11)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(++x);//12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(x--);//12 (11)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(--x);//10  </a:t>
            </a:r>
          </a:p>
          <a:p>
            <a:pPr marL="0" indent="0">
              <a:buNone/>
            </a:pPr>
            <a:r>
              <a:rPr lang="en-CA" dirty="0"/>
              <a:t>}}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1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AA08-75CB-4DDC-B185-6EA20ED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3964-7AC8-417A-A88C-100A1CF7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5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Autofit/>
          </a:bodyPr>
          <a:lstStyle/>
          <a:p>
            <a:r>
              <a:rPr lang="en-CA" sz="2400" b="1" dirty="0"/>
              <a:t>Variable</a:t>
            </a:r>
            <a:br>
              <a:rPr lang="en-CA" sz="2400" dirty="0"/>
            </a:br>
            <a:r>
              <a:rPr lang="en-CA" sz="2400" b="1" dirty="0" err="1"/>
              <a:t>Variable</a:t>
            </a:r>
            <a:r>
              <a:rPr lang="en-CA" sz="2400" dirty="0"/>
              <a:t> is name of </a:t>
            </a:r>
            <a:r>
              <a:rPr lang="en-CA" sz="2400" i="1" dirty="0"/>
              <a:t>reserved area allocated in memory</a:t>
            </a:r>
            <a:r>
              <a:rPr lang="en-CA" sz="2400" dirty="0"/>
              <a:t>. In other words, it is a </a:t>
            </a:r>
            <a:r>
              <a:rPr lang="en-CA" sz="2400" i="1" dirty="0"/>
              <a:t>name of memory location</a:t>
            </a:r>
            <a:r>
              <a:rPr lang="en-CA" sz="2400" dirty="0"/>
              <a:t>. It is a combination of "vary + able" that means its value can be changed.</a:t>
            </a:r>
          </a:p>
        </p:txBody>
      </p:sp>
      <p:pic>
        <p:nvPicPr>
          <p:cNvPr id="19458" name="Picture 2" descr="variables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7" y="2577306"/>
            <a:ext cx="714805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7028" y="5830218"/>
            <a:ext cx="7357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CA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CA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CA" dirty="0">
                <a:solidFill>
                  <a:srgbClr val="008200"/>
                </a:solidFill>
                <a:latin typeface="verdana" panose="020B0604030504040204" pitchFamily="34" charset="0"/>
              </a:rPr>
              <a:t>//Here data is variable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2243"/>
          </a:xfrm>
        </p:spPr>
        <p:txBody>
          <a:bodyPr>
            <a:normAutofit/>
          </a:bodyPr>
          <a:lstStyle/>
          <a:p>
            <a:r>
              <a:rPr lang="en-CA" b="1" dirty="0"/>
              <a:t>Types of Variable</a:t>
            </a:r>
            <a:br>
              <a:rPr lang="en-CA" dirty="0"/>
            </a:br>
            <a:r>
              <a:rPr lang="en-CA" dirty="0"/>
              <a:t>There are three types of variables in java:</a:t>
            </a:r>
            <a:br>
              <a:rPr lang="en-CA" dirty="0"/>
            </a:br>
            <a:r>
              <a:rPr lang="en-CA" b="1" dirty="0"/>
              <a:t>local variable</a:t>
            </a:r>
            <a:br>
              <a:rPr lang="en-CA" b="1" dirty="0"/>
            </a:br>
            <a:r>
              <a:rPr lang="en-CA" b="1" dirty="0"/>
              <a:t>instance variable</a:t>
            </a:r>
            <a:br>
              <a:rPr lang="en-CA" b="1" dirty="0"/>
            </a:br>
            <a:r>
              <a:rPr lang="en-CA" b="1" dirty="0"/>
              <a:t>static variable</a:t>
            </a:r>
            <a:br>
              <a:rPr lang="en-CA" sz="1200" dirty="0"/>
            </a:br>
            <a:br>
              <a:rPr lang="en-CA" sz="1200" dirty="0"/>
            </a:br>
            <a:endParaRPr lang="en-CA" sz="1200" dirty="0"/>
          </a:p>
        </p:txBody>
      </p:sp>
      <p:pic>
        <p:nvPicPr>
          <p:cNvPr id="20484" name="Picture 4" descr="types of variables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60" y="4562168"/>
            <a:ext cx="3467100" cy="1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1) Local Variable</a:t>
            </a:r>
          </a:p>
          <a:p>
            <a:pPr marL="0" indent="0">
              <a:buNone/>
            </a:pPr>
            <a:r>
              <a:rPr lang="en-CA" dirty="0"/>
              <a:t>A variable declared inside the method is called local variable.</a:t>
            </a:r>
          </a:p>
          <a:p>
            <a:r>
              <a:rPr lang="en-CA" dirty="0"/>
              <a:t>2) Instance Variable</a:t>
            </a:r>
          </a:p>
          <a:p>
            <a:pPr marL="0" indent="0">
              <a:buNone/>
            </a:pPr>
            <a:r>
              <a:rPr lang="en-CA" dirty="0"/>
              <a:t>A variable declared inside the class but outside the method, is called instance variable . It is not declared as static.</a:t>
            </a:r>
          </a:p>
          <a:p>
            <a:r>
              <a:rPr lang="en-CA" dirty="0"/>
              <a:t>3) Static variable</a:t>
            </a:r>
          </a:p>
          <a:p>
            <a:r>
              <a:rPr lang="en-CA" dirty="0"/>
              <a:t>A variable which is declared as static is called static variable. It cannot be local.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1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1582533"/>
          </a:xfrm>
        </p:spPr>
        <p:txBody>
          <a:bodyPr>
            <a:normAutofit fontScale="90000"/>
          </a:bodyPr>
          <a:lstStyle/>
          <a:p>
            <a:r>
              <a:rPr lang="en-CA" dirty="0"/>
              <a:t>Example to understand the types of variables in java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A{  </a:t>
            </a:r>
          </a:p>
          <a:p>
            <a:pPr marL="0" indent="0">
              <a:buNone/>
            </a:pPr>
            <a:r>
              <a:rPr lang="en-CA" b="1" dirty="0" err="1"/>
              <a:t>int</a:t>
            </a:r>
            <a:r>
              <a:rPr lang="en-CA" dirty="0"/>
              <a:t> data=50;//instance variable  </a:t>
            </a:r>
          </a:p>
          <a:p>
            <a:pPr marL="0" indent="0">
              <a:buNone/>
            </a:pP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 err="1"/>
              <a:t>int</a:t>
            </a:r>
            <a:r>
              <a:rPr lang="en-CA" dirty="0"/>
              <a:t> m=100;//static variable  </a:t>
            </a:r>
          </a:p>
          <a:p>
            <a:pPr marL="0" indent="0">
              <a:buNone/>
            </a:pPr>
            <a:r>
              <a:rPr lang="en-CA" b="1" dirty="0"/>
              <a:t>void</a:t>
            </a:r>
            <a:r>
              <a:rPr lang="en-CA" dirty="0"/>
              <a:t> method(){  </a:t>
            </a:r>
          </a:p>
          <a:p>
            <a:pPr marL="0" indent="0">
              <a:buNone/>
            </a:pPr>
            <a:r>
              <a:rPr lang="en-CA" b="1" dirty="0" err="1"/>
              <a:t>int</a:t>
            </a:r>
            <a:r>
              <a:rPr lang="en-CA" dirty="0"/>
              <a:t> n=90;//local variable  </a:t>
            </a:r>
          </a:p>
          <a:p>
            <a:pPr marL="0" indent="0">
              <a:buNone/>
            </a:pPr>
            <a:r>
              <a:rPr lang="en-CA" dirty="0"/>
              <a:t>}  </a:t>
            </a:r>
          </a:p>
          <a:p>
            <a:pPr marL="0" indent="0">
              <a:buNone/>
            </a:pPr>
            <a:r>
              <a:rPr lang="en-CA" dirty="0"/>
              <a:t>}//end of class 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5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types represent the different values to be stored in the variable. In java, there are two types of data types:</a:t>
            </a:r>
          </a:p>
          <a:p>
            <a:r>
              <a:rPr lang="en-CA" dirty="0"/>
              <a:t>Primitive data types</a:t>
            </a:r>
          </a:p>
          <a:p>
            <a:r>
              <a:rPr lang="en-CA" dirty="0"/>
              <a:t>Non-primitive data types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atatype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845574"/>
            <a:ext cx="9399639" cy="53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2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33487" y="1986120"/>
          <a:ext cx="9725025" cy="3973514"/>
        </p:xfrm>
        <a:graphic>
          <a:graphicData uri="http://schemas.openxmlformats.org/drawingml/2006/table">
            <a:tbl>
              <a:tblPr/>
              <a:tblGrid>
                <a:gridCol w="3241675">
                  <a:extLst>
                    <a:ext uri="{9D8B030D-6E8A-4147-A177-3AD203B41FA5}">
                      <a16:colId xmlns:a16="http://schemas.microsoft.com/office/drawing/2014/main" val="42353868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4104314217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3604271636"/>
                    </a:ext>
                  </a:extLst>
                </a:gridCol>
              </a:tblGrid>
              <a:tr h="510218">
                <a:tc>
                  <a:txBody>
                    <a:bodyPr/>
                    <a:lstStyle/>
                    <a:p>
                      <a:pPr algn="l" fontAlgn="t"/>
                      <a:r>
                        <a:rPr lang="en-CA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size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C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18227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02275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'\u0000'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60561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00367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81551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55863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68480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5763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6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2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Java Variable Example: Add Two Numbers</a:t>
            </a:r>
            <a:br>
              <a:rPr lang="en-CA" dirty="0"/>
            </a:b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 Simple{  </a:t>
            </a:r>
          </a:p>
          <a:p>
            <a:pPr marL="0" indent="0">
              <a:buNone/>
            </a:pPr>
            <a:r>
              <a:rPr lang="en-CA" b="1" dirty="0"/>
              <a:t>public</a:t>
            </a:r>
            <a:r>
              <a:rPr lang="en-CA" dirty="0"/>
              <a:t> </a:t>
            </a:r>
            <a:r>
              <a:rPr lang="en-CA" b="1" dirty="0"/>
              <a:t>static</a:t>
            </a:r>
            <a:r>
              <a:rPr lang="en-CA" dirty="0"/>
              <a:t> </a:t>
            </a:r>
            <a:r>
              <a:rPr lang="en-CA" b="1" dirty="0"/>
              <a:t>void</a:t>
            </a:r>
            <a:r>
              <a:rPr lang="en-CA" dirty="0"/>
              <a:t> main(String[] </a:t>
            </a:r>
            <a:r>
              <a:rPr lang="en-CA" dirty="0" err="1"/>
              <a:t>args</a:t>
            </a:r>
            <a:r>
              <a:rPr lang="en-CA" dirty="0"/>
              <a:t>){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a=10;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b=10;  </a:t>
            </a:r>
          </a:p>
          <a:p>
            <a:pPr marL="0" indent="0">
              <a:buNone/>
            </a:pPr>
            <a:r>
              <a:rPr lang="en-CA" b="1" dirty="0"/>
              <a:t>int</a:t>
            </a:r>
            <a:r>
              <a:rPr lang="en-CA" dirty="0"/>
              <a:t> c=</a:t>
            </a:r>
            <a:r>
              <a:rPr lang="en-CA" dirty="0" err="1"/>
              <a:t>a+b</a:t>
            </a:r>
            <a:r>
              <a:rPr lang="en-CA" dirty="0"/>
              <a:t>;  </a:t>
            </a:r>
          </a:p>
          <a:p>
            <a:pPr marL="0" indent="0">
              <a:buNone/>
            </a:pPr>
            <a:r>
              <a:rPr lang="en-CA" dirty="0" err="1"/>
              <a:t>System.out.println</a:t>
            </a:r>
            <a:r>
              <a:rPr lang="en-CA" dirty="0"/>
              <a:t>(c);  </a:t>
            </a:r>
          </a:p>
          <a:p>
            <a:pPr marL="0" indent="0">
              <a:buNone/>
            </a:pPr>
            <a:r>
              <a:rPr lang="en-CA" dirty="0"/>
              <a:t>}} 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65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382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verdana</vt:lpstr>
      <vt:lpstr>Office Theme</vt:lpstr>
      <vt:lpstr>Variables and Data Types in Java </vt:lpstr>
      <vt:lpstr>Variable Variable is name of reserved area allocated in memory. In other words, it is a name of memory location. It is a combination of "vary + able" that means its value can be changed.</vt:lpstr>
      <vt:lpstr>Types of Variable There are three types of variables in java: local variable instance variable static variable  </vt:lpstr>
      <vt:lpstr>PowerPoint Presentation</vt:lpstr>
      <vt:lpstr>Example to understand the types of variables in java </vt:lpstr>
      <vt:lpstr>Data Types in Java</vt:lpstr>
      <vt:lpstr>PowerPoint Presentation</vt:lpstr>
      <vt:lpstr>PowerPoint Presentation</vt:lpstr>
      <vt:lpstr>Java Variable Example: Add Two Numbers </vt:lpstr>
      <vt:lpstr>Java Variable Example: Widening </vt:lpstr>
      <vt:lpstr>Java Variable Example: Narrowing (Typecasting) </vt:lpstr>
      <vt:lpstr>Java Variable Example: Overflow </vt:lpstr>
      <vt:lpstr>Java Variable Example: Adding Lower Type </vt:lpstr>
      <vt:lpstr>Operators in java </vt:lpstr>
      <vt:lpstr>Java Operator Precedence </vt:lpstr>
      <vt:lpstr>Java Unary Operator </vt:lpstr>
      <vt:lpstr>Java Unary Operator Example: ++ and --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Data Types in Java</dc:title>
  <dc:creator>sandeep talwar</dc:creator>
  <cp:lastModifiedBy>sandeep talwar</cp:lastModifiedBy>
  <cp:revision>11</cp:revision>
  <dcterms:created xsi:type="dcterms:W3CDTF">2018-05-24T15:18:54Z</dcterms:created>
  <dcterms:modified xsi:type="dcterms:W3CDTF">2018-05-25T14:51:16Z</dcterms:modified>
</cp:coreProperties>
</file>