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5"/>
  </p:notesMasterIdLst>
  <p:handoutMasterIdLst>
    <p:handoutMasterId r:id="rId36"/>
  </p:handoutMasterIdLst>
  <p:sldIdLst>
    <p:sldId id="399" r:id="rId5"/>
    <p:sldId id="400" r:id="rId6"/>
    <p:sldId id="406" r:id="rId7"/>
    <p:sldId id="457" r:id="rId8"/>
    <p:sldId id="458" r:id="rId9"/>
    <p:sldId id="459" r:id="rId10"/>
    <p:sldId id="403" r:id="rId11"/>
    <p:sldId id="407" r:id="rId12"/>
    <p:sldId id="410" r:id="rId13"/>
    <p:sldId id="411" r:id="rId14"/>
    <p:sldId id="412" r:id="rId15"/>
    <p:sldId id="413" r:id="rId16"/>
    <p:sldId id="414" r:id="rId17"/>
    <p:sldId id="415" r:id="rId18"/>
    <p:sldId id="416" r:id="rId19"/>
    <p:sldId id="417" r:id="rId20"/>
    <p:sldId id="418" r:id="rId21"/>
    <p:sldId id="419" r:id="rId22"/>
    <p:sldId id="427" r:id="rId23"/>
    <p:sldId id="404" r:id="rId24"/>
    <p:sldId id="420" r:id="rId25"/>
    <p:sldId id="421" r:id="rId26"/>
    <p:sldId id="422" r:id="rId27"/>
    <p:sldId id="423" r:id="rId28"/>
    <p:sldId id="424" r:id="rId29"/>
    <p:sldId id="460" r:id="rId30"/>
    <p:sldId id="426" r:id="rId31"/>
    <p:sldId id="405" r:id="rId32"/>
    <p:sldId id="409" r:id="rId33"/>
    <p:sldId id="293" r:id="rId3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86F7"/>
    <a:srgbClr val="31B5FF"/>
    <a:srgbClr val="A1EBFF"/>
    <a:srgbClr val="E2FEFF"/>
    <a:srgbClr val="A4DDD7"/>
    <a:srgbClr val="007C6F"/>
    <a:srgbClr val="001916"/>
    <a:srgbClr val="14A193"/>
    <a:srgbClr val="005C52"/>
    <a:srgbClr val="F8F4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05EC94-5019-F54B-F55F-D23CC76829DA}" v="127" dt="2023-03-30T12:37:21.914"/>
    <p1510:client id="{7080C3A5-F1F2-19DC-A284-6E2EE56A84AC}" v="1143" dt="2023-03-29T22:36:32.867"/>
    <p1510:client id="{B0CBF796-8357-2F34-571D-66D76698CD27}" v="246" dt="2023-03-30T12:53:28.374"/>
    <p1510:client id="{DC6DADC3-A76A-40F7-FB46-E78EFA8A8ED5}" v="73" dt="2023-03-29T22:55:55.716"/>
    <p1510:client id="{F71AC0CA-742F-D663-2712-F00902CAAAA1}" v="3" dt="2023-03-29T23:00:41.4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shandeep Singh" userId="S::cbu22cckn@cbu.ca::aa4a9d0d-4843-451c-a2dc-2f2363bf31f8" providerId="AD" clId="Web-{DC6DADC3-A76A-40F7-FB46-E78EFA8A8ED5}"/>
    <pc:docChg chg="modSld">
      <pc:chgData name="Jashandeep Singh" userId="S::cbu22cckn@cbu.ca::aa4a9d0d-4843-451c-a2dc-2f2363bf31f8" providerId="AD" clId="Web-{DC6DADC3-A76A-40F7-FB46-E78EFA8A8ED5}" dt="2023-03-29T22:55:55.622" v="43" actId="14100"/>
      <pc:docMkLst>
        <pc:docMk/>
      </pc:docMkLst>
      <pc:sldChg chg="modSp">
        <pc:chgData name="Jashandeep Singh" userId="S::cbu22cckn@cbu.ca::aa4a9d0d-4843-451c-a2dc-2f2363bf31f8" providerId="AD" clId="Web-{DC6DADC3-A76A-40F7-FB46-E78EFA8A8ED5}" dt="2023-03-29T22:55:55.622" v="43" actId="14100"/>
        <pc:sldMkLst>
          <pc:docMk/>
          <pc:sldMk cId="239130808" sldId="409"/>
        </pc:sldMkLst>
        <pc:spChg chg="mod">
          <ac:chgData name="Jashandeep Singh" userId="S::cbu22cckn@cbu.ca::aa4a9d0d-4843-451c-a2dc-2f2363bf31f8" providerId="AD" clId="Web-{DC6DADC3-A76A-40F7-FB46-E78EFA8A8ED5}" dt="2023-03-29T22:55:55.622" v="43" actId="14100"/>
          <ac:spMkLst>
            <pc:docMk/>
            <pc:sldMk cId="239130808" sldId="409"/>
            <ac:spMk id="2" creationId="{485C3FCE-F766-4954-0B6A-8A70C6664FD5}"/>
          </ac:spMkLst>
        </pc:spChg>
      </pc:sldChg>
    </pc:docChg>
  </pc:docChgLst>
  <pc:docChgLst>
    <pc:chgData name="Jashandeep Singh" userId="S::cbu22cckn@cbu.ca::aa4a9d0d-4843-451c-a2dc-2f2363bf31f8" providerId="AD" clId="Web-{7080C3A5-F1F2-19DC-A284-6E2EE56A84AC}"/>
    <pc:docChg chg="modSld">
      <pc:chgData name="Jashandeep Singh" userId="S::cbu22cckn@cbu.ca::aa4a9d0d-4843-451c-a2dc-2f2363bf31f8" providerId="AD" clId="Web-{7080C3A5-F1F2-19DC-A284-6E2EE56A84AC}" dt="2023-03-29T22:36:32.851" v="582" actId="20577"/>
      <pc:docMkLst>
        <pc:docMk/>
      </pc:docMkLst>
      <pc:sldChg chg="modSp">
        <pc:chgData name="Jashandeep Singh" userId="S::cbu22cckn@cbu.ca::aa4a9d0d-4843-451c-a2dc-2f2363bf31f8" providerId="AD" clId="Web-{7080C3A5-F1F2-19DC-A284-6E2EE56A84AC}" dt="2023-03-29T22:36:32.851" v="582" actId="20577"/>
        <pc:sldMkLst>
          <pc:docMk/>
          <pc:sldMk cId="239130808" sldId="409"/>
        </pc:sldMkLst>
        <pc:spChg chg="mod">
          <ac:chgData name="Jashandeep Singh" userId="S::cbu22cckn@cbu.ca::aa4a9d0d-4843-451c-a2dc-2f2363bf31f8" providerId="AD" clId="Web-{7080C3A5-F1F2-19DC-A284-6E2EE56A84AC}" dt="2023-03-29T22:36:32.851" v="582" actId="20577"/>
          <ac:spMkLst>
            <pc:docMk/>
            <pc:sldMk cId="239130808" sldId="409"/>
            <ac:spMk id="2" creationId="{485C3FCE-F766-4954-0B6A-8A70C6664FD5}"/>
          </ac:spMkLst>
        </pc:spChg>
      </pc:sldChg>
    </pc:docChg>
  </pc:docChgLst>
  <pc:docChgLst>
    <pc:chgData name="Jashandeep Singh" userId="S::cbu22cckn@cbu.ca::aa4a9d0d-4843-451c-a2dc-2f2363bf31f8" providerId="AD" clId="Web-{4C05EC94-5019-F54B-F55F-D23CC76829DA}"/>
    <pc:docChg chg="modSld">
      <pc:chgData name="Jashandeep Singh" userId="S::cbu22cckn@cbu.ca::aa4a9d0d-4843-451c-a2dc-2f2363bf31f8" providerId="AD" clId="Web-{4C05EC94-5019-F54B-F55F-D23CC76829DA}" dt="2023-03-30T12:37:21.383" v="66" actId="20577"/>
      <pc:docMkLst>
        <pc:docMk/>
      </pc:docMkLst>
      <pc:sldChg chg="modSp">
        <pc:chgData name="Jashandeep Singh" userId="S::cbu22cckn@cbu.ca::aa4a9d0d-4843-451c-a2dc-2f2363bf31f8" providerId="AD" clId="Web-{4C05EC94-5019-F54B-F55F-D23CC76829DA}" dt="2023-03-30T12:37:21.383" v="66" actId="20577"/>
        <pc:sldMkLst>
          <pc:docMk/>
          <pc:sldMk cId="239130808" sldId="409"/>
        </pc:sldMkLst>
        <pc:spChg chg="mod">
          <ac:chgData name="Jashandeep Singh" userId="S::cbu22cckn@cbu.ca::aa4a9d0d-4843-451c-a2dc-2f2363bf31f8" providerId="AD" clId="Web-{4C05EC94-5019-F54B-F55F-D23CC76829DA}" dt="2023-03-30T12:37:21.383" v="66" actId="20577"/>
          <ac:spMkLst>
            <pc:docMk/>
            <pc:sldMk cId="239130808" sldId="409"/>
            <ac:spMk id="2" creationId="{485C3FCE-F766-4954-0B6A-8A70C6664FD5}"/>
          </ac:spMkLst>
        </pc:spChg>
      </pc:sldChg>
    </pc:docChg>
  </pc:docChgLst>
  <pc:docChgLst>
    <pc:chgData name="Thi Minh Ngoc Bui" userId="S::cbu22cpwq@cbu.ca::2b7c44f9-caa6-452f-9523-0303e91fa122" providerId="AD" clId="Web-{F71AC0CA-742F-D663-2712-F00902CAAAA1}"/>
    <pc:docChg chg="modSld">
      <pc:chgData name="Thi Minh Ngoc Bui" userId="S::cbu22cpwq@cbu.ca::2b7c44f9-caa6-452f-9523-0303e91fa122" providerId="AD" clId="Web-{F71AC0CA-742F-D663-2712-F00902CAAAA1}" dt="2023-03-29T23:00:40.497" v="0" actId="20577"/>
      <pc:docMkLst>
        <pc:docMk/>
      </pc:docMkLst>
      <pc:sldChg chg="modSp">
        <pc:chgData name="Thi Minh Ngoc Bui" userId="S::cbu22cpwq@cbu.ca::2b7c44f9-caa6-452f-9523-0303e91fa122" providerId="AD" clId="Web-{F71AC0CA-742F-D663-2712-F00902CAAAA1}" dt="2023-03-29T23:00:40.497" v="0" actId="20577"/>
        <pc:sldMkLst>
          <pc:docMk/>
          <pc:sldMk cId="0" sldId="457"/>
        </pc:sldMkLst>
        <pc:spChg chg="mod">
          <ac:chgData name="Thi Minh Ngoc Bui" userId="S::cbu22cpwq@cbu.ca::2b7c44f9-caa6-452f-9523-0303e91fa122" providerId="AD" clId="Web-{F71AC0CA-742F-D663-2712-F00902CAAAA1}" dt="2023-03-29T23:00:40.497" v="0" actId="20577"/>
          <ac:spMkLst>
            <pc:docMk/>
            <pc:sldMk cId="0" sldId="457"/>
            <ac:spMk id="15" creationId="{00000000-0000-0000-0000-000000000000}"/>
          </ac:spMkLst>
        </pc:spChg>
      </pc:sldChg>
    </pc:docChg>
  </pc:docChgLst>
  <pc:docChgLst>
    <pc:chgData name="Thi Minh Ngoc Bui" userId="S::cbu22cpwq@cbu.ca::2b7c44f9-caa6-452f-9523-0303e91fa122" providerId="AD" clId="Web-{B0CBF796-8357-2F34-571D-66D76698CD27}"/>
    <pc:docChg chg="modSld">
      <pc:chgData name="Thi Minh Ngoc Bui" userId="S::cbu22cpwq@cbu.ca::2b7c44f9-caa6-452f-9523-0303e91fa122" providerId="AD" clId="Web-{B0CBF796-8357-2F34-571D-66D76698CD27}" dt="2023-03-30T12:53:27.249" v="133" actId="20577"/>
      <pc:docMkLst>
        <pc:docMk/>
      </pc:docMkLst>
      <pc:sldChg chg="addSp delSp modSp">
        <pc:chgData name="Thi Minh Ngoc Bui" userId="S::cbu22cpwq@cbu.ca::2b7c44f9-caa6-452f-9523-0303e91fa122" providerId="AD" clId="Web-{B0CBF796-8357-2F34-571D-66D76698CD27}" dt="2023-03-30T12:53:27.249" v="133" actId="20577"/>
        <pc:sldMkLst>
          <pc:docMk/>
          <pc:sldMk cId="20608233" sldId="399"/>
        </pc:sldMkLst>
        <pc:spChg chg="mod">
          <ac:chgData name="Thi Minh Ngoc Bui" userId="S::cbu22cpwq@cbu.ca::2b7c44f9-caa6-452f-9523-0303e91fa122" providerId="AD" clId="Web-{B0CBF796-8357-2F34-571D-66D76698CD27}" dt="2023-03-30T12:53:27.249" v="133" actId="20577"/>
          <ac:spMkLst>
            <pc:docMk/>
            <pc:sldMk cId="20608233" sldId="399"/>
            <ac:spMk id="5" creationId="{DFFFBEE1-083C-4223-BD05-8B41B8C984F8}"/>
          </ac:spMkLst>
        </pc:spChg>
        <pc:picChg chg="add mod modCrop">
          <ac:chgData name="Thi Minh Ngoc Bui" userId="S::cbu22cpwq@cbu.ca::2b7c44f9-caa6-452f-9523-0303e91fa122" providerId="AD" clId="Web-{B0CBF796-8357-2F34-571D-66D76698CD27}" dt="2023-03-30T12:52:51.890" v="120" actId="1076"/>
          <ac:picMkLst>
            <pc:docMk/>
            <pc:sldMk cId="20608233" sldId="399"/>
            <ac:picMk id="2" creationId="{8015F9C2-928A-AFD6-E45D-17B9DA7A1FDD}"/>
          </ac:picMkLst>
        </pc:picChg>
        <pc:picChg chg="add del mod">
          <ac:chgData name="Thi Minh Ngoc Bui" userId="S::cbu22cpwq@cbu.ca::2b7c44f9-caa6-452f-9523-0303e91fa122" providerId="AD" clId="Web-{B0CBF796-8357-2F34-571D-66D76698CD27}" dt="2023-03-30T12:53:05.030" v="124"/>
          <ac:picMkLst>
            <pc:docMk/>
            <pc:sldMk cId="20608233" sldId="399"/>
            <ac:picMk id="3" creationId="{173EDD33-A2FB-6566-A18D-1A5CE0A634C8}"/>
          </ac:picMkLst>
        </pc:picChg>
      </pc:sldChg>
      <pc:sldChg chg="modSp">
        <pc:chgData name="Thi Minh Ngoc Bui" userId="S::cbu22cpwq@cbu.ca::2b7c44f9-caa6-452f-9523-0303e91fa122" providerId="AD" clId="Web-{B0CBF796-8357-2F34-571D-66D76698CD27}" dt="2023-03-30T12:40:14.038" v="110" actId="20577"/>
        <pc:sldMkLst>
          <pc:docMk/>
          <pc:sldMk cId="2314904043" sldId="407"/>
        </pc:sldMkLst>
        <pc:spChg chg="mod">
          <ac:chgData name="Thi Minh Ngoc Bui" userId="S::cbu22cpwq@cbu.ca::2b7c44f9-caa6-452f-9523-0303e91fa122" providerId="AD" clId="Web-{B0CBF796-8357-2F34-571D-66D76698CD27}" dt="2023-03-30T12:40:14.038" v="110" actId="20577"/>
          <ac:spMkLst>
            <pc:docMk/>
            <pc:sldMk cId="2314904043" sldId="407"/>
            <ac:spMk id="15" creationId="{2678A098-C8B2-49B4-8B65-EBC203AA2D0B}"/>
          </ac:spMkLst>
        </pc:spChg>
      </pc:sldChg>
      <pc:sldChg chg="modSp">
        <pc:chgData name="Thi Minh Ngoc Bui" userId="S::cbu22cpwq@cbu.ca::2b7c44f9-caa6-452f-9523-0303e91fa122" providerId="AD" clId="Web-{B0CBF796-8357-2F34-571D-66D76698CD27}" dt="2023-03-30T12:38:31.726" v="104" actId="20577"/>
        <pc:sldMkLst>
          <pc:docMk/>
          <pc:sldMk cId="239130808" sldId="409"/>
        </pc:sldMkLst>
        <pc:spChg chg="mod">
          <ac:chgData name="Thi Minh Ngoc Bui" userId="S::cbu22cpwq@cbu.ca::2b7c44f9-caa6-452f-9523-0303e91fa122" providerId="AD" clId="Web-{B0CBF796-8357-2F34-571D-66D76698CD27}" dt="2023-03-30T12:38:31.726" v="104" actId="20577"/>
          <ac:spMkLst>
            <pc:docMk/>
            <pc:sldMk cId="239130808" sldId="409"/>
            <ac:spMk id="2" creationId="{485C3FCE-F766-4954-0B6A-8A70C6664FD5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1.%20Sales%20Data%20(2)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istrator\Downloads\1.%20Sales%20Data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istrator\Downloads\1.%20Sales%20Dat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200"/>
              <a:t>The cheese company sales volume in 2020 and 2021</a:t>
            </a:r>
          </a:p>
        </c:rich>
      </c:tx>
      <c:layout>
        <c:manualLayout>
          <c:xMode val="edge"/>
          <c:yMode val="edge"/>
          <c:x val="0.26985578584648856"/>
          <c:y val="2.8106460508243617E-2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 defTabSz="914400">
            <a:defRPr lang="zh-CN"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'[1. Sales Data (2).xlsx]Sheet1'!$B$2:$B$13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'[1. Sales Data (2).xlsx]Sheet1'!$C$2:$C$13</c:f>
              <c:numCache>
                <c:formatCode>General</c:formatCode>
                <c:ptCount val="12"/>
                <c:pt idx="0">
                  <c:v>107404.58</c:v>
                </c:pt>
                <c:pt idx="1">
                  <c:v>88004.15</c:v>
                </c:pt>
                <c:pt idx="2">
                  <c:v>73467.14</c:v>
                </c:pt>
                <c:pt idx="3">
                  <c:v>63658.46</c:v>
                </c:pt>
                <c:pt idx="4">
                  <c:v>63199.67</c:v>
                </c:pt>
                <c:pt idx="5">
                  <c:v>62728.11</c:v>
                </c:pt>
                <c:pt idx="6">
                  <c:v>61995.54</c:v>
                </c:pt>
                <c:pt idx="7">
                  <c:v>53703.66</c:v>
                </c:pt>
                <c:pt idx="8" formatCode="0.00_ ">
                  <c:v>53925.7</c:v>
                </c:pt>
                <c:pt idx="9">
                  <c:v>61746.55</c:v>
                </c:pt>
                <c:pt idx="10">
                  <c:v>62421.41</c:v>
                </c:pt>
                <c:pt idx="11">
                  <c:v>62756.480000000003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A2B-4268-A0AD-6BD90DFA546C}"/>
            </c:ext>
          </c:extLst>
        </c:ser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'[1. Sales Data (2).xlsx]Sheet1'!$B$2:$B$13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'[1. Sales Data (2).xlsx]Sheet1'!$D$2:$D$13</c:f>
              <c:numCache>
                <c:formatCode>General</c:formatCode>
                <c:ptCount val="12"/>
                <c:pt idx="0">
                  <c:v>73502.820000000007</c:v>
                </c:pt>
                <c:pt idx="1">
                  <c:v>72466.94</c:v>
                </c:pt>
                <c:pt idx="2">
                  <c:v>71332.759999999995</c:v>
                </c:pt>
                <c:pt idx="3">
                  <c:v>62656.73</c:v>
                </c:pt>
                <c:pt idx="4" formatCode="0.00_ ">
                  <c:v>82170</c:v>
                </c:pt>
                <c:pt idx="5">
                  <c:v>53734.35</c:v>
                </c:pt>
                <c:pt idx="6">
                  <c:v>53459.34</c:v>
                </c:pt>
                <c:pt idx="7">
                  <c:v>52489.94</c:v>
                </c:pt>
                <c:pt idx="8" formatCode="0.00_ ">
                  <c:v>52395.65</c:v>
                </c:pt>
                <c:pt idx="9">
                  <c:v>49850.06</c:v>
                </c:pt>
                <c:pt idx="10">
                  <c:v>48566.31</c:v>
                </c:pt>
                <c:pt idx="11">
                  <c:v>48613.65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A2B-4268-A0AD-6BD90DFA54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87013309"/>
        <c:axId val="919539685"/>
      </c:lineChart>
      <c:catAx>
        <c:axId val="587013309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19539685"/>
        <c:crosses val="autoZero"/>
        <c:auto val="1"/>
        <c:lblAlgn val="ctr"/>
        <c:lblOffset val="100"/>
        <c:noMultiLvlLbl val="0"/>
      </c:catAx>
      <c:valAx>
        <c:axId val="91953968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701330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txPr>
          <a:bodyPr rot="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ayout>
        <c:manualLayout>
          <c:xMode val="edge"/>
          <c:yMode val="edge"/>
          <c:x val="7.8016643550624099E-2"/>
          <c:y val="0.88376714251197597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/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2020 </a:t>
            </a:r>
            <a:r>
              <a:rPr lang="en-US"/>
              <a:t>sale volume</a:t>
            </a:r>
            <a:r>
              <a:rPr lang="en-US" altLang="zh-CN"/>
              <a:t> pie chart</a:t>
            </a:r>
          </a:p>
        </c:rich>
      </c:tx>
      <c:layout>
        <c:manualLayout>
          <c:xMode val="edge"/>
          <c:yMode val="edge"/>
          <c:x val="1.6462089699177101E-2"/>
          <c:y val="2.0659297574971799E-2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tx>
            <c:strRef>
              <c:f>'[1. Sales Data.xlsx]Sheet4'!$C$1</c:f>
              <c:strCache>
                <c:ptCount val="1"/>
                <c:pt idx="0">
                  <c:v>sale volume(kg)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6C3-44FC-9C8C-B58CE6BBE0A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6C3-44FC-9C8C-B58CE6BBE0A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6C3-44FC-9C8C-B58CE6BBE0A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6C3-44FC-9C8C-B58CE6BBE0A3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06C3-44FC-9C8C-B58CE6BBE0A3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06C3-44FC-9C8C-B58CE6BBE0A3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06C3-44FC-9C8C-B58CE6BBE0A3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06C3-44FC-9C8C-B58CE6BBE0A3}"/>
              </c:ext>
            </c:extLst>
          </c:dPt>
          <c:dLbls>
            <c:dLbl>
              <c:idx val="0"/>
              <c:layout>
                <c:manualLayout>
                  <c:x val="1.1482813827459099E-2"/>
                  <c:y val="-5.0859899358412203E-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06C3-44FC-9C8C-B58CE6BBE0A3}"/>
                </c:ext>
              </c:extLst>
            </c:dLbl>
            <c:dLbl>
              <c:idx val="3"/>
              <c:layout>
                <c:manualLayout>
                  <c:x val="8.9906376718323702E-2"/>
                  <c:y val="-6.3950310865364707E-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06C3-44FC-9C8C-B58CE6BBE0A3}"/>
                </c:ext>
              </c:extLst>
            </c:dLbl>
            <c:dLbl>
              <c:idx val="4"/>
              <c:layout>
                <c:manualLayout>
                  <c:x val="-2.6089109813145901E-2"/>
                  <c:y val="-3.5252878666781798E-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06C3-44FC-9C8C-B58CE6BBE0A3}"/>
                </c:ext>
              </c:extLst>
            </c:dLbl>
            <c:dLbl>
              <c:idx val="5"/>
              <c:layout>
                <c:manualLayout>
                  <c:x val="-5.5717890645499597E-3"/>
                  <c:y val="-8.5119531998149395E-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06C3-44FC-9C8C-B58CE6BBE0A3}"/>
                </c:ext>
              </c:extLst>
            </c:dLbl>
            <c:dLbl>
              <c:idx val="6"/>
              <c:layout>
                <c:manualLayout>
                  <c:x val="-7.4719886997655902E-2"/>
                  <c:y val="-2.9030835237980699E-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06C3-44FC-9C8C-B58CE6BBE0A3}"/>
                </c:ext>
              </c:extLst>
            </c:dLbl>
            <c:dLbl>
              <c:idx val="7"/>
              <c:layout>
                <c:manualLayout>
                  <c:x val="-0.13727959697733"/>
                  <c:y val="-2.0449897750511202E-3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06C3-44FC-9C8C-B58CE6BBE0A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prstDash val="solid"/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'[1. Sales Data.xlsx]Sheet4'!$B$2:$B$9</c:f>
              <c:strCache>
                <c:ptCount val="8"/>
                <c:pt idx="0">
                  <c:v>BELCUBE - 15C - PLAIN</c:v>
                </c:pt>
                <c:pt idx="1">
                  <c:v>BELCUBE - 24C - PLAIN</c:v>
                </c:pt>
                <c:pt idx="2">
                  <c:v>TLC - 16P - PLAIN</c:v>
                </c:pt>
                <c:pt idx="3">
                  <c:v>TLC - 8P - PLAIN</c:v>
                </c:pt>
                <c:pt idx="4">
                  <c:v>TLC - SLICES - 10S - BURGER/ CHEDDAR</c:v>
                </c:pt>
                <c:pt idx="5">
                  <c:v>TLC - SLICES - 10S - LIGHT</c:v>
                </c:pt>
                <c:pt idx="6">
                  <c:v>TLC - SLICES - 10S - SANDWICH</c:v>
                </c:pt>
                <c:pt idx="7">
                  <c:v>TLC - SLICES - 10S - TOAST</c:v>
                </c:pt>
              </c:strCache>
            </c:strRef>
          </c:cat>
          <c:val>
            <c:numRef>
              <c:f>'[1. Sales Data.xlsx]Sheet4'!$C$2:$C$9</c:f>
              <c:numCache>
                <c:formatCode>General</c:formatCode>
                <c:ptCount val="8"/>
                <c:pt idx="0">
                  <c:v>37888.82</c:v>
                </c:pt>
                <c:pt idx="1">
                  <c:v>27776.25</c:v>
                </c:pt>
                <c:pt idx="2">
                  <c:v>347005.24</c:v>
                </c:pt>
                <c:pt idx="3">
                  <c:v>592547.25</c:v>
                </c:pt>
                <c:pt idx="4">
                  <c:v>2435.6799999999998</c:v>
                </c:pt>
                <c:pt idx="5">
                  <c:v>830.86</c:v>
                </c:pt>
                <c:pt idx="6">
                  <c:v>7.7399999999999997E-2</c:v>
                </c:pt>
                <c:pt idx="7">
                  <c:v>7.8600000000000003E-2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06C3-44FC-9C8C-B58CE6BBE0A3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prstDash val="solid"/>
      <a:round/>
    </a:ln>
    <a:effectLst/>
  </c:spPr>
  <c:txPr>
    <a:bodyPr/>
    <a:lstStyle/>
    <a:p>
      <a:pPr>
        <a:defRPr lang="zh-CN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2021 </a:t>
            </a:r>
            <a:r>
              <a:rPr lang="en-US"/>
              <a:t>sale volume</a:t>
            </a:r>
            <a:r>
              <a:rPr lang="en-US" altLang="zh-CN"/>
              <a:t> pie chart</a:t>
            </a:r>
          </a:p>
        </c:rich>
      </c:tx>
      <c:layout>
        <c:manualLayout>
          <c:xMode val="edge"/>
          <c:yMode val="edge"/>
          <c:x val="1.97222222222222E-2"/>
          <c:y val="4.1666666666666699E-2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tx>
            <c:strRef>
              <c:f>'[1. Sales Data.xlsx]Sheet5'!$C$1</c:f>
              <c:strCache>
                <c:ptCount val="1"/>
                <c:pt idx="0">
                  <c:v>sale volume(kg)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D11-41FB-B063-309B05F7907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D11-41FB-B063-309B05F7907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D11-41FB-B063-309B05F7907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5D11-41FB-B063-309B05F79074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5D11-41FB-B063-309B05F79074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5D11-41FB-B063-309B05F79074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5D11-41FB-B063-309B05F79074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5D11-41FB-B063-309B05F79074}"/>
              </c:ext>
            </c:extLst>
          </c:dPt>
          <c:dLbls>
            <c:dLbl>
              <c:idx val="1"/>
              <c:layout>
                <c:manualLayout>
                  <c:x val="4.6859876478254299E-2"/>
                  <c:y val="1.6309262805901899E-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5D11-41FB-B063-309B05F79074}"/>
                </c:ext>
              </c:extLst>
            </c:dLbl>
            <c:dLbl>
              <c:idx val="4"/>
              <c:layout>
                <c:manualLayout>
                  <c:x val="1.7954689827546001E-3"/>
                  <c:y val="-6.2182803433858298E-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5D11-41FB-B063-309B05F79074}"/>
                </c:ext>
              </c:extLst>
            </c:dLbl>
            <c:dLbl>
              <c:idx val="5"/>
              <c:layout>
                <c:manualLayout>
                  <c:x val="5.4555278684043203E-2"/>
                  <c:y val="-3.6719634346812503E-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5D11-41FB-B063-309B05F79074}"/>
                </c:ext>
              </c:extLst>
            </c:dLbl>
            <c:dLbl>
              <c:idx val="6"/>
              <c:layout>
                <c:manualLayout>
                  <c:x val="-5.9722222222222197E-2"/>
                  <c:y val="-1.38888888888889E-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5D11-41FB-B063-309B05F79074}"/>
                </c:ext>
              </c:extLst>
            </c:dLbl>
            <c:dLbl>
              <c:idx val="7"/>
              <c:layout>
                <c:manualLayout>
                  <c:x val="-0.116666666666667"/>
                  <c:y val="1.85185185185185E-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5D11-41FB-B063-309B05F7907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prstDash val="solid"/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'[1. Sales Data.xlsx]Sheet5'!$B$2:$B$9</c:f>
              <c:strCache>
                <c:ptCount val="8"/>
                <c:pt idx="0">
                  <c:v>BELCUBE - 15C - PLAIN</c:v>
                </c:pt>
                <c:pt idx="1">
                  <c:v>BELCUBE - 24C - PLAIN</c:v>
                </c:pt>
                <c:pt idx="2">
                  <c:v>TLC - 16P - PLAIN</c:v>
                </c:pt>
                <c:pt idx="3">
                  <c:v>TLC - 8P - PLAIN</c:v>
                </c:pt>
                <c:pt idx="4">
                  <c:v>TLC - SLICES - 10S - BURGER/ CHEDDAR</c:v>
                </c:pt>
                <c:pt idx="5">
                  <c:v>TLC - SLICES - 10S - LIGHT</c:v>
                </c:pt>
                <c:pt idx="6">
                  <c:v>TLC - SLICES - 10S - SANDWICH</c:v>
                </c:pt>
                <c:pt idx="7">
                  <c:v>TLC - SLICES - 10S - TOAST</c:v>
                </c:pt>
              </c:strCache>
            </c:strRef>
          </c:cat>
          <c:val>
            <c:numRef>
              <c:f>'[1. Sales Data.xlsx]Sheet5'!$C$2:$C$9</c:f>
              <c:numCache>
                <c:formatCode>General</c:formatCode>
                <c:ptCount val="8"/>
                <c:pt idx="0">
                  <c:v>39801.269999999997</c:v>
                </c:pt>
                <c:pt idx="1">
                  <c:v>36181.96</c:v>
                </c:pt>
                <c:pt idx="2">
                  <c:v>254383.25</c:v>
                </c:pt>
                <c:pt idx="3">
                  <c:v>550155.6</c:v>
                </c:pt>
                <c:pt idx="4">
                  <c:v>1708.7</c:v>
                </c:pt>
                <c:pt idx="5">
                  <c:v>1008.24</c:v>
                </c:pt>
                <c:pt idx="6">
                  <c:v>1E-3</c:v>
                </c:pt>
                <c:pt idx="7">
                  <c:v>5.9999999999999995E-4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5D11-41FB-B063-309B05F79074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prstDash val="solid"/>
      <a:round/>
    </a:ln>
    <a:effectLst/>
  </c:spPr>
  <c:txPr>
    <a:bodyPr/>
    <a:lstStyle/>
    <a:p>
      <a:pPr>
        <a:defRPr lang="zh-CN"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0.12427</cdr:x>
      <cdr:y>0.86679</cdr:y>
    </cdr:from>
    <cdr:to>
      <cdr:x>0.24827</cdr:x>
      <cdr:y>0.97974</cdr:y>
    </cdr:to>
    <cdr:sp macro="" textlink="">
      <cdr:nvSpPr>
        <cdr:cNvPr id="2" name="矩形 1"/>
        <cdr:cNvSpPr/>
      </cdr:nvSpPr>
      <cdr:spPr>
        <a:xfrm xmlns:a="http://schemas.openxmlformats.org/drawingml/2006/main">
          <a:off x="568960" y="2363470"/>
          <a:ext cx="567690" cy="30797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horzOverflow="clip" vert="horz" wrap="square" lIns="45720" tIns="45720" rIns="45720" bIns="45720" rtlCol="0" anchor="t" anchorCtr="0">
          <a:normAutofit/>
        </a:bodyPr>
        <a:lstStyle xmlns:a="http://schemas.openxmlformats.org/drawingml/2006/main"/>
        <a:p xmlns:a="http://schemas.openxmlformats.org/drawingml/2006/main">
          <a:r>
            <a:rPr lang="en-US" altLang="zh-CN" sz="900"/>
            <a:t>2020</a:t>
          </a:r>
        </a:p>
      </cdr:txBody>
    </cdr:sp>
  </cdr:relSizeAnchor>
  <cdr:relSizeAnchor xmlns:cdr="http://schemas.openxmlformats.org/drawingml/2006/chartDrawing">
    <cdr:from>
      <cdr:x>0.27115</cdr:x>
      <cdr:y>0.86026</cdr:y>
    </cdr:from>
    <cdr:to>
      <cdr:x>0.41831</cdr:x>
      <cdr:y>0.93711</cdr:y>
    </cdr:to>
    <cdr:sp macro="" textlink="">
      <cdr:nvSpPr>
        <cdr:cNvPr id="3" name="矩形 2"/>
        <cdr:cNvSpPr/>
      </cdr:nvSpPr>
      <cdr:spPr>
        <a:xfrm xmlns:a="http://schemas.openxmlformats.org/drawingml/2006/main">
          <a:off x="1241425" y="2344566"/>
          <a:ext cx="673735" cy="20945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horzOverflow="clip" vert="horz" wrap="square" lIns="45720" tIns="45720" rIns="45720" bIns="45720" rtlCol="0" anchor="t" anchorCtr="0">
          <a:normAutofit/>
        </a:bodyPr>
        <a:lstStyle xmlns:a="http://schemas.openxmlformats.org/drawingml/2006/main"/>
        <a:p xmlns:a="http://schemas.openxmlformats.org/drawingml/2006/main">
          <a:r>
            <a:rPr lang="en-US" altLang="zh-CN" sz="900"/>
            <a:t>2021</a:t>
          </a: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247FDBB1-5EC9-40FD-9A36-D4E35C581FB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F663819-6E29-4FB7-BF1C-93C4B4D7692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45FC5A-1932-4642-9CF8-618CD292DDF6}" type="datetimeFigureOut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AF1716-40E8-4512-B252-D7362A0E949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EE3C99E-C3C0-40AD-AD91-8E96E8F5863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86696-F86F-4066-9FDD-77F2B013F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85924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A49F08-9100-4AF5-BC0A-FC6A093BE3CC}" type="datetimeFigureOut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8FC7D2-309F-4B1D-AF63-DB3D4B5448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933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ptmon.com/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ptmon.com/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ptmon.com/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TM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  <a:extLst>
              <a:ext uri="{FF2B5EF4-FFF2-40B4-BE49-F238E27FC236}">
                <a16:creationId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0222388-ACFB-4C7D-92F6-B808C17D7B0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D7BCE04-347D-406A-8D0C-F91D36B108C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19"/>
          <a:stretch/>
        </p:blipFill>
        <p:spPr>
          <a:xfrm>
            <a:off x="0" y="0"/>
            <a:ext cx="98488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4878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  <a:extLst>
              <a:ext uri="{FF2B5EF4-FFF2-40B4-BE49-F238E27FC236}">
                <a16:creationId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444271-A7B8-483E-9662-7F237D47F61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88C4732-F1B4-4DF9-B0EA-3890841B06B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15" r="41609" b="83611"/>
          <a:stretch/>
        </p:blipFill>
        <p:spPr>
          <a:xfrm>
            <a:off x="0" y="0"/>
            <a:ext cx="3581400" cy="11239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CACAE64-427C-4042-8760-4358E1BC690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422" t="55556" b="33472"/>
          <a:stretch/>
        </p:blipFill>
        <p:spPr>
          <a:xfrm>
            <a:off x="0" y="6105525"/>
            <a:ext cx="6410325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7767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17653167-5226-454A-A63A-0124DA06238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765"/>
          <a:stretch/>
        </p:blipFill>
        <p:spPr>
          <a:xfrm>
            <a:off x="0" y="0"/>
            <a:ext cx="5514975" cy="6858000"/>
          </a:xfrm>
          <a:prstGeom prst="rect">
            <a:avLst/>
          </a:prstGeom>
        </p:spPr>
      </p:pic>
      <p:pic>
        <p:nvPicPr>
          <p:cNvPr id="4" name="Graphic 3">
            <a:hlinkClick r:id="rId3"/>
            <a:extLst>
              <a:ext uri="{FF2B5EF4-FFF2-40B4-BE49-F238E27FC236}">
                <a16:creationId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444271-A7B8-483E-9662-7F237D47F61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Presentation template by</a:t>
            </a:r>
            <a:endParaRPr lang="ko-KR" altLang="en-US" sz="1000" u="non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그림 개체 틀 7">
            <a:extLst>
              <a:ext uri="{FF2B5EF4-FFF2-40B4-BE49-F238E27FC236}">
                <a16:creationId xmlns:a16="http://schemas.microsoft.com/office/drawing/2014/main" id="{C1C7C4A1-B855-4BE4-BE61-0707A39762E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175574" y="2142445"/>
            <a:ext cx="1959655" cy="3896405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>
              <a:defRPr lang="ko-KR" altLang="en-US" sz="1400"/>
            </a:lvl1pPr>
          </a:lstStyle>
          <a:p>
            <a:r>
              <a:rPr lang="en-US" altLang="ko-KR"/>
              <a:t>Click icon to add picture</a:t>
            </a:r>
            <a:endParaRPr lang="ko-KR" altLang="en-US"/>
          </a:p>
        </p:txBody>
      </p:sp>
      <p:sp>
        <p:nvSpPr>
          <p:cNvPr id="7" name="그림 개체 틀 7">
            <a:extLst>
              <a:ext uri="{FF2B5EF4-FFF2-40B4-BE49-F238E27FC236}">
                <a16:creationId xmlns:a16="http://schemas.microsoft.com/office/drawing/2014/main" id="{E905D24A-F575-47DD-B748-CD600D5B6383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3977627" y="2142445"/>
            <a:ext cx="1959655" cy="3896405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>
              <a:defRPr lang="ko-KR" altLang="en-US" sz="1400"/>
            </a:lvl1pPr>
          </a:lstStyle>
          <a:p>
            <a:r>
              <a:rPr lang="en-US" altLang="ko-KR"/>
              <a:t>Click icon to add picture</a:t>
            </a:r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73D60F2-ACAD-471F-8479-BA0C0AF528A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15" r="41609" b="83611"/>
          <a:stretch/>
        </p:blipFill>
        <p:spPr>
          <a:xfrm flipH="1">
            <a:off x="8610602" y="0"/>
            <a:ext cx="3581400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2864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42B3C92C-6D38-40FA-A40F-598A8B42F81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765"/>
          <a:stretch/>
        </p:blipFill>
        <p:spPr>
          <a:xfrm>
            <a:off x="0" y="0"/>
            <a:ext cx="5514975" cy="6858000"/>
          </a:xfrm>
          <a:prstGeom prst="rect">
            <a:avLst/>
          </a:prstGeom>
        </p:spPr>
      </p:pic>
      <p:pic>
        <p:nvPicPr>
          <p:cNvPr id="4" name="Graphic 3">
            <a:hlinkClick r:id="rId3"/>
            <a:extLst>
              <a:ext uri="{FF2B5EF4-FFF2-40B4-BE49-F238E27FC236}">
                <a16:creationId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444271-A7B8-483E-9662-7F237D47F61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Presentation template by</a:t>
            </a:r>
            <a:endParaRPr lang="ko-KR" altLang="en-US" sz="1000" u="non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그림 개체 틀 7">
            <a:extLst>
              <a:ext uri="{FF2B5EF4-FFF2-40B4-BE49-F238E27FC236}">
                <a16:creationId xmlns:a16="http://schemas.microsoft.com/office/drawing/2014/main" id="{2290338C-CD9C-4099-BC56-22C1A9B884E7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510562" y="1571625"/>
            <a:ext cx="3668682" cy="4543425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>
              <a:defRPr lang="ko-KR" altLang="en-US" sz="1400"/>
            </a:lvl1pPr>
          </a:lstStyle>
          <a:p>
            <a:r>
              <a:rPr lang="en-US" altLang="ko-KR"/>
              <a:t>Click icon to add picture</a:t>
            </a:r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9776C9C-6AB9-4F25-ADCC-3A771DE4197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15" r="41609" b="83611"/>
          <a:stretch/>
        </p:blipFill>
        <p:spPr>
          <a:xfrm flipH="1">
            <a:off x="8610602" y="0"/>
            <a:ext cx="3581400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4145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EC78FDC4-8156-4DA3-B024-B8B2DEDCFDA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765"/>
          <a:stretch/>
        </p:blipFill>
        <p:spPr>
          <a:xfrm>
            <a:off x="0" y="0"/>
            <a:ext cx="5514975" cy="6858000"/>
          </a:xfrm>
          <a:prstGeom prst="rect">
            <a:avLst/>
          </a:prstGeom>
        </p:spPr>
      </p:pic>
      <p:pic>
        <p:nvPicPr>
          <p:cNvPr id="4" name="Graphic 3">
            <a:hlinkClick r:id="rId3"/>
            <a:extLst>
              <a:ext uri="{FF2B5EF4-FFF2-40B4-BE49-F238E27FC236}">
                <a16:creationId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444271-A7B8-483E-9662-7F237D47F61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Presentation template by</a:t>
            </a:r>
            <a:endParaRPr lang="ko-KR" altLang="en-US" sz="1000" u="non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그림 개체 틀 7">
            <a:extLst>
              <a:ext uri="{FF2B5EF4-FFF2-40B4-BE49-F238E27FC236}">
                <a16:creationId xmlns:a16="http://schemas.microsoft.com/office/drawing/2014/main" id="{A206E4E8-BE5B-4982-A5A5-EBCE5FB2FF2A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67611" y="1419226"/>
            <a:ext cx="6290413" cy="36576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>
              <a:defRPr lang="ko-KR" altLang="en-US" sz="1400"/>
            </a:lvl1pPr>
          </a:lstStyle>
          <a:p>
            <a:r>
              <a:rPr lang="en-US" altLang="ko-KR"/>
              <a:t>Click icon to add picture</a:t>
            </a:r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49CC873-420C-47CB-9A50-0654DBFF4E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15" r="41609" b="83611"/>
          <a:stretch/>
        </p:blipFill>
        <p:spPr>
          <a:xfrm flipH="1">
            <a:off x="8610602" y="0"/>
            <a:ext cx="3581400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6401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  <a:extLst>
              <a:ext uri="{FF2B5EF4-FFF2-40B4-BE49-F238E27FC236}">
                <a16:creationId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444271-A7B8-483E-9662-7F237D47F61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49CC873-420C-47CB-9A50-0654DBFF4E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15" r="41609" b="83611"/>
          <a:stretch/>
        </p:blipFill>
        <p:spPr>
          <a:xfrm flipH="1">
            <a:off x="8610602" y="0"/>
            <a:ext cx="3581400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8680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  <a:extLst>
              <a:ext uri="{FF2B5EF4-FFF2-40B4-BE49-F238E27FC236}">
                <a16:creationId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444271-A7B8-483E-9662-7F237D47F61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0392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TMON 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  <a:extLst>
              <a:ext uri="{FF2B5EF4-FFF2-40B4-BE49-F238E27FC236}">
                <a16:creationId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A0AA798-D794-425E-BA64-2DD060502271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72780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  <a:extLst>
              <a:ext uri="{FF2B5EF4-FFF2-40B4-BE49-F238E27FC236}">
                <a16:creationId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444271-A7B8-483E-9662-7F237D47F61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F1E55D8-A640-4ACB-820E-270283A5AB4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15" r="41609" b="83611"/>
          <a:stretch/>
        </p:blipFill>
        <p:spPr>
          <a:xfrm>
            <a:off x="0" y="0"/>
            <a:ext cx="3581400" cy="11239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475B485-1CE3-44AC-BD05-EBD68E77B21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422" t="55556" b="33472"/>
          <a:stretch/>
        </p:blipFill>
        <p:spPr>
          <a:xfrm flipH="1">
            <a:off x="5781674" y="6105525"/>
            <a:ext cx="6410325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1580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  <a:extLst>
              <a:ext uri="{FF2B5EF4-FFF2-40B4-BE49-F238E27FC236}">
                <a16:creationId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444271-A7B8-483E-9662-7F237D47F61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E41196D-8F25-4C6D-9BA6-1A9089E4602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0AE16BE-9AF8-4A88-90E2-B88F459E959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>
          <a:xfrm flipH="1">
            <a:off x="6096000" y="0"/>
            <a:ext cx="609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9336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  <a:extLst>
              <a:ext uri="{FF2B5EF4-FFF2-40B4-BE49-F238E27FC236}">
                <a16:creationId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444271-A7B8-483E-9662-7F237D47F61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CCF2CD1-2304-4F27-8B2A-4806C1E4744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22"/>
          <a:stretch/>
        </p:blipFill>
        <p:spPr>
          <a:xfrm>
            <a:off x="0" y="0"/>
            <a:ext cx="7019925" cy="6858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19722C5-0E30-4DD8-B517-F67B9676132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22"/>
          <a:stretch/>
        </p:blipFill>
        <p:spPr>
          <a:xfrm flipH="1">
            <a:off x="5172075" y="0"/>
            <a:ext cx="70199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2570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  <a:extLst>
              <a:ext uri="{FF2B5EF4-FFF2-40B4-BE49-F238E27FC236}">
                <a16:creationId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444271-A7B8-483E-9662-7F237D47F61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그림 개체 틀 4">
            <a:extLst>
              <a:ext uri="{FF2B5EF4-FFF2-40B4-BE49-F238E27FC236}">
                <a16:creationId xmlns:a16="http://schemas.microsoft.com/office/drawing/2014/main" id="{D3559675-07D0-40AC-AA8D-3014788C5968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1"/>
            <a:ext cx="12192000" cy="34290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64000" bIns="46800" anchor="ctr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/>
              <a:t>Click icon to add picture</a:t>
            </a:r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986E0F8-1E9B-481D-A499-CC1A291DBEA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422" t="55556" b="33472"/>
          <a:stretch/>
        </p:blipFill>
        <p:spPr>
          <a:xfrm flipH="1">
            <a:off x="5781674" y="6105525"/>
            <a:ext cx="6410325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8965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  <a:extLst>
              <a:ext uri="{FF2B5EF4-FFF2-40B4-BE49-F238E27FC236}">
                <a16:creationId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444271-A7B8-483E-9662-7F237D47F61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34F986F-6A11-4C71-A6FD-CF64863933D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15" r="41609" b="83611"/>
          <a:stretch/>
        </p:blipFill>
        <p:spPr>
          <a:xfrm>
            <a:off x="0" y="0"/>
            <a:ext cx="3581400" cy="11239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A7FF737-ACA7-40E9-9510-F8EE98366A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15" r="41609" b="83611"/>
          <a:stretch/>
        </p:blipFill>
        <p:spPr>
          <a:xfrm flipH="1">
            <a:off x="8610602" y="0"/>
            <a:ext cx="3581400" cy="1123950"/>
          </a:xfrm>
          <a:prstGeom prst="rect">
            <a:avLst/>
          </a:prstGeom>
        </p:spPr>
      </p:pic>
      <p:sp>
        <p:nvSpPr>
          <p:cNvPr id="8" name="그림 개체 틀 12">
            <a:extLst>
              <a:ext uri="{FF2B5EF4-FFF2-40B4-BE49-F238E27FC236}">
                <a16:creationId xmlns:a16="http://schemas.microsoft.com/office/drawing/2014/main" id="{A15EBDEC-8041-4104-A20D-83D01C69A5F6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301750" y="2650285"/>
            <a:ext cx="2140731" cy="2140729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0" marR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/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/>
              <a:t>Click icon to add picture</a:t>
            </a:r>
            <a:endParaRPr lang="ko-KR" altLang="en-US"/>
          </a:p>
        </p:txBody>
      </p:sp>
      <p:sp>
        <p:nvSpPr>
          <p:cNvPr id="9" name="그림 개체 틀 12">
            <a:extLst>
              <a:ext uri="{FF2B5EF4-FFF2-40B4-BE49-F238E27FC236}">
                <a16:creationId xmlns:a16="http://schemas.microsoft.com/office/drawing/2014/main" id="{7025CDBC-47B1-4AB7-AE6A-F51CEB3AD19E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3778250" y="2650285"/>
            <a:ext cx="2140731" cy="2140729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0" marR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/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/>
              <a:t>Click icon to add picture</a:t>
            </a:r>
            <a:endParaRPr lang="ko-KR" altLang="en-US"/>
          </a:p>
        </p:txBody>
      </p:sp>
      <p:sp>
        <p:nvSpPr>
          <p:cNvPr id="10" name="그림 개체 틀 12">
            <a:extLst>
              <a:ext uri="{FF2B5EF4-FFF2-40B4-BE49-F238E27FC236}">
                <a16:creationId xmlns:a16="http://schemas.microsoft.com/office/drawing/2014/main" id="{DC8327B6-C90A-42CE-B1F8-F975E5D69A2A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6273021" y="2650285"/>
            <a:ext cx="2140731" cy="2140729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0" marR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/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/>
              <a:t>Click icon to add picture</a:t>
            </a:r>
            <a:endParaRPr lang="ko-KR" altLang="en-US"/>
          </a:p>
        </p:txBody>
      </p:sp>
      <p:sp>
        <p:nvSpPr>
          <p:cNvPr id="11" name="그림 개체 틀 12">
            <a:extLst>
              <a:ext uri="{FF2B5EF4-FFF2-40B4-BE49-F238E27FC236}">
                <a16:creationId xmlns:a16="http://schemas.microsoft.com/office/drawing/2014/main" id="{DC4B5DE8-9553-4803-8EE8-89A61F66C310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8749519" y="2650285"/>
            <a:ext cx="2140731" cy="2140729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0" marR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/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/>
              <a:t>Click icon to add picture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04620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  <a:extLst>
              <a:ext uri="{FF2B5EF4-FFF2-40B4-BE49-F238E27FC236}">
                <a16:creationId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444271-A7B8-483E-9662-7F237D47F61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05BEA02-8B03-44CF-AF51-AA57D5D360A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765"/>
          <a:stretch/>
        </p:blipFill>
        <p:spPr>
          <a:xfrm>
            <a:off x="0" y="0"/>
            <a:ext cx="55149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765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  <a:extLst>
              <a:ext uri="{FF2B5EF4-FFF2-40B4-BE49-F238E27FC236}">
                <a16:creationId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444271-A7B8-483E-9662-7F237D47F61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FDE313B-56CA-453E-804D-42A5DA8A79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56"/>
          <a:stretch/>
        </p:blipFill>
        <p:spPr>
          <a:xfrm>
            <a:off x="0" y="0"/>
            <a:ext cx="82105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6371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  <a:extLst>
              <a:ext uri="{FF2B5EF4-FFF2-40B4-BE49-F238E27FC236}">
                <a16:creationId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444271-A7B8-483E-9662-7F237D47F61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7186A5B-37F4-441A-9A81-2A8EBE24F2C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56"/>
          <a:stretch/>
        </p:blipFill>
        <p:spPr>
          <a:xfrm flipH="1">
            <a:off x="3981450" y="0"/>
            <a:ext cx="82105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3207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319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72" r:id="rId15"/>
    <p:sldLayoutId id="2147483664" r:id="rId16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FFFBEE1-083C-4223-BD05-8B41B8C984F8}"/>
              </a:ext>
            </a:extLst>
          </p:cNvPr>
          <p:cNvSpPr txBox="1"/>
          <p:nvPr/>
        </p:nvSpPr>
        <p:spPr>
          <a:xfrm>
            <a:off x="5262113" y="904670"/>
            <a:ext cx="6083300" cy="178510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6600" b="1" dirty="0">
                <a:solidFill>
                  <a:srgbClr val="3986F7"/>
                </a:solidFill>
                <a:latin typeface="+mj-lt"/>
                <a:cs typeface="Arial"/>
              </a:rPr>
              <a:t>HELLO!</a:t>
            </a:r>
          </a:p>
          <a:p>
            <a:r>
              <a:rPr lang="en-US" altLang="ko-KR" sz="4400" b="1" dirty="0">
                <a:solidFill>
                  <a:srgbClr val="3986F7"/>
                </a:solidFill>
                <a:latin typeface="+mj-lt"/>
                <a:cs typeface="Arial"/>
              </a:rPr>
              <a:t>     Team 3</a:t>
            </a:r>
          </a:p>
        </p:txBody>
      </p:sp>
      <p:pic>
        <p:nvPicPr>
          <p:cNvPr id="2" name="Picture 2" descr="Table&#10;&#10;Description automatically generated">
            <a:extLst>
              <a:ext uri="{FF2B5EF4-FFF2-40B4-BE49-F238E27FC236}">
                <a16:creationId xmlns:a16="http://schemas.microsoft.com/office/drawing/2014/main" id="{8015F9C2-928A-AFD6-E45D-17B9DA7A1F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6615" b="781"/>
          <a:stretch/>
        </p:blipFill>
        <p:spPr>
          <a:xfrm>
            <a:off x="6170789" y="2720981"/>
            <a:ext cx="5459854" cy="3659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82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2678A098-C8B2-49B4-8B65-EBC203AA2D0B}"/>
              </a:ext>
            </a:extLst>
          </p:cNvPr>
          <p:cNvSpPr txBox="1"/>
          <p:nvPr/>
        </p:nvSpPr>
        <p:spPr>
          <a:xfrm>
            <a:off x="2446805" y="1578918"/>
            <a:ext cx="8280106" cy="2597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800"/>
              <a:t>Change to shopping online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800"/>
              <a:t>Prefer at-home dining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800"/>
              <a:t>Change in shopping frequency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800"/>
              <a:t>The demand for health increases</a:t>
            </a:r>
            <a:endParaRPr lang="ko-KR" altLang="en-US" sz="280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F6D4C57-A30D-42A1-AE7E-66E9BB4D3381}"/>
              </a:ext>
            </a:extLst>
          </p:cNvPr>
          <p:cNvSpPr/>
          <p:nvPr/>
        </p:nvSpPr>
        <p:spPr>
          <a:xfrm>
            <a:off x="409936" y="264484"/>
            <a:ext cx="694763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/>
              <a:t>Customer Behavior</a:t>
            </a:r>
            <a:endParaRPr lang="ko-KR" altLang="en-US" sz="3200"/>
          </a:p>
        </p:txBody>
      </p:sp>
    </p:spTree>
    <p:extLst>
      <p:ext uri="{BB962C8B-B14F-4D97-AF65-F5344CB8AC3E}">
        <p14:creationId xmlns:p14="http://schemas.microsoft.com/office/powerpoint/2010/main" val="1727990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2678A098-C8B2-49B4-8B65-EBC203AA2D0B}"/>
              </a:ext>
            </a:extLst>
          </p:cNvPr>
          <p:cNvSpPr txBox="1"/>
          <p:nvPr/>
        </p:nvSpPr>
        <p:spPr>
          <a:xfrm>
            <a:off x="1487672" y="6404284"/>
            <a:ext cx="8280106" cy="416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i="1"/>
              <a:t>E-commerce sales in 2020 and 2021</a:t>
            </a:r>
            <a:endParaRPr lang="ko-KR" altLang="en-US" sz="1600" b="1" i="1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F6D4C57-A30D-42A1-AE7E-66E9BB4D3381}"/>
              </a:ext>
            </a:extLst>
          </p:cNvPr>
          <p:cNvSpPr/>
          <p:nvPr/>
        </p:nvSpPr>
        <p:spPr>
          <a:xfrm>
            <a:off x="456040" y="227393"/>
            <a:ext cx="694763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/>
              <a:t>E-commerce Situation</a:t>
            </a:r>
            <a:endParaRPr lang="ko-KR" altLang="en-US" sz="32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FA71734-9C43-F37D-5683-D909FE6B0E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073" t="2080" r="56953" b="28934"/>
          <a:stretch/>
        </p:blipFill>
        <p:spPr>
          <a:xfrm>
            <a:off x="0" y="1152939"/>
            <a:ext cx="3291839" cy="249715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85282F7-AE2F-9F0E-557D-6C114897EB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119" y="3880320"/>
            <a:ext cx="4712616" cy="252396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55CC228-82A2-2489-F596-A678353E86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516" t="2082" r="5990" b="27207"/>
          <a:stretch/>
        </p:blipFill>
        <p:spPr>
          <a:xfrm>
            <a:off x="3296289" y="1152940"/>
            <a:ext cx="4067281" cy="249715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F547F6A-3BA5-F5F0-5997-258C9807171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275" t="22880" r="7372" b="10140"/>
          <a:stretch/>
        </p:blipFill>
        <p:spPr>
          <a:xfrm>
            <a:off x="6548938" y="2108369"/>
            <a:ext cx="5643062" cy="2915978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EAA15F8-6986-70CE-8B3D-7226A0CF2A28}"/>
              </a:ext>
            </a:extLst>
          </p:cNvPr>
          <p:cNvSpPr/>
          <p:nvPr/>
        </p:nvSpPr>
        <p:spPr>
          <a:xfrm>
            <a:off x="7731174" y="2721526"/>
            <a:ext cx="1643413" cy="2208283"/>
          </a:xfrm>
          <a:prstGeom prst="roundRect">
            <a:avLst/>
          </a:prstGeom>
          <a:noFill/>
          <a:ln w="28575" cap="flat">
            <a:solidFill>
              <a:srgbClr val="FF0000"/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86CD2E-4F91-8B4F-0438-E3F59B502A4C}"/>
              </a:ext>
            </a:extLst>
          </p:cNvPr>
          <p:cNvSpPr txBox="1"/>
          <p:nvPr/>
        </p:nvSpPr>
        <p:spPr>
          <a:xfrm>
            <a:off x="7454711" y="5024347"/>
            <a:ext cx="4185999" cy="416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i="1"/>
              <a:t>The Vietnamese E-commerce market (*)</a:t>
            </a:r>
            <a:endParaRPr lang="ko-KR" altLang="en-US" sz="1600" b="1" i="1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AA3EC1-DD70-BC15-4D52-0ECFA9825D49}"/>
              </a:ext>
            </a:extLst>
          </p:cNvPr>
          <p:cNvSpPr txBox="1"/>
          <p:nvPr/>
        </p:nvSpPr>
        <p:spPr>
          <a:xfrm>
            <a:off x="6809756" y="6411188"/>
            <a:ext cx="5475907" cy="4388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i="1" baseline="30000"/>
              <a:t>(*)</a:t>
            </a:r>
            <a:r>
              <a:rPr lang="en-US" altLang="ko-KR" sz="800" i="1"/>
              <a:t> https://marketreport.io/e-commerce-2020-vietnam#:~:text=The%20Vietnamese%20eCommerce%20market,-While%20many%20other&amp;text=Specifically%2C%20the%20data%20showed%20in,it%20is%207%20billion%20USD</a:t>
            </a:r>
            <a:endParaRPr lang="ko-KR" altLang="en-US" sz="800" i="1"/>
          </a:p>
        </p:txBody>
      </p:sp>
    </p:spTree>
    <p:extLst>
      <p:ext uri="{BB962C8B-B14F-4D97-AF65-F5344CB8AC3E}">
        <p14:creationId xmlns:p14="http://schemas.microsoft.com/office/powerpoint/2010/main" val="3919283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9" grpId="0" animBg="1"/>
      <p:bldP spid="10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DF6D4C57-A30D-42A1-AE7E-66E9BB4D3381}"/>
              </a:ext>
            </a:extLst>
          </p:cNvPr>
          <p:cNvSpPr/>
          <p:nvPr/>
        </p:nvSpPr>
        <p:spPr>
          <a:xfrm>
            <a:off x="456040" y="227393"/>
            <a:ext cx="694763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/>
              <a:t>Product supply shortages</a:t>
            </a:r>
            <a:endParaRPr lang="ko-KR" altLang="en-US" sz="32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86CD2E-4F91-8B4F-0438-E3F59B502A4C}"/>
              </a:ext>
            </a:extLst>
          </p:cNvPr>
          <p:cNvSpPr txBox="1"/>
          <p:nvPr/>
        </p:nvSpPr>
        <p:spPr>
          <a:xfrm>
            <a:off x="3311097" y="5739136"/>
            <a:ext cx="5037014" cy="5619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marR="0" indent="22860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tabLst>
                <a:tab pos="742950" algn="l"/>
              </a:tabLst>
            </a:pPr>
            <a:r>
              <a:rPr lang="en-US" sz="1800" b="1" i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Production volume from Jan.21 to Jun.21</a:t>
            </a:r>
            <a:endParaRPr lang="en-US" sz="1800">
              <a:solidFill>
                <a:srgbClr val="000000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E37B91-65A4-6C09-0DC5-9DF9B084AA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801" y="2640186"/>
            <a:ext cx="5569803" cy="29888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D3D7029-60E7-A9D5-7006-03A8886E8C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0065" y="2640187"/>
            <a:ext cx="5569803" cy="298884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11C586E-D543-01B1-F773-13FF6F2E8C23}"/>
              </a:ext>
            </a:extLst>
          </p:cNvPr>
          <p:cNvSpPr txBox="1"/>
          <p:nvPr/>
        </p:nvSpPr>
        <p:spPr>
          <a:xfrm>
            <a:off x="1531684" y="1396759"/>
            <a:ext cx="9756162" cy="658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800"/>
              <a:t>The production volume was lower than the demand</a:t>
            </a:r>
            <a:endParaRPr lang="ko-KR" altLang="en-US" sz="2800"/>
          </a:p>
        </p:txBody>
      </p:sp>
    </p:spTree>
    <p:extLst>
      <p:ext uri="{BB962C8B-B14F-4D97-AF65-F5344CB8AC3E}">
        <p14:creationId xmlns:p14="http://schemas.microsoft.com/office/powerpoint/2010/main" val="2916038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DF6D4C57-A30D-42A1-AE7E-66E9BB4D3381}"/>
              </a:ext>
            </a:extLst>
          </p:cNvPr>
          <p:cNvSpPr/>
          <p:nvPr/>
        </p:nvSpPr>
        <p:spPr>
          <a:xfrm>
            <a:off x="456040" y="227393"/>
            <a:ext cx="694763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/>
              <a:t>Inventory management failure</a:t>
            </a:r>
            <a:endParaRPr lang="ko-KR" altLang="en-US" sz="32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C602F7E-4B71-9EF3-B9C4-68739A27D7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555" y="1014553"/>
            <a:ext cx="10448029" cy="193037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2BDDBC8-35C8-1CA7-E95D-88C81185B3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555" y="2944931"/>
            <a:ext cx="10448029" cy="15727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1CF6492-4412-2A28-5FDC-8C34D22E6D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554" y="4591250"/>
            <a:ext cx="10448029" cy="1494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330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DF6D4C57-A30D-42A1-AE7E-66E9BB4D3381}"/>
              </a:ext>
            </a:extLst>
          </p:cNvPr>
          <p:cNvSpPr/>
          <p:nvPr/>
        </p:nvSpPr>
        <p:spPr>
          <a:xfrm>
            <a:off x="456040" y="227393"/>
            <a:ext cx="1092401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/>
              <a:t>The decrease in sales by the regions that were negatively affected by the pandemic</a:t>
            </a:r>
            <a:endParaRPr lang="ko-KR" altLang="en-US" sz="32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2535F3-A8ED-FAD4-1904-C2FA4A3431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4281" y="2782120"/>
            <a:ext cx="6129091" cy="36751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70D9EC9-84A9-5D79-C947-56F5CABFB521}"/>
              </a:ext>
            </a:extLst>
          </p:cNvPr>
          <p:cNvSpPr txBox="1"/>
          <p:nvPr/>
        </p:nvSpPr>
        <p:spPr>
          <a:xfrm>
            <a:off x="1217919" y="1519704"/>
            <a:ext cx="9756162" cy="1131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400"/>
              <a:t>The highest figures for decrease belong to South East and Mekong regions, which have been the most impacted </a:t>
            </a:r>
            <a:r>
              <a:rPr lang="en-US" altLang="ko-KR" sz="2400" i="1" baseline="30000"/>
              <a:t>(*)</a:t>
            </a:r>
            <a:r>
              <a:rPr lang="en-US" altLang="ko-KR" sz="2400"/>
              <a:t> by Covid-19</a:t>
            </a:r>
            <a:endParaRPr lang="ko-KR" altLang="en-US" sz="24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46FC6E-E1D5-1953-D864-0DCC1CFB26F1}"/>
              </a:ext>
            </a:extLst>
          </p:cNvPr>
          <p:cNvSpPr txBox="1"/>
          <p:nvPr/>
        </p:nvSpPr>
        <p:spPr>
          <a:xfrm>
            <a:off x="7401426" y="6603828"/>
            <a:ext cx="5475907" cy="254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i="1" baseline="30000"/>
              <a:t>https://www.gso.gov.vn/en/data-and-statistics/2021/10/report-on-the-covid-19-impacts-on-labour-and-employment-situation-in-the-third-quarter-of-2021/</a:t>
            </a:r>
            <a:endParaRPr lang="ko-KR" altLang="en-US" sz="800" i="1"/>
          </a:p>
        </p:txBody>
      </p:sp>
    </p:spTree>
    <p:extLst>
      <p:ext uri="{BB962C8B-B14F-4D97-AF65-F5344CB8AC3E}">
        <p14:creationId xmlns:p14="http://schemas.microsoft.com/office/powerpoint/2010/main" val="3422401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DF6D4C57-A30D-42A1-AE7E-66E9BB4D3381}"/>
              </a:ext>
            </a:extLst>
          </p:cNvPr>
          <p:cNvSpPr/>
          <p:nvPr/>
        </p:nvSpPr>
        <p:spPr>
          <a:xfrm>
            <a:off x="456040" y="227393"/>
            <a:ext cx="1092401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/>
              <a:t>Customers satisfaction</a:t>
            </a:r>
            <a:endParaRPr lang="ko-KR" altLang="en-US" sz="32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0D9EC9-84A9-5D79-C947-56F5CABFB521}"/>
              </a:ext>
            </a:extLst>
          </p:cNvPr>
          <p:cNvSpPr txBox="1"/>
          <p:nvPr/>
        </p:nvSpPr>
        <p:spPr>
          <a:xfrm>
            <a:off x="1217918" y="1038607"/>
            <a:ext cx="9756162" cy="1131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400"/>
              <a:t>The rate of customer satisfaction in the company plummeted between 2020 and 2021</a:t>
            </a:r>
            <a:endParaRPr lang="ko-KR" altLang="en-US" sz="24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52BAED-7D26-D675-AED2-71ABE4802D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7380" y="2266266"/>
            <a:ext cx="6987301" cy="4196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129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70D9EC9-84A9-5D79-C947-56F5CABFB521}"/>
              </a:ext>
            </a:extLst>
          </p:cNvPr>
          <p:cNvSpPr txBox="1"/>
          <p:nvPr/>
        </p:nvSpPr>
        <p:spPr>
          <a:xfrm>
            <a:off x="2204980" y="0"/>
            <a:ext cx="9756162" cy="577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/>
              <a:t>The reasons for the dissatisfaction of customers including </a:t>
            </a:r>
            <a:endParaRPr lang="ko-KR" altLang="en-US" sz="24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8CE47C-A704-BD1C-0389-695C8167D7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910" y="775828"/>
            <a:ext cx="4305147" cy="26531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71934A4-01D3-255B-8207-6040B7B9DA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2423" y="775828"/>
            <a:ext cx="4305147" cy="246384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ACCF15E-7483-1611-6793-6AC833ED5F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2423" y="3404722"/>
            <a:ext cx="4305147" cy="25849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8F7C0E9-E162-7C31-AF07-5A9EB709FB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7910" y="3495339"/>
            <a:ext cx="4305147" cy="246715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25129AB-0CC3-0AA7-83FB-FE48F59A6F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20483" y="6178650"/>
            <a:ext cx="5395428" cy="688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815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DF6D4C57-A30D-42A1-AE7E-66E9BB4D3381}"/>
              </a:ext>
            </a:extLst>
          </p:cNvPr>
          <p:cNvSpPr/>
          <p:nvPr/>
        </p:nvSpPr>
        <p:spPr>
          <a:xfrm>
            <a:off x="456040" y="227393"/>
            <a:ext cx="1092401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/>
              <a:t>Activities of competitors</a:t>
            </a:r>
            <a:endParaRPr lang="ko-KR" altLang="en-US" sz="32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0D9EC9-84A9-5D79-C947-56F5CABFB521}"/>
              </a:ext>
            </a:extLst>
          </p:cNvPr>
          <p:cNvSpPr txBox="1"/>
          <p:nvPr/>
        </p:nvSpPr>
        <p:spPr>
          <a:xfrm>
            <a:off x="1217918" y="1038607"/>
            <a:ext cx="9756162" cy="577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400"/>
              <a:t>The promotions rates and types of competitors are attracted</a:t>
            </a:r>
            <a:endParaRPr lang="ko-KR" altLang="en-US" sz="24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417FE70-ACFA-03A1-CE64-D110795CC5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309" y="2255955"/>
            <a:ext cx="11531381" cy="147482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25E9794-D4EE-1356-BE4E-5FEA8A8190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308" y="4074782"/>
            <a:ext cx="11531381" cy="1474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619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DF6D4C57-A30D-42A1-AE7E-66E9BB4D3381}"/>
              </a:ext>
            </a:extLst>
          </p:cNvPr>
          <p:cNvSpPr/>
          <p:nvPr/>
        </p:nvSpPr>
        <p:spPr>
          <a:xfrm>
            <a:off x="456040" y="227393"/>
            <a:ext cx="1092401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/>
              <a:t>Sales employee turnover rate</a:t>
            </a:r>
            <a:endParaRPr lang="ko-KR" altLang="en-US" sz="32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0D9EC9-84A9-5D79-C947-56F5CABFB521}"/>
              </a:ext>
            </a:extLst>
          </p:cNvPr>
          <p:cNvSpPr txBox="1"/>
          <p:nvPr/>
        </p:nvSpPr>
        <p:spPr>
          <a:xfrm>
            <a:off x="1217918" y="1038607"/>
            <a:ext cx="9756162" cy="577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400"/>
              <a:t>Both turnover rates of salesman and sales supervisor increased</a:t>
            </a:r>
            <a:endParaRPr lang="ko-KR" altLang="en-US" sz="24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F504F7-87C8-2828-AB31-47397A7175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6329" y="1805795"/>
            <a:ext cx="3891312" cy="23015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421D6CC-25DB-DB4D-CBAE-35F7C5375D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3283" y="1805795"/>
            <a:ext cx="4509751" cy="23015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486F2A1-EA2F-8A77-FEDD-87EB78AF89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6330" y="4258873"/>
            <a:ext cx="3891312" cy="237173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25BC2BB-3B62-AABF-F314-36F0FA9ED2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3283" y="4258873"/>
            <a:ext cx="4509751" cy="2295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544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DF6D4C57-A30D-42A1-AE7E-66E9BB4D3381}"/>
              </a:ext>
            </a:extLst>
          </p:cNvPr>
          <p:cNvSpPr/>
          <p:nvPr/>
        </p:nvSpPr>
        <p:spPr>
          <a:xfrm>
            <a:off x="456040" y="227393"/>
            <a:ext cx="1092401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/>
              <a:t>Lack of information system integration</a:t>
            </a:r>
            <a:endParaRPr lang="ko-KR" altLang="en-US" sz="32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0D9EC9-84A9-5D79-C947-56F5CABFB521}"/>
              </a:ext>
            </a:extLst>
          </p:cNvPr>
          <p:cNvSpPr txBox="1"/>
          <p:nvPr/>
        </p:nvSpPr>
        <p:spPr>
          <a:xfrm>
            <a:off x="1371600" y="1468154"/>
            <a:ext cx="9756162" cy="2239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/>
              <a:t>Relying on Microsoft Excel can have disadvantages:</a:t>
            </a:r>
          </a:p>
          <a:p>
            <a:pPr marL="746125" indent="-4000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400"/>
              <a:t>Difficult to access</a:t>
            </a:r>
          </a:p>
          <a:p>
            <a:pPr marL="746125" indent="-4000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400"/>
              <a:t>Challenging to catch up with up-to-date information</a:t>
            </a:r>
          </a:p>
          <a:p>
            <a:pPr>
              <a:lnSpc>
                <a:spcPct val="150000"/>
              </a:lnSpc>
            </a:pPr>
            <a:endParaRPr lang="en-US" altLang="ko-KR" sz="24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46FC6E-E1D5-1953-D864-0DCC1CFB26F1}"/>
              </a:ext>
            </a:extLst>
          </p:cNvPr>
          <p:cNvSpPr txBox="1"/>
          <p:nvPr/>
        </p:nvSpPr>
        <p:spPr>
          <a:xfrm>
            <a:off x="7401426" y="6603828"/>
            <a:ext cx="5475907" cy="254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i="1" baseline="30000"/>
              <a:t>https://www.gso.gov.vn/en/data-and-statistics/2021/10/report-on-the-covid-19-impacts-on-labour-and-employment-situation-in-the-third-quarter-of-2021/</a:t>
            </a:r>
            <a:endParaRPr lang="ko-KR" altLang="en-US" sz="800" i="1"/>
          </a:p>
        </p:txBody>
      </p:sp>
    </p:spTree>
    <p:extLst>
      <p:ext uri="{BB962C8B-B14F-4D97-AF65-F5344CB8AC3E}">
        <p14:creationId xmlns:p14="http://schemas.microsoft.com/office/powerpoint/2010/main" val="2689501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FA35FF4-0EFB-6EB9-9328-0F405124E857}"/>
              </a:ext>
            </a:extLst>
          </p:cNvPr>
          <p:cNvSpPr txBox="1"/>
          <p:nvPr/>
        </p:nvSpPr>
        <p:spPr>
          <a:xfrm>
            <a:off x="552053" y="2890391"/>
            <a:ext cx="1108789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>
                <a:latin typeface="+mj-lt"/>
                <a:cs typeface="Arial" panose="020B0604020202020204" pitchFamily="34" charset="0"/>
              </a:rPr>
              <a:t>The Decrease in Sales of a Cheese Company and Recommendations for Improvement</a:t>
            </a:r>
            <a:endParaRPr lang="ko-KR" altLang="en-US" sz="3200" b="1"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29601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FA35FF4-0EFB-6EB9-9328-0F405124E857}"/>
              </a:ext>
            </a:extLst>
          </p:cNvPr>
          <p:cNvSpPr txBox="1"/>
          <p:nvPr/>
        </p:nvSpPr>
        <p:spPr>
          <a:xfrm>
            <a:off x="3380973" y="2844225"/>
            <a:ext cx="70295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>
                <a:latin typeface="+mj-lt"/>
                <a:cs typeface="Arial" panose="020B0604020202020204" pitchFamily="34" charset="0"/>
              </a:rPr>
              <a:t>4. Recommendation</a:t>
            </a:r>
            <a:endParaRPr lang="ko-KR" altLang="en-US" sz="4000" b="1"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1238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D814B79C-B667-11EC-495F-6BB82AB1AC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107"/>
          <a:stretch/>
        </p:blipFill>
        <p:spPr>
          <a:xfrm>
            <a:off x="0" y="1219796"/>
            <a:ext cx="7654246" cy="4555606"/>
          </a:xfrm>
          <a:prstGeom prst="rect">
            <a:avLst/>
          </a:prstGeom>
        </p:spPr>
      </p:pic>
      <p:sp>
        <p:nvSpPr>
          <p:cNvPr id="7" name="직사각형 16">
            <a:extLst>
              <a:ext uri="{FF2B5EF4-FFF2-40B4-BE49-F238E27FC236}">
                <a16:creationId xmlns:a16="http://schemas.microsoft.com/office/drawing/2014/main" id="{BF90B6CC-B165-E2D1-3F05-552558AB163C}"/>
              </a:ext>
            </a:extLst>
          </p:cNvPr>
          <p:cNvSpPr/>
          <p:nvPr/>
        </p:nvSpPr>
        <p:spPr>
          <a:xfrm>
            <a:off x="456040" y="227393"/>
            <a:ext cx="6947638" cy="58477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 altLang="ko-KR" sz="3200" b="1">
                <a:cs typeface="Arial"/>
              </a:rPr>
              <a:t>Issues about Covid-19(1)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FD788B-9AC2-0168-CC00-BF4A023985FB}"/>
              </a:ext>
            </a:extLst>
          </p:cNvPr>
          <p:cNvSpPr txBox="1"/>
          <p:nvPr/>
        </p:nvSpPr>
        <p:spPr>
          <a:xfrm>
            <a:off x="7899453" y="1421006"/>
            <a:ext cx="4202266" cy="445583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>
                <a:ea typeface="+mn-lt"/>
                <a:cs typeface="+mn-lt"/>
              </a:rPr>
              <a:t>The issues within the yellow dashed box are related to the epidemic, and the company </a:t>
            </a:r>
          </a:p>
          <a:p>
            <a:pPr>
              <a:lnSpc>
                <a:spcPct val="150000"/>
              </a:lnSpc>
            </a:pPr>
            <a:r>
              <a:rPr lang="en-US" sz="2400">
                <a:ea typeface="+mn-lt"/>
                <a:cs typeface="+mn-lt"/>
              </a:rPr>
              <a:t>can't do much to prevent </a:t>
            </a:r>
          </a:p>
          <a:p>
            <a:pPr>
              <a:lnSpc>
                <a:spcPct val="150000"/>
              </a:lnSpc>
            </a:pPr>
            <a:r>
              <a:rPr lang="en-US" sz="2400">
                <a:ea typeface="+mn-lt"/>
                <a:cs typeface="+mn-lt"/>
              </a:rPr>
              <a:t>them. The best solution is to </a:t>
            </a:r>
          </a:p>
          <a:p>
            <a:pPr>
              <a:lnSpc>
                <a:spcPct val="150000"/>
              </a:lnSpc>
            </a:pPr>
            <a:r>
              <a:rPr lang="en-US" sz="2400">
                <a:ea typeface="+mn-lt"/>
                <a:cs typeface="+mn-lt"/>
              </a:rPr>
              <a:t>recover production and sales quickly in response to the </a:t>
            </a:r>
          </a:p>
          <a:p>
            <a:pPr>
              <a:lnSpc>
                <a:spcPct val="150000"/>
              </a:lnSpc>
            </a:pPr>
            <a:r>
              <a:rPr lang="en-US" sz="2400">
                <a:ea typeface="+mn-lt"/>
                <a:cs typeface="+mn-lt"/>
              </a:rPr>
              <a:t>epidemic's effects.</a:t>
            </a:r>
          </a:p>
        </p:txBody>
      </p:sp>
    </p:spTree>
    <p:extLst>
      <p:ext uri="{BB962C8B-B14F-4D97-AF65-F5344CB8AC3E}">
        <p14:creationId xmlns:p14="http://schemas.microsoft.com/office/powerpoint/2010/main" val="2680434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D814B79C-B667-11EC-495F-6BB82AB1AC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544"/>
          <a:stretch/>
        </p:blipFill>
        <p:spPr>
          <a:xfrm>
            <a:off x="2962" y="1105585"/>
            <a:ext cx="7853794" cy="4646829"/>
          </a:xfrm>
          <a:prstGeom prst="rect">
            <a:avLst/>
          </a:prstGeom>
        </p:spPr>
      </p:pic>
      <p:sp>
        <p:nvSpPr>
          <p:cNvPr id="7" name="직사각형 16">
            <a:extLst>
              <a:ext uri="{FF2B5EF4-FFF2-40B4-BE49-F238E27FC236}">
                <a16:creationId xmlns:a16="http://schemas.microsoft.com/office/drawing/2014/main" id="{BF90B6CC-B165-E2D1-3F05-552558AB163C}"/>
              </a:ext>
            </a:extLst>
          </p:cNvPr>
          <p:cNvSpPr/>
          <p:nvPr/>
        </p:nvSpPr>
        <p:spPr>
          <a:xfrm>
            <a:off x="456040" y="227393"/>
            <a:ext cx="6947638" cy="58477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 altLang="ko-KR" sz="3200" b="1">
                <a:cs typeface="Arial"/>
              </a:rPr>
              <a:t>Issues about Covid-19(2)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03343C-B18A-A6C6-19C6-69CD4F842EEF}"/>
              </a:ext>
            </a:extLst>
          </p:cNvPr>
          <p:cNvSpPr txBox="1"/>
          <p:nvPr/>
        </p:nvSpPr>
        <p:spPr>
          <a:xfrm>
            <a:off x="7901569" y="1539706"/>
            <a:ext cx="4202266" cy="511364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>
                <a:ea typeface="+mn-lt"/>
                <a:cs typeface="+mn-lt"/>
              </a:rPr>
              <a:t>The issues highlighted within the </a:t>
            </a:r>
          </a:p>
          <a:p>
            <a:pPr>
              <a:lnSpc>
                <a:spcPct val="150000"/>
              </a:lnSpc>
            </a:pPr>
            <a:r>
              <a:rPr lang="en-US" sz="2000">
                <a:ea typeface="+mn-lt"/>
                <a:cs typeface="+mn-lt"/>
              </a:rPr>
              <a:t>green box are related to the </a:t>
            </a:r>
          </a:p>
          <a:p>
            <a:pPr>
              <a:lnSpc>
                <a:spcPct val="150000"/>
              </a:lnSpc>
            </a:pPr>
            <a:r>
              <a:rPr lang="en-US" sz="2000">
                <a:ea typeface="+mn-lt"/>
                <a:cs typeface="+mn-lt"/>
              </a:rPr>
              <a:t>pandemic, but the company can </a:t>
            </a:r>
          </a:p>
          <a:p>
            <a:pPr>
              <a:lnSpc>
                <a:spcPct val="150000"/>
              </a:lnSpc>
            </a:pPr>
            <a:r>
              <a:rPr lang="en-US" sz="2000">
                <a:ea typeface="+mn-lt"/>
                <a:cs typeface="+mn-lt"/>
              </a:rPr>
              <a:t>take action to address them. For </a:t>
            </a:r>
          </a:p>
          <a:p>
            <a:pPr>
              <a:lnSpc>
                <a:spcPct val="150000"/>
              </a:lnSpc>
            </a:pPr>
            <a:r>
              <a:rPr lang="en-US" sz="2000">
                <a:ea typeface="+mn-lt"/>
                <a:cs typeface="+mn-lt"/>
              </a:rPr>
              <a:t>example, the company could </a:t>
            </a:r>
          </a:p>
          <a:p>
            <a:pPr>
              <a:lnSpc>
                <a:spcPct val="150000"/>
              </a:lnSpc>
            </a:pPr>
            <a:r>
              <a:rPr lang="en-US" sz="2000">
                <a:ea typeface="+mn-lt"/>
                <a:cs typeface="+mn-lt"/>
              </a:rPr>
              <a:t>introduce cheaper products to </a:t>
            </a:r>
          </a:p>
          <a:p>
            <a:pPr>
              <a:lnSpc>
                <a:spcPct val="150000"/>
              </a:lnSpc>
            </a:pPr>
            <a:r>
              <a:rPr lang="en-US" sz="2000">
                <a:ea typeface="+mn-lt"/>
                <a:cs typeface="+mn-lt"/>
              </a:rPr>
              <a:t>encourage customers to buy during tough economic times. Additionally, the company could offer healthier </a:t>
            </a:r>
          </a:p>
          <a:p>
            <a:pPr>
              <a:lnSpc>
                <a:spcPct val="150000"/>
              </a:lnSpc>
            </a:pPr>
            <a:r>
              <a:rPr lang="en-US" sz="2000">
                <a:ea typeface="+mn-lt"/>
                <a:cs typeface="+mn-lt"/>
              </a:rPr>
              <a:t>food options to meet increased </a:t>
            </a:r>
          </a:p>
          <a:p>
            <a:pPr>
              <a:lnSpc>
                <a:spcPct val="150000"/>
              </a:lnSpc>
            </a:pPr>
            <a:r>
              <a:rPr lang="en-US" sz="2000">
                <a:ea typeface="+mn-lt"/>
                <a:cs typeface="+mn-lt"/>
              </a:rPr>
              <a:t>demand.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10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311D813-D912-39BE-1116-EF76D1947552}"/>
              </a:ext>
            </a:extLst>
          </p:cNvPr>
          <p:cNvSpPr txBox="1"/>
          <p:nvPr/>
        </p:nvSpPr>
        <p:spPr>
          <a:xfrm>
            <a:off x="214571" y="4747953"/>
            <a:ext cx="11403026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>
                <a:ea typeface="+mn-lt"/>
                <a:cs typeface="+mn-lt"/>
              </a:rPr>
              <a:t>The issues highlighted within the red box are about a new sales model, where the company needs to create an online shopping team and </a:t>
            </a:r>
          </a:p>
          <a:p>
            <a:r>
              <a:rPr lang="en-US" sz="2800">
                <a:ea typeface="+mn-lt"/>
                <a:cs typeface="+mn-lt"/>
              </a:rPr>
              <a:t>infrastructure to cater to the growing trend of online shopping.</a:t>
            </a:r>
          </a:p>
        </p:txBody>
      </p:sp>
      <p:sp>
        <p:nvSpPr>
          <p:cNvPr id="7" name="직사각형 16">
            <a:extLst>
              <a:ext uri="{FF2B5EF4-FFF2-40B4-BE49-F238E27FC236}">
                <a16:creationId xmlns:a16="http://schemas.microsoft.com/office/drawing/2014/main" id="{BF90B6CC-B165-E2D1-3F05-552558AB163C}"/>
              </a:ext>
            </a:extLst>
          </p:cNvPr>
          <p:cNvSpPr/>
          <p:nvPr/>
        </p:nvSpPr>
        <p:spPr>
          <a:xfrm>
            <a:off x="456040" y="227393"/>
            <a:ext cx="9581712" cy="58477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 altLang="ko-KR" sz="3200" b="1">
                <a:cs typeface="Arial"/>
              </a:rPr>
              <a:t>Issues about sales model &amp; E-commerce</a:t>
            </a:r>
          </a:p>
        </p:txBody>
      </p:sp>
      <p:pic>
        <p:nvPicPr>
          <p:cNvPr id="2" name="Picture 2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84D2AFAC-4572-A79B-B024-8C554BA314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947"/>
          <a:stretch/>
        </p:blipFill>
        <p:spPr>
          <a:xfrm>
            <a:off x="1284693" y="1141513"/>
            <a:ext cx="8805903" cy="3175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185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311D813-D912-39BE-1116-EF76D1947552}"/>
              </a:ext>
            </a:extLst>
          </p:cNvPr>
          <p:cNvSpPr txBox="1"/>
          <p:nvPr/>
        </p:nvSpPr>
        <p:spPr>
          <a:xfrm>
            <a:off x="411780" y="4396580"/>
            <a:ext cx="11266310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ea typeface="+mn-lt"/>
                <a:cs typeface="+mn-lt"/>
              </a:rPr>
              <a:t>The issues highlighted in the blue box are about managing storage and inventory. The company can use data analysis to predict when they'll need to restock, and </a:t>
            </a:r>
          </a:p>
          <a:p>
            <a:r>
              <a:rPr lang="en-US" sz="2400">
                <a:ea typeface="+mn-lt"/>
                <a:cs typeface="+mn-lt"/>
              </a:rPr>
              <a:t>they can monitor data in real-time to optimize their warehouse and inventory </a:t>
            </a:r>
          </a:p>
          <a:p>
            <a:r>
              <a:rPr lang="en-US" sz="2400">
                <a:ea typeface="+mn-lt"/>
                <a:cs typeface="+mn-lt"/>
              </a:rPr>
              <a:t>system.</a:t>
            </a:r>
          </a:p>
        </p:txBody>
      </p:sp>
      <p:sp>
        <p:nvSpPr>
          <p:cNvPr id="7" name="직사각형 16">
            <a:extLst>
              <a:ext uri="{FF2B5EF4-FFF2-40B4-BE49-F238E27FC236}">
                <a16:creationId xmlns:a16="http://schemas.microsoft.com/office/drawing/2014/main" id="{BF90B6CC-B165-E2D1-3F05-552558AB163C}"/>
              </a:ext>
            </a:extLst>
          </p:cNvPr>
          <p:cNvSpPr/>
          <p:nvPr/>
        </p:nvSpPr>
        <p:spPr>
          <a:xfrm>
            <a:off x="456040" y="227393"/>
            <a:ext cx="9581712" cy="58477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 altLang="ko-KR" sz="3200" b="1">
                <a:cs typeface="Arial"/>
              </a:rPr>
              <a:t>Issues about storage and inventory</a:t>
            </a:r>
          </a:p>
        </p:txBody>
      </p:sp>
      <p:pic>
        <p:nvPicPr>
          <p:cNvPr id="3" name="Picture 3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8EB829D9-EC8D-FA98-EB1C-FA5C62551B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086"/>
          <a:stretch/>
        </p:blipFill>
        <p:spPr>
          <a:xfrm>
            <a:off x="0" y="1204600"/>
            <a:ext cx="12017829" cy="2063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609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311D813-D912-39BE-1116-EF76D1947552}"/>
              </a:ext>
            </a:extLst>
          </p:cNvPr>
          <p:cNvSpPr txBox="1"/>
          <p:nvPr/>
        </p:nvSpPr>
        <p:spPr>
          <a:xfrm>
            <a:off x="7258181" y="3183918"/>
            <a:ext cx="4756385" cy="31085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>
                <a:ea typeface="+mn-lt"/>
                <a:cs typeface="+mn-lt"/>
              </a:rPr>
              <a:t>The issues within the purple box are related to marketing. The company needs to </a:t>
            </a:r>
          </a:p>
          <a:p>
            <a:r>
              <a:rPr lang="en-US" sz="2800">
                <a:ea typeface="+mn-lt"/>
                <a:cs typeface="+mn-lt"/>
              </a:rPr>
              <a:t>adjust marketing strategies </a:t>
            </a:r>
          </a:p>
          <a:p>
            <a:r>
              <a:rPr lang="en-US" sz="2800">
                <a:ea typeface="+mn-lt"/>
                <a:cs typeface="+mn-lt"/>
              </a:rPr>
              <a:t>for different regions, times, </a:t>
            </a:r>
          </a:p>
          <a:p>
            <a:r>
              <a:rPr lang="en-US" sz="2800">
                <a:ea typeface="+mn-lt"/>
                <a:cs typeface="+mn-lt"/>
              </a:rPr>
              <a:t>and competitors to improve sales.</a:t>
            </a:r>
          </a:p>
        </p:txBody>
      </p:sp>
      <p:sp>
        <p:nvSpPr>
          <p:cNvPr id="7" name="직사각형 16">
            <a:extLst>
              <a:ext uri="{FF2B5EF4-FFF2-40B4-BE49-F238E27FC236}">
                <a16:creationId xmlns:a16="http://schemas.microsoft.com/office/drawing/2014/main" id="{BF90B6CC-B165-E2D1-3F05-552558AB163C}"/>
              </a:ext>
            </a:extLst>
          </p:cNvPr>
          <p:cNvSpPr/>
          <p:nvPr/>
        </p:nvSpPr>
        <p:spPr>
          <a:xfrm>
            <a:off x="456040" y="227393"/>
            <a:ext cx="9581712" cy="58477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 altLang="ko-KR" sz="3200" b="1">
                <a:cs typeface="Arial"/>
              </a:rPr>
              <a:t>Issues about marketing</a:t>
            </a:r>
          </a:p>
        </p:txBody>
      </p:sp>
      <p:pic>
        <p:nvPicPr>
          <p:cNvPr id="2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BD13C49-EC0E-A5F0-BFF8-7FAAEC77E4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303" b="11127"/>
          <a:stretch/>
        </p:blipFill>
        <p:spPr>
          <a:xfrm>
            <a:off x="0" y="1145709"/>
            <a:ext cx="11454459" cy="1321654"/>
          </a:xfrm>
          <a:prstGeom prst="rect">
            <a:avLst/>
          </a:prstGeom>
        </p:spPr>
      </p:pic>
      <p:pic>
        <p:nvPicPr>
          <p:cNvPr id="4" name="Picture 5" descr="Diagram&#10;&#10;Description automatically generated">
            <a:extLst>
              <a:ext uri="{FF2B5EF4-FFF2-40B4-BE49-F238E27FC236}">
                <a16:creationId xmlns:a16="http://schemas.microsoft.com/office/drawing/2014/main" id="{3D7C47CA-18FB-40F1-9CAD-09DAB6266A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69" y="2354348"/>
            <a:ext cx="6975175" cy="3631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457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16">
            <a:extLst>
              <a:ext uri="{FF2B5EF4-FFF2-40B4-BE49-F238E27FC236}">
                <a16:creationId xmlns:a16="http://schemas.microsoft.com/office/drawing/2014/main" id="{BF90B6CC-B165-E2D1-3F05-552558AB163C}"/>
              </a:ext>
            </a:extLst>
          </p:cNvPr>
          <p:cNvSpPr/>
          <p:nvPr/>
        </p:nvSpPr>
        <p:spPr>
          <a:xfrm>
            <a:off x="456040" y="227393"/>
            <a:ext cx="9581712" cy="58477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 altLang="ko-KR" sz="3200" b="1">
                <a:cs typeface="Arial"/>
              </a:rPr>
              <a:t>Issues about </a:t>
            </a:r>
            <a:r>
              <a:rPr lang="en-US" sz="3200" b="1">
                <a:cs typeface="Arial"/>
              </a:rPr>
              <a:t>user satisfaction</a:t>
            </a:r>
            <a:endParaRPr lang="en-US" altLang="ko-KR" sz="3200" b="1">
              <a:cs typeface="Arial"/>
            </a:endParaRPr>
          </a:p>
        </p:txBody>
      </p:sp>
      <p:pic>
        <p:nvPicPr>
          <p:cNvPr id="3" name="Picture 5" descr="Diagram, schematic&#10;&#10;Description automatically generated">
            <a:extLst>
              <a:ext uri="{FF2B5EF4-FFF2-40B4-BE49-F238E27FC236}">
                <a16:creationId xmlns:a16="http://schemas.microsoft.com/office/drawing/2014/main" id="{AA105F9C-0243-AA37-ED90-A6195C278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782" y="1194734"/>
            <a:ext cx="9817571" cy="20032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941F8B1-8716-FD8F-D30A-F4C0C5C9408C}"/>
              </a:ext>
            </a:extLst>
          </p:cNvPr>
          <p:cNvSpPr txBox="1"/>
          <p:nvPr/>
        </p:nvSpPr>
        <p:spPr>
          <a:xfrm>
            <a:off x="453437" y="3595511"/>
            <a:ext cx="11433763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>
                <a:ea typeface="+mn-lt"/>
                <a:cs typeface="+mn-lt"/>
              </a:rPr>
              <a:t>The issues within the gray box are related to customer satisfaction. To address this, the company can lower prices or add low-priced, popular products. They also need to update their packaging regularly to make it attractive and user-friendly.</a:t>
            </a:r>
          </a:p>
        </p:txBody>
      </p:sp>
    </p:spTree>
    <p:extLst>
      <p:ext uri="{BB962C8B-B14F-4D97-AF65-F5344CB8AC3E}">
        <p14:creationId xmlns:p14="http://schemas.microsoft.com/office/powerpoint/2010/main" val="1982223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311D813-D912-39BE-1116-EF76D1947552}"/>
              </a:ext>
            </a:extLst>
          </p:cNvPr>
          <p:cNvSpPr txBox="1"/>
          <p:nvPr/>
        </p:nvSpPr>
        <p:spPr>
          <a:xfrm>
            <a:off x="302686" y="3904790"/>
            <a:ext cx="11266310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ea typeface="+mn-lt"/>
                <a:cs typeface="+mn-lt"/>
              </a:rPr>
              <a:t>The contents within the pink box are related to human resources. The company </a:t>
            </a:r>
          </a:p>
          <a:p>
            <a:r>
              <a:rPr lang="en-US" sz="2400">
                <a:ea typeface="+mn-lt"/>
                <a:cs typeface="+mn-lt"/>
              </a:rPr>
              <a:t>needs to investigate why employees are leaving and solve the problems to keep </a:t>
            </a:r>
          </a:p>
          <a:p>
            <a:r>
              <a:rPr lang="en-US" sz="2400">
                <a:ea typeface="+mn-lt"/>
                <a:cs typeface="+mn-lt"/>
              </a:rPr>
              <a:t>them. They can also offer incentives to keep employees happy and conduct </a:t>
            </a:r>
          </a:p>
          <a:p>
            <a:r>
              <a:rPr lang="en-US" sz="2400">
                <a:ea typeface="+mn-lt"/>
                <a:cs typeface="+mn-lt"/>
              </a:rPr>
              <a:t>surveys to predict turnover trends. It's also important to have a reserve of </a:t>
            </a:r>
          </a:p>
          <a:p>
            <a:r>
              <a:rPr lang="en-US" sz="2400">
                <a:ea typeface="+mn-lt"/>
                <a:cs typeface="+mn-lt"/>
              </a:rPr>
              <a:t>personnel by recruiting new employees and promoting from within the company.</a:t>
            </a:r>
          </a:p>
        </p:txBody>
      </p:sp>
      <p:sp>
        <p:nvSpPr>
          <p:cNvPr id="7" name="직사각형 16">
            <a:extLst>
              <a:ext uri="{FF2B5EF4-FFF2-40B4-BE49-F238E27FC236}">
                <a16:creationId xmlns:a16="http://schemas.microsoft.com/office/drawing/2014/main" id="{BF90B6CC-B165-E2D1-3F05-552558AB163C}"/>
              </a:ext>
            </a:extLst>
          </p:cNvPr>
          <p:cNvSpPr/>
          <p:nvPr/>
        </p:nvSpPr>
        <p:spPr>
          <a:xfrm>
            <a:off x="456040" y="227393"/>
            <a:ext cx="9581712" cy="58477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 altLang="ko-KR" sz="3200" b="1">
                <a:cs typeface="Arial"/>
              </a:rPr>
              <a:t>Issues about </a:t>
            </a:r>
            <a:r>
              <a:rPr lang="en-US" sz="3200" b="1">
                <a:cs typeface="Arial"/>
              </a:rPr>
              <a:t>human resources</a:t>
            </a:r>
            <a:endParaRPr lang="en-US" altLang="ko-KR" sz="3200" b="1">
              <a:cs typeface="Arial"/>
            </a:endParaRPr>
          </a:p>
        </p:txBody>
      </p:sp>
      <p:pic>
        <p:nvPicPr>
          <p:cNvPr id="3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5AD79AA-CF75-1812-8B6B-5198BC3493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919" y="1312709"/>
            <a:ext cx="11557940" cy="1711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682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FA35FF4-0EFB-6EB9-9328-0F405124E857}"/>
              </a:ext>
            </a:extLst>
          </p:cNvPr>
          <p:cNvSpPr txBox="1"/>
          <p:nvPr/>
        </p:nvSpPr>
        <p:spPr>
          <a:xfrm>
            <a:off x="3980330" y="3075057"/>
            <a:ext cx="70295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>
                <a:latin typeface="+mj-lt"/>
                <a:cs typeface="Arial" panose="020B0604020202020204" pitchFamily="34" charset="0"/>
              </a:rPr>
              <a:t>5. Conclusion</a:t>
            </a:r>
            <a:endParaRPr lang="ko-KR" altLang="en-US" sz="4000" b="1"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584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5C3FCE-F766-4954-0B6A-8A70C6664FD5}"/>
              </a:ext>
            </a:extLst>
          </p:cNvPr>
          <p:cNvSpPr txBox="1"/>
          <p:nvPr/>
        </p:nvSpPr>
        <p:spPr>
          <a:xfrm>
            <a:off x="846258" y="1200338"/>
            <a:ext cx="10503784" cy="61178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Several factors, including the pandemic, storage and inventory</a:t>
            </a:r>
            <a:endParaRPr lang="en-US" sz="2400" dirty="0">
              <a:ea typeface="Arial Unicode MS"/>
              <a:cs typeface="+mn-lt"/>
            </a:endParaRPr>
          </a:p>
          <a:p>
            <a:r>
              <a:rPr lang="en-US" sz="2400" dirty="0">
                <a:ea typeface="+mn-lt"/>
                <a:cs typeface="+mn-lt"/>
              </a:rPr>
              <a:t> management , marketing consumer happiness, and human resources, can be shown as influencing the cheese company's sales success based on the data analysis. </a:t>
            </a:r>
            <a:endParaRPr lang="en-US" sz="2400">
              <a:cs typeface="Arial"/>
            </a:endParaRPr>
          </a:p>
          <a:p>
            <a:pPr marL="342900" indent="-342900">
              <a:buFont typeface="Arial"/>
              <a:buChar char="•"/>
            </a:pPr>
            <a:endParaRPr lang="en-US" sz="2400">
              <a:cs typeface="Arial"/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By adopting proactive steps, such as introducing more priced products, </a:t>
            </a:r>
            <a:endParaRPr lang="en-US" sz="2400" dirty="0">
              <a:ea typeface="Arial Unicode MS"/>
              <a:cs typeface="+mn-lt"/>
            </a:endParaRPr>
          </a:p>
          <a:p>
            <a:r>
              <a:rPr lang="en-US" sz="2400" dirty="0">
                <a:ea typeface="+mn-lt"/>
                <a:cs typeface="+mn-lt"/>
              </a:rPr>
              <a:t>improving the assortment of health-related items, establishing an online shopping team, obtaining customer feedback, and rewarding personnel, all the problems can be overcome. It is essential to be adaptable and flexible</a:t>
            </a:r>
            <a:endParaRPr lang="en-US" sz="2400" dirty="0">
              <a:ea typeface="Arial Unicode MS"/>
              <a:cs typeface="+mn-lt"/>
            </a:endParaRPr>
          </a:p>
          <a:p>
            <a:r>
              <a:rPr lang="en-US" sz="2400" dirty="0">
                <a:ea typeface="+mn-lt"/>
                <a:cs typeface="+mn-lt"/>
              </a:rPr>
              <a:t> to ensure the long-term existence of the company, especially in the face of unforeseen events like pandemics. </a:t>
            </a:r>
            <a:endParaRPr lang="en-US" sz="2400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 sz="2400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 sz="2400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 sz="2400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 sz="2400">
              <a:ea typeface="Arial Unicode MS"/>
              <a:cs typeface="+mn-lt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endParaRPr lang="en-US" sz="240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9130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363A0310-B160-471C-B3EB-6BE967ECDC9D}"/>
              </a:ext>
            </a:extLst>
          </p:cNvPr>
          <p:cNvSpPr txBox="1"/>
          <p:nvPr/>
        </p:nvSpPr>
        <p:spPr>
          <a:xfrm>
            <a:off x="1497016" y="171849"/>
            <a:ext cx="5206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latin typeface="+mj-lt"/>
                <a:cs typeface="Arial" panose="020B0604020202020204" pitchFamily="34" charset="0"/>
              </a:rPr>
              <a:t>Contents</a:t>
            </a:r>
            <a:endParaRPr lang="ko-KR" altLang="en-US" sz="3200">
              <a:latin typeface="+mj-lt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78A098-C8B2-49B4-8B65-EBC203AA2D0B}"/>
              </a:ext>
            </a:extLst>
          </p:cNvPr>
          <p:cNvSpPr txBox="1"/>
          <p:nvPr/>
        </p:nvSpPr>
        <p:spPr>
          <a:xfrm>
            <a:off x="3069211" y="1440605"/>
            <a:ext cx="69239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Introduce the company</a:t>
            </a:r>
            <a:endParaRPr lang="ko-KR" altLang="en-US" sz="120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40A0355-AD2F-4292-9A29-60BA0925E97E}"/>
              </a:ext>
            </a:extLst>
          </p:cNvPr>
          <p:cNvSpPr/>
          <p:nvPr/>
        </p:nvSpPr>
        <p:spPr>
          <a:xfrm>
            <a:off x="2195143" y="1002852"/>
            <a:ext cx="103560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/>
              <a:t>01.</a:t>
            </a:r>
            <a:endParaRPr lang="ko-KR" altLang="en-US" sz="2800" b="1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F6D4C57-A30D-42A1-AE7E-66E9BB4D3381}"/>
              </a:ext>
            </a:extLst>
          </p:cNvPr>
          <p:cNvSpPr/>
          <p:nvPr/>
        </p:nvSpPr>
        <p:spPr>
          <a:xfrm>
            <a:off x="3049218" y="1102044"/>
            <a:ext cx="69476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/>
              <a:t>Introduction </a:t>
            </a:r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6C97835-9754-4CE9-93E8-68A7559FAD13}"/>
              </a:ext>
            </a:extLst>
          </p:cNvPr>
          <p:cNvSpPr txBox="1"/>
          <p:nvPr/>
        </p:nvSpPr>
        <p:spPr>
          <a:xfrm>
            <a:off x="3069211" y="2634520"/>
            <a:ext cx="69239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Define the problem that the company face</a:t>
            </a:r>
            <a:endParaRPr lang="ko-KR" altLang="en-US" sz="120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DDA751F-C558-44AE-9326-A8243D09E7C4}"/>
              </a:ext>
            </a:extLst>
          </p:cNvPr>
          <p:cNvSpPr/>
          <p:nvPr/>
        </p:nvSpPr>
        <p:spPr>
          <a:xfrm>
            <a:off x="2195143" y="2196767"/>
            <a:ext cx="103560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/>
              <a:t>02.</a:t>
            </a:r>
            <a:endParaRPr lang="ko-KR" altLang="en-US" sz="2800" b="1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FAABD5A-C518-41C7-9AAD-B6D0E4CD6737}"/>
              </a:ext>
            </a:extLst>
          </p:cNvPr>
          <p:cNvSpPr/>
          <p:nvPr/>
        </p:nvSpPr>
        <p:spPr>
          <a:xfrm>
            <a:off x="3049218" y="2295959"/>
            <a:ext cx="69476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/>
              <a:t>Problem Definition</a:t>
            </a:r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85B6E51-A248-4852-A292-C0A94877E69B}"/>
              </a:ext>
            </a:extLst>
          </p:cNvPr>
          <p:cNvSpPr txBox="1"/>
          <p:nvPr/>
        </p:nvSpPr>
        <p:spPr>
          <a:xfrm>
            <a:off x="3069211" y="3828435"/>
            <a:ext cx="69239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Analytics the reasons that leads to the problem</a:t>
            </a:r>
            <a:endParaRPr lang="ko-KR" altLang="en-US" sz="120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039B163-7F0D-4E20-A354-9BCB487F8BDA}"/>
              </a:ext>
            </a:extLst>
          </p:cNvPr>
          <p:cNvSpPr/>
          <p:nvPr/>
        </p:nvSpPr>
        <p:spPr>
          <a:xfrm>
            <a:off x="2195143" y="3390682"/>
            <a:ext cx="103560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/>
              <a:t>03.</a:t>
            </a:r>
            <a:endParaRPr lang="ko-KR" altLang="en-US" sz="2800" b="1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877DD0C-4BE3-48EC-A145-77CC31A6A23B}"/>
              </a:ext>
            </a:extLst>
          </p:cNvPr>
          <p:cNvSpPr/>
          <p:nvPr/>
        </p:nvSpPr>
        <p:spPr>
          <a:xfrm>
            <a:off x="3049218" y="3489874"/>
            <a:ext cx="69476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/>
              <a:t>Business Analysis</a:t>
            </a:r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E509C4C-60B4-49C3-B648-C601FAD4E562}"/>
              </a:ext>
            </a:extLst>
          </p:cNvPr>
          <p:cNvSpPr txBox="1"/>
          <p:nvPr/>
        </p:nvSpPr>
        <p:spPr>
          <a:xfrm>
            <a:off x="3069211" y="5022350"/>
            <a:ext cx="69239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Recommendation for solving the problem</a:t>
            </a:r>
            <a:endParaRPr lang="ko-KR" altLang="en-US" sz="120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214AD0E-6CCD-4895-AD93-FFA3C6F18239}"/>
              </a:ext>
            </a:extLst>
          </p:cNvPr>
          <p:cNvSpPr/>
          <p:nvPr/>
        </p:nvSpPr>
        <p:spPr>
          <a:xfrm>
            <a:off x="2195143" y="4584597"/>
            <a:ext cx="103560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/>
              <a:t>04.</a:t>
            </a:r>
            <a:endParaRPr lang="ko-KR" altLang="en-US" sz="2800" b="1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6AE49E2-C14A-4F72-B803-12395F2BB97D}"/>
              </a:ext>
            </a:extLst>
          </p:cNvPr>
          <p:cNvSpPr/>
          <p:nvPr/>
        </p:nvSpPr>
        <p:spPr>
          <a:xfrm>
            <a:off x="3049218" y="4683789"/>
            <a:ext cx="69476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/>
              <a:t>Recommendation</a:t>
            </a:r>
            <a:endParaRPr lang="ko-KR" altLang="en-US"/>
          </a:p>
        </p:txBody>
      </p:sp>
      <p:sp>
        <p:nvSpPr>
          <p:cNvPr id="3" name="직사각형 36">
            <a:extLst>
              <a:ext uri="{FF2B5EF4-FFF2-40B4-BE49-F238E27FC236}">
                <a16:creationId xmlns:a16="http://schemas.microsoft.com/office/drawing/2014/main" id="{639A60D5-21DB-FE83-D8AA-8CFC0FA60901}"/>
              </a:ext>
            </a:extLst>
          </p:cNvPr>
          <p:cNvSpPr/>
          <p:nvPr/>
        </p:nvSpPr>
        <p:spPr>
          <a:xfrm>
            <a:off x="2191485" y="5666766"/>
            <a:ext cx="103560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/>
              <a:t>05.</a:t>
            </a:r>
            <a:endParaRPr lang="ko-KR" altLang="en-US" sz="2800" b="1"/>
          </a:p>
        </p:txBody>
      </p:sp>
      <p:sp>
        <p:nvSpPr>
          <p:cNvPr id="4" name="직사각형 37">
            <a:extLst>
              <a:ext uri="{FF2B5EF4-FFF2-40B4-BE49-F238E27FC236}">
                <a16:creationId xmlns:a16="http://schemas.microsoft.com/office/drawing/2014/main" id="{4ECAF760-22C9-4596-DDBA-1AC07DA71138}"/>
              </a:ext>
            </a:extLst>
          </p:cNvPr>
          <p:cNvSpPr/>
          <p:nvPr/>
        </p:nvSpPr>
        <p:spPr>
          <a:xfrm>
            <a:off x="3045560" y="5765958"/>
            <a:ext cx="69476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/>
              <a:t>Conclusion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0325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24" grpId="0"/>
      <p:bldP spid="25" grpId="0"/>
      <p:bldP spid="27" grpId="0"/>
      <p:bldP spid="28" grpId="0"/>
      <p:bldP spid="29" grpId="0"/>
      <p:bldP spid="31" grpId="0"/>
      <p:bldP spid="36" grpId="0"/>
      <p:bldP spid="37" grpId="0"/>
      <p:bldP spid="38" grpId="0"/>
      <p:bldP spid="3" grpId="0"/>
      <p:bldP spid="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38DEFEF2-0C7B-4BE2-8ACB-738938241BED}"/>
              </a:ext>
            </a:extLst>
          </p:cNvPr>
          <p:cNvSpPr txBox="1"/>
          <p:nvPr/>
        </p:nvSpPr>
        <p:spPr>
          <a:xfrm>
            <a:off x="2307611" y="2875002"/>
            <a:ext cx="68440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000" b="1">
                <a:latin typeface="+mj-lt"/>
                <a:cs typeface="Arial" panose="020B0604020202020204" pitchFamily="34" charset="0"/>
              </a:defRPr>
            </a:lvl1pPr>
          </a:lstStyle>
          <a:p>
            <a:pPr algn="ctr"/>
            <a:r>
              <a:rPr lang="en-US" altLang="ko-KR" sz="6600">
                <a:solidFill>
                  <a:srgbClr val="3986F7"/>
                </a:solidFill>
              </a:rPr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1907620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651330" y="1228397"/>
            <a:ext cx="8272145" cy="440120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ko-KR" altLang="en-US" sz="2800">
              <a:latin typeface="Arial (Body)"/>
            </a:endParaRPr>
          </a:p>
          <a:p>
            <a:r>
              <a:rPr lang="en-US" altLang="ko-KR" sz="2800">
                <a:latin typeface="Arial"/>
                <a:cs typeface="Arial"/>
              </a:rPr>
              <a:t>   </a:t>
            </a:r>
            <a:r>
              <a:rPr lang="en-US" altLang="ko-KR" sz="2800">
                <a:latin typeface="Arial"/>
                <a:cs typeface="+mj-lt"/>
              </a:rPr>
              <a:t>  </a:t>
            </a:r>
            <a:r>
              <a:rPr lang="ko-KR" altLang="en-US" sz="2800" err="1">
                <a:latin typeface="Arial"/>
                <a:cs typeface="+mn-lt"/>
              </a:rPr>
              <a:t>Laughing</a:t>
            </a:r>
            <a:r>
              <a:rPr lang="ko-KR" altLang="en-US" sz="2800">
                <a:latin typeface="Arial"/>
                <a:cs typeface="+mn-lt"/>
              </a:rPr>
              <a:t> </a:t>
            </a:r>
            <a:r>
              <a:rPr lang="ko-KR" altLang="en-US" sz="2800" err="1">
                <a:latin typeface="Arial"/>
                <a:cs typeface="+mn-lt"/>
              </a:rPr>
              <a:t>Cow</a:t>
            </a:r>
            <a:r>
              <a:rPr lang="ko-KR" altLang="en-US" sz="2800">
                <a:latin typeface="Arial"/>
                <a:cs typeface="+mn-lt"/>
              </a:rPr>
              <a:t> </a:t>
            </a:r>
            <a:r>
              <a:rPr lang="ko-KR" altLang="en-US" sz="2800" err="1">
                <a:latin typeface="Arial"/>
                <a:cs typeface="+mn-lt"/>
              </a:rPr>
              <a:t>cheese</a:t>
            </a:r>
            <a:r>
              <a:rPr lang="ko-KR" altLang="en-US" sz="2800">
                <a:latin typeface="Arial"/>
                <a:cs typeface="+mn-lt"/>
              </a:rPr>
              <a:t> </a:t>
            </a:r>
            <a:r>
              <a:rPr lang="ko-KR" altLang="en-US" sz="2800" err="1">
                <a:latin typeface="Arial"/>
                <a:cs typeface="+mn-lt"/>
              </a:rPr>
              <a:t>products</a:t>
            </a:r>
            <a:r>
              <a:rPr lang="ko-KR" altLang="en-US" sz="2800">
                <a:latin typeface="Arial"/>
                <a:cs typeface="+mn-lt"/>
              </a:rPr>
              <a:t> </a:t>
            </a:r>
            <a:r>
              <a:rPr lang="ko-KR" altLang="en-US" sz="2800" err="1">
                <a:latin typeface="Arial"/>
                <a:cs typeface="+mn-lt"/>
              </a:rPr>
              <a:t>are</a:t>
            </a:r>
            <a:r>
              <a:rPr lang="ko-KR" altLang="en-US" sz="2800">
                <a:latin typeface="Arial"/>
                <a:cs typeface="+mn-lt"/>
              </a:rPr>
              <a:t> </a:t>
            </a:r>
            <a:r>
              <a:rPr lang="ko-KR" altLang="en-US" sz="2800" err="1">
                <a:latin typeface="Arial"/>
                <a:cs typeface="+mn-lt"/>
              </a:rPr>
              <a:t>sold</a:t>
            </a:r>
            <a:r>
              <a:rPr lang="ko-KR" altLang="en-US" sz="2800">
                <a:latin typeface="Arial"/>
                <a:cs typeface="+mn-lt"/>
              </a:rPr>
              <a:t> </a:t>
            </a:r>
            <a:r>
              <a:rPr lang="ko-KR" altLang="en-US" sz="2800" err="1">
                <a:latin typeface="Arial"/>
                <a:cs typeface="+mn-lt"/>
              </a:rPr>
              <a:t>in</a:t>
            </a:r>
            <a:r>
              <a:rPr lang="ko-KR" altLang="en-US" sz="2800">
                <a:latin typeface="Arial"/>
                <a:cs typeface="+mn-lt"/>
              </a:rPr>
              <a:t> </a:t>
            </a:r>
            <a:r>
              <a:rPr lang="ko-KR" altLang="en-US" sz="2800" err="1">
                <a:latin typeface="Arial"/>
                <a:cs typeface="+mn-lt"/>
              </a:rPr>
              <a:t>more</a:t>
            </a:r>
            <a:r>
              <a:rPr lang="ko-KR" altLang="en-US" sz="2800">
                <a:latin typeface="Arial"/>
                <a:cs typeface="+mn-lt"/>
              </a:rPr>
              <a:t> </a:t>
            </a:r>
            <a:r>
              <a:rPr lang="ko-KR" altLang="en-US" sz="2800" err="1">
                <a:latin typeface="Arial"/>
                <a:cs typeface="+mn-lt"/>
              </a:rPr>
              <a:t>than</a:t>
            </a:r>
            <a:r>
              <a:rPr lang="ko-KR" altLang="en-US" sz="2800">
                <a:latin typeface="Arial"/>
                <a:cs typeface="+mn-lt"/>
              </a:rPr>
              <a:t> 100 </a:t>
            </a:r>
            <a:r>
              <a:rPr lang="ko-KR" altLang="en-US" sz="2800" err="1">
                <a:latin typeface="Arial"/>
                <a:cs typeface="+mn-lt"/>
              </a:rPr>
              <a:t>countries</a:t>
            </a:r>
            <a:r>
              <a:rPr lang="ko-KR" altLang="en-US" sz="2800">
                <a:latin typeface="Arial"/>
                <a:cs typeface="+mn-lt"/>
              </a:rPr>
              <a:t> </a:t>
            </a:r>
            <a:r>
              <a:rPr lang="ko-KR" altLang="en-US" sz="2800" err="1">
                <a:latin typeface="Arial"/>
                <a:cs typeface="+mn-lt"/>
              </a:rPr>
              <a:t>since</a:t>
            </a:r>
            <a:r>
              <a:rPr lang="ko-KR" altLang="en-US" sz="2800">
                <a:latin typeface="Arial"/>
                <a:cs typeface="+mn-lt"/>
              </a:rPr>
              <a:t> </a:t>
            </a:r>
            <a:r>
              <a:rPr lang="ko-KR" altLang="en-US" sz="2800" err="1">
                <a:latin typeface="Arial"/>
                <a:cs typeface="+mn-lt"/>
              </a:rPr>
              <a:t>they</a:t>
            </a:r>
            <a:r>
              <a:rPr lang="ko-KR" altLang="en-US" sz="2800">
                <a:latin typeface="Arial"/>
                <a:cs typeface="+mn-lt"/>
              </a:rPr>
              <a:t> </a:t>
            </a:r>
            <a:r>
              <a:rPr lang="ko-KR" altLang="en-US" sz="2800" err="1">
                <a:latin typeface="Arial"/>
                <a:cs typeface="+mn-lt"/>
              </a:rPr>
              <a:t>were</a:t>
            </a:r>
            <a:r>
              <a:rPr lang="ko-KR" altLang="en-US" sz="2800">
                <a:latin typeface="Arial"/>
                <a:cs typeface="+mn-lt"/>
              </a:rPr>
              <a:t> </a:t>
            </a:r>
            <a:r>
              <a:rPr lang="ko-KR" altLang="en-US" sz="2800" err="1">
                <a:latin typeface="Arial"/>
                <a:cs typeface="+mn-lt"/>
              </a:rPr>
              <a:t>founded</a:t>
            </a:r>
            <a:r>
              <a:rPr lang="ko-KR" altLang="en-US" sz="2800">
                <a:latin typeface="Arial"/>
                <a:cs typeface="+mn-lt"/>
              </a:rPr>
              <a:t> </a:t>
            </a:r>
            <a:r>
              <a:rPr lang="ko-KR" altLang="en-US" sz="2800" err="1">
                <a:latin typeface="Arial"/>
                <a:cs typeface="+mn-lt"/>
              </a:rPr>
              <a:t>nearly</a:t>
            </a:r>
            <a:r>
              <a:rPr lang="ko-KR" altLang="en-US" sz="2800">
                <a:latin typeface="Arial"/>
                <a:cs typeface="+mn-lt"/>
              </a:rPr>
              <a:t> </a:t>
            </a:r>
            <a:r>
              <a:rPr lang="ko-KR" altLang="en-US" sz="2800" err="1">
                <a:latin typeface="Arial"/>
                <a:cs typeface="+mn-lt"/>
              </a:rPr>
              <a:t>a</a:t>
            </a:r>
            <a:r>
              <a:rPr lang="ko-KR" altLang="en-US" sz="2800">
                <a:latin typeface="Arial"/>
                <a:cs typeface="+mn-lt"/>
              </a:rPr>
              <a:t> </a:t>
            </a:r>
            <a:r>
              <a:rPr lang="ko-KR" altLang="en-US" sz="2800" err="1">
                <a:latin typeface="Arial"/>
                <a:cs typeface="+mn-lt"/>
              </a:rPr>
              <a:t>century</a:t>
            </a:r>
            <a:r>
              <a:rPr lang="ko-KR" altLang="en-US" sz="2800">
                <a:latin typeface="Arial"/>
                <a:cs typeface="+mn-lt"/>
              </a:rPr>
              <a:t> </a:t>
            </a:r>
            <a:r>
              <a:rPr lang="ko-KR" altLang="en-US" sz="2800" err="1">
                <a:latin typeface="Arial"/>
                <a:cs typeface="+mn-lt"/>
              </a:rPr>
              <a:t>ago</a:t>
            </a:r>
            <a:r>
              <a:rPr lang="ko-KR" altLang="en-US" sz="2800">
                <a:latin typeface="Arial"/>
                <a:cs typeface="+mn-lt"/>
              </a:rPr>
              <a:t>.</a:t>
            </a:r>
          </a:p>
          <a:p>
            <a:r>
              <a:rPr lang="en-US" altLang="ko-KR" sz="2800">
                <a:latin typeface="Arial"/>
                <a:cs typeface="+mn-lt"/>
              </a:rPr>
              <a:t>     However, the sales significantly decreased in the years 2020 and 2021 as compared to the years before, specifically in the Vietnam market. </a:t>
            </a:r>
          </a:p>
          <a:p>
            <a:r>
              <a:rPr lang="en-US" altLang="ko-KR" sz="2800">
                <a:latin typeface="Arial"/>
                <a:cs typeface="+mn-lt"/>
              </a:rPr>
              <a:t>     Our purpose is to analyze the decrease in sales for The Laughing Cow cheese company to improve the sales and propose insightful strategies. </a:t>
            </a:r>
            <a:r>
              <a:rPr lang="en-US" altLang="ko-KR" sz="2800">
                <a:latin typeface="Arial (Body)"/>
                <a:cs typeface="+mn-lt"/>
              </a:rPr>
              <a:t> </a:t>
            </a:r>
          </a:p>
        </p:txBody>
      </p:sp>
      <p:pic>
        <p:nvPicPr>
          <p:cNvPr id="3" name="Picture 2" descr="Our Story | The Laughing Cow">
            <a:extLst>
              <a:ext uri="{FF2B5EF4-FFF2-40B4-BE49-F238E27FC236}">
                <a16:creationId xmlns:a16="http://schemas.microsoft.com/office/drawing/2014/main" id="{AB7EEEC2-558B-EA9A-3215-FEECE7E40E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56" y="2013219"/>
            <a:ext cx="3368168" cy="3376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2FEA31C-C75D-A905-8E90-1984E9E06DB3}"/>
              </a:ext>
            </a:extLst>
          </p:cNvPr>
          <p:cNvSpPr txBox="1"/>
          <p:nvPr/>
        </p:nvSpPr>
        <p:spPr>
          <a:xfrm>
            <a:off x="530197" y="231653"/>
            <a:ext cx="49254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>
                <a:latin typeface="+mj-lt"/>
                <a:cs typeface="Arial" panose="020B0604020202020204" pitchFamily="34" charset="0"/>
              </a:rPr>
              <a:t>1. Introduction</a:t>
            </a:r>
            <a:endParaRPr lang="ko-KR" altLang="en-US" sz="4000" b="1">
              <a:latin typeface="+mj-lt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图表 10"/>
          <p:cNvGraphicFramePr/>
          <p:nvPr>
            <p:extLst>
              <p:ext uri="{D42A27DB-BD31-4B8C-83A1-F6EECF244321}">
                <p14:modId xmlns:p14="http://schemas.microsoft.com/office/powerpoint/2010/main" val="440321290"/>
              </p:ext>
            </p:extLst>
          </p:nvPr>
        </p:nvGraphicFramePr>
        <p:xfrm>
          <a:off x="1886558" y="1177389"/>
          <a:ext cx="8110369" cy="42512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B1531E1D-FD97-44B6-F3DA-B30EDEEE2BFF}"/>
              </a:ext>
            </a:extLst>
          </p:cNvPr>
          <p:cNvSpPr txBox="1"/>
          <p:nvPr/>
        </p:nvSpPr>
        <p:spPr>
          <a:xfrm>
            <a:off x="871578" y="5428618"/>
            <a:ext cx="10961833" cy="1305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/>
              <a:t>The cheese company saw a downward trend in its overall sales during 2020 and 2021.</a:t>
            </a:r>
            <a:endParaRPr lang="ko-KR" altLang="en-US" sz="28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8BA111-9B42-8D34-70DF-7A13674DC324}"/>
              </a:ext>
            </a:extLst>
          </p:cNvPr>
          <p:cNvSpPr txBox="1"/>
          <p:nvPr/>
        </p:nvSpPr>
        <p:spPr>
          <a:xfrm>
            <a:off x="437989" y="254768"/>
            <a:ext cx="70295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>
                <a:latin typeface="+mj-lt"/>
                <a:cs typeface="Arial" panose="020B0604020202020204" pitchFamily="34" charset="0"/>
              </a:rPr>
              <a:t>2. Problem Definition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>
        <p:bldAsOne/>
      </p:bldGraphic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3135578" y="746444"/>
            <a:ext cx="6947638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/>
              <a:t> </a:t>
            </a:r>
            <a:endParaRPr lang="ko-KR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68374" y="1192194"/>
            <a:ext cx="5279497" cy="491936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2000" b="1">
                <a:latin typeface="Arial (Body)"/>
              </a:rPr>
              <a:t> </a:t>
            </a:r>
            <a:r>
              <a:rPr lang="zh-CN" altLang="en-US" sz="2000" b="1">
                <a:solidFill>
                  <a:schemeClr val="accent5">
                    <a:lumMod val="75000"/>
                  </a:schemeClr>
                </a:solidFill>
                <a:latin typeface="Arial (Body)"/>
              </a:rPr>
              <a:t>The company sells the following product types in 2020 and 2021:</a:t>
            </a:r>
          </a:p>
          <a:p>
            <a:pPr indent="0" fontAlgn="auto">
              <a:lnSpc>
                <a:spcPct val="150000"/>
              </a:lnSpc>
            </a:pPr>
            <a:r>
              <a:rPr lang="zh-CN" altLang="en-US">
                <a:latin typeface="Arial (Body)"/>
              </a:rPr>
              <a:t>▪ BELCUBE - 15C - PLAIN </a:t>
            </a:r>
          </a:p>
          <a:p>
            <a:pPr indent="0" fontAlgn="auto">
              <a:lnSpc>
                <a:spcPct val="150000"/>
              </a:lnSpc>
            </a:pPr>
            <a:r>
              <a:rPr lang="zh-CN" altLang="en-US">
                <a:latin typeface="Arial (Body)"/>
              </a:rPr>
              <a:t>▪ BELCUBE - 24C - PLAIN </a:t>
            </a:r>
          </a:p>
          <a:p>
            <a:pPr indent="0" fontAlgn="auto">
              <a:lnSpc>
                <a:spcPct val="150000"/>
              </a:lnSpc>
            </a:pPr>
            <a:r>
              <a:rPr lang="zh-CN" altLang="en-US">
                <a:latin typeface="Arial (Body)"/>
              </a:rPr>
              <a:t>▪ TLC - 16P - PLAIN </a:t>
            </a:r>
          </a:p>
          <a:p>
            <a:pPr indent="0" fontAlgn="auto">
              <a:lnSpc>
                <a:spcPct val="150000"/>
              </a:lnSpc>
            </a:pPr>
            <a:r>
              <a:rPr lang="zh-CN" altLang="en-US">
                <a:latin typeface="Arial (Body)"/>
              </a:rPr>
              <a:t>▪ TLC - 8P - PLAIN </a:t>
            </a:r>
          </a:p>
          <a:p>
            <a:pPr indent="0" fontAlgn="auto">
              <a:lnSpc>
                <a:spcPct val="150000"/>
              </a:lnSpc>
            </a:pPr>
            <a:r>
              <a:rPr lang="zh-CN" altLang="en-US">
                <a:latin typeface="Arial (Body)"/>
              </a:rPr>
              <a:t>▪ TLC - SLICES - 10S - BURGER/ CHEDDAR </a:t>
            </a:r>
          </a:p>
          <a:p>
            <a:pPr indent="0" fontAlgn="auto">
              <a:lnSpc>
                <a:spcPct val="150000"/>
              </a:lnSpc>
            </a:pPr>
            <a:r>
              <a:rPr lang="zh-CN" altLang="en-US">
                <a:latin typeface="Arial (Body)"/>
              </a:rPr>
              <a:t>▪ TLC - SLICES - 10S - LIGHT </a:t>
            </a:r>
          </a:p>
          <a:p>
            <a:pPr indent="0" fontAlgn="auto">
              <a:lnSpc>
                <a:spcPct val="150000"/>
              </a:lnSpc>
            </a:pPr>
            <a:r>
              <a:rPr lang="zh-CN" altLang="en-US">
                <a:latin typeface="Arial (Body)"/>
              </a:rPr>
              <a:t>▪ TLC - SLICES - 10S - SANDWICH </a:t>
            </a:r>
          </a:p>
          <a:p>
            <a:pPr indent="0" fontAlgn="auto">
              <a:lnSpc>
                <a:spcPct val="150000"/>
              </a:lnSpc>
            </a:pPr>
            <a:r>
              <a:rPr lang="zh-CN" altLang="en-US">
                <a:latin typeface="Arial (Body)"/>
              </a:rPr>
              <a:t>▪ TLC - SLICES - 10S - TOAST</a:t>
            </a:r>
          </a:p>
        </p:txBody>
      </p:sp>
      <p:graphicFrame>
        <p:nvGraphicFramePr>
          <p:cNvPr id="23" name="Chart 23"/>
          <p:cNvGraphicFramePr/>
          <p:nvPr/>
        </p:nvGraphicFramePr>
        <p:xfrm>
          <a:off x="5918200" y="255905"/>
          <a:ext cx="5756910" cy="33667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4" name="Chart 24"/>
          <p:cNvGraphicFramePr/>
          <p:nvPr/>
        </p:nvGraphicFramePr>
        <p:xfrm>
          <a:off x="5918200" y="3917950"/>
          <a:ext cx="5821680" cy="27851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C7FA4C9-62E5-DA55-0E88-E2A63EA2FB89}"/>
              </a:ext>
            </a:extLst>
          </p:cNvPr>
          <p:cNvSpPr/>
          <p:nvPr/>
        </p:nvSpPr>
        <p:spPr>
          <a:xfrm>
            <a:off x="92209" y="2737437"/>
            <a:ext cx="2766251" cy="766482"/>
          </a:xfrm>
          <a:prstGeom prst="roundRect">
            <a:avLst/>
          </a:prstGeom>
          <a:noFill/>
          <a:ln w="28575" cap="flat">
            <a:solidFill>
              <a:srgbClr val="FF0000"/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Graphic spid="23" grpId="0">
        <p:bldAsOne/>
      </p:bldGraphic>
      <p:bldGraphic spid="24" grpId="0">
        <p:bldAsOne/>
      </p:bldGraphic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FA35FF4-0EFB-6EB9-9328-0F405124E857}"/>
              </a:ext>
            </a:extLst>
          </p:cNvPr>
          <p:cNvSpPr txBox="1"/>
          <p:nvPr/>
        </p:nvSpPr>
        <p:spPr>
          <a:xfrm>
            <a:off x="3135085" y="2874962"/>
            <a:ext cx="70295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>
                <a:latin typeface="+mj-lt"/>
                <a:cs typeface="Arial" panose="020B0604020202020204" pitchFamily="34" charset="0"/>
              </a:rPr>
              <a:t>3. Business Analysis</a:t>
            </a:r>
            <a:endParaRPr lang="ko-KR" altLang="en-US" sz="4000" b="1"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8584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2678A098-C8B2-49B4-8B65-EBC203AA2D0B}"/>
              </a:ext>
            </a:extLst>
          </p:cNvPr>
          <p:cNvSpPr txBox="1"/>
          <p:nvPr/>
        </p:nvSpPr>
        <p:spPr>
          <a:xfrm>
            <a:off x="969622" y="1208591"/>
            <a:ext cx="10904772" cy="453681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800" dirty="0"/>
              <a:t>Microsoft Excel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800" dirty="0"/>
              <a:t>Visualization by charts</a:t>
            </a:r>
            <a:endParaRPr lang="en-US" altLang="ko-KR" sz="2800" dirty="0">
              <a:cs typeface="Arial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800" dirty="0"/>
              <a:t>Root cause analysis</a:t>
            </a:r>
            <a:endParaRPr lang="en-US" altLang="ko-KR" sz="2800" dirty="0">
              <a:cs typeface="Arial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800" dirty="0"/>
              <a:t>Financial Performance Metrics / Ratio Analysis</a:t>
            </a:r>
            <a:endParaRPr lang="ko-KR" altLang="en-US" sz="2800">
              <a:cs typeface="Arial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800" dirty="0">
                <a:cs typeface="Arial"/>
              </a:rPr>
              <a:t>Descriptive analytics: understanding 2 years of historical data in Vietnam market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800" dirty="0">
                <a:cs typeface="Arial"/>
              </a:rPr>
              <a:t>Prescriptive analytics: Recommend the best solutions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F6D4C57-A30D-42A1-AE7E-66E9BB4D3381}"/>
              </a:ext>
            </a:extLst>
          </p:cNvPr>
          <p:cNvSpPr/>
          <p:nvPr/>
        </p:nvSpPr>
        <p:spPr>
          <a:xfrm>
            <a:off x="363831" y="249115"/>
            <a:ext cx="694763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/>
              <a:t>Approach and Technology</a:t>
            </a:r>
            <a:endParaRPr lang="ko-KR" altLang="en-US" sz="3200"/>
          </a:p>
        </p:txBody>
      </p:sp>
    </p:spTree>
    <p:extLst>
      <p:ext uri="{BB962C8B-B14F-4D97-AF65-F5344CB8AC3E}">
        <p14:creationId xmlns:p14="http://schemas.microsoft.com/office/powerpoint/2010/main" val="2314904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2678A098-C8B2-49B4-8B65-EBC203AA2D0B}"/>
              </a:ext>
            </a:extLst>
          </p:cNvPr>
          <p:cNvSpPr txBox="1"/>
          <p:nvPr/>
        </p:nvSpPr>
        <p:spPr>
          <a:xfrm>
            <a:off x="2131760" y="1678810"/>
            <a:ext cx="8280106" cy="3244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800"/>
              <a:t>Consumer behavior is changed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800"/>
              <a:t>Supply chain is disrupted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800"/>
              <a:t>Restaurants are closed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800"/>
              <a:t>Economic is impacted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800"/>
              <a:t>The priority of the customer is changed</a:t>
            </a:r>
            <a:endParaRPr lang="ko-KR" altLang="en-US" sz="280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F6D4C57-A30D-42A1-AE7E-66E9BB4D3381}"/>
              </a:ext>
            </a:extLst>
          </p:cNvPr>
          <p:cNvSpPr/>
          <p:nvPr/>
        </p:nvSpPr>
        <p:spPr>
          <a:xfrm>
            <a:off x="479092" y="264483"/>
            <a:ext cx="694763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/>
              <a:t>Covid-19 Impact</a:t>
            </a:r>
            <a:endParaRPr lang="ko-KR" altLang="en-US" sz="3200"/>
          </a:p>
        </p:txBody>
      </p:sp>
    </p:spTree>
    <p:extLst>
      <p:ext uri="{BB962C8B-B14F-4D97-AF65-F5344CB8AC3E}">
        <p14:creationId xmlns:p14="http://schemas.microsoft.com/office/powerpoint/2010/main" val="4270263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PTMON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 - Arial">
      <a:majorFont>
        <a:latin typeface="Arial Black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AC15"/>
        </a:solidFill>
        <a:ln w="9525" cap="flat">
          <a:noFill/>
          <a:prstDash val="solid"/>
          <a:miter/>
        </a:ln>
      </a:spPr>
      <a:bodyPr rtlCol="0" anchor="ctr"/>
      <a:lstStyle>
        <a:defPPr algn="l">
          <a:defRPr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0EE40EF2FCA7D4E9E187BF9E225371F" ma:contentTypeVersion="3" ma:contentTypeDescription="Create a new document." ma:contentTypeScope="" ma:versionID="8d9f011b31b9324d74a345a2ca126a3c">
  <xsd:schema xmlns:xsd="http://www.w3.org/2001/XMLSchema" xmlns:xs="http://www.w3.org/2001/XMLSchema" xmlns:p="http://schemas.microsoft.com/office/2006/metadata/properties" xmlns:ns2="3ddf5fe2-3da6-43c3-8bc3-3acf8177c6f3" targetNamespace="http://schemas.microsoft.com/office/2006/metadata/properties" ma:root="true" ma:fieldsID="a5eed34e845a20b797b2f3a6cfcfba2a" ns2:_="">
    <xsd:import namespace="3ddf5fe2-3da6-43c3-8bc3-3acf8177c6f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ddf5fe2-3da6-43c3-8bc3-3acf8177c6f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541D6C6-2573-4C5D-8100-657170383577}"/>
</file>

<file path=customXml/itemProps2.xml><?xml version="1.0" encoding="utf-8"?>
<ds:datastoreItem xmlns:ds="http://schemas.openxmlformats.org/officeDocument/2006/customXml" ds:itemID="{BBB7BFBA-F092-4ACF-B2D7-095FE1569A5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72D04B4-4CE0-4913-8548-807851D3074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30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PPTMON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5</dc:creator>
  <cp:revision>47</cp:revision>
  <dcterms:created xsi:type="dcterms:W3CDTF">2019-04-06T05:20:47Z</dcterms:created>
  <dcterms:modified xsi:type="dcterms:W3CDTF">2023-03-30T12:53:35Z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0x01010000EE40EF2FCA7D4E9E187BF9E225371F</vt:lpwstr>
  </property>
</Properties>
</file>