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269" r:id="rId3"/>
    <p:sldId id="267" r:id="rId4"/>
    <p:sldId id="274" r:id="rId5"/>
    <p:sldId id="262" r:id="rId6"/>
    <p:sldId id="263" r:id="rId7"/>
    <p:sldId id="264" r:id="rId8"/>
    <p:sldId id="265" r:id="rId9"/>
    <p:sldId id="258" r:id="rId10"/>
    <p:sldId id="259" r:id="rId11"/>
    <p:sldId id="260" r:id="rId12"/>
    <p:sldId id="261" r:id="rId13"/>
    <p:sldId id="275"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_rels/data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BE1ADC-3A8C-4A79-9BE5-8C9F60F09C9F}" type="doc">
      <dgm:prSet loTypeId="urn:microsoft.com/office/officeart/2005/8/layout/vList3" loCatId="list" qsTypeId="urn:microsoft.com/office/officeart/2005/8/quickstyle/simple1" qsCatId="simple" csTypeId="urn:microsoft.com/office/officeart/2005/8/colors/accent1_2" csCatId="accent1" phldr="1"/>
      <dgm:spPr/>
    </dgm:pt>
    <dgm:pt modelId="{A1840C8A-ECDA-4700-B4CC-F4D79C250F49}">
      <dgm:prSet phldrT="[Text]" custT="1"/>
      <dgm:spPr/>
      <dgm:t>
        <a:bodyPr/>
        <a:lstStyle/>
        <a:p>
          <a:r>
            <a:rPr lang="en-CA" sz="2400" dirty="0">
              <a:latin typeface="Times New Roman" panose="02020603050405020304" pitchFamily="18" charset="0"/>
              <a:cs typeface="Times New Roman" panose="02020603050405020304" pitchFamily="18" charset="0"/>
            </a:rPr>
            <a:t>Nominal</a:t>
          </a:r>
        </a:p>
        <a:p>
          <a:r>
            <a:rPr lang="en-US" sz="1700" b="0" i="0" dirty="0">
              <a:latin typeface="Times New Roman" panose="02020603050405020304" pitchFamily="18" charset="0"/>
              <a:cs typeface="Times New Roman" panose="02020603050405020304" pitchFamily="18" charset="0"/>
            </a:rPr>
            <a:t>Nominal data consists of categories or labels that do not have a natural order or ranking. It focus on understanding the frequency distribution and relationships between different categories without implying any numerical significance or order. </a:t>
          </a:r>
          <a:endParaRPr lang="en-CA" sz="1700" dirty="0">
            <a:latin typeface="Times New Roman" panose="02020603050405020304" pitchFamily="18" charset="0"/>
            <a:cs typeface="Times New Roman" panose="02020603050405020304" pitchFamily="18" charset="0"/>
          </a:endParaRPr>
        </a:p>
      </dgm:t>
    </dgm:pt>
    <dgm:pt modelId="{6C58F9DE-5D2D-4D22-B8FF-F61F88AC5628}" type="parTrans" cxnId="{6F9C92EE-7540-4C89-A8C8-A923F7C39911}">
      <dgm:prSet/>
      <dgm:spPr/>
      <dgm:t>
        <a:bodyPr/>
        <a:lstStyle/>
        <a:p>
          <a:endParaRPr lang="en-CA"/>
        </a:p>
      </dgm:t>
    </dgm:pt>
    <dgm:pt modelId="{3C1D99B1-5113-48BD-A378-EA200568C43F}" type="sibTrans" cxnId="{6F9C92EE-7540-4C89-A8C8-A923F7C39911}">
      <dgm:prSet/>
      <dgm:spPr/>
      <dgm:t>
        <a:bodyPr/>
        <a:lstStyle/>
        <a:p>
          <a:endParaRPr lang="en-CA"/>
        </a:p>
      </dgm:t>
    </dgm:pt>
    <dgm:pt modelId="{389968B3-5F3E-4DE5-94A7-1B70434E0524}">
      <dgm:prSet phldrT="[Text]" custT="1"/>
      <dgm:spPr/>
      <dgm:t>
        <a:bodyPr/>
        <a:lstStyle/>
        <a:p>
          <a:pPr algn="ctr"/>
          <a:r>
            <a:rPr lang="en-CA" sz="2400" dirty="0">
              <a:latin typeface="Times New Roman" panose="02020603050405020304" pitchFamily="18" charset="0"/>
              <a:cs typeface="Times New Roman" panose="02020603050405020304" pitchFamily="18" charset="0"/>
            </a:rPr>
            <a:t>Ordinal</a:t>
          </a:r>
        </a:p>
        <a:p>
          <a:pPr algn="ctr"/>
          <a:r>
            <a:rPr lang="en-US" sz="1700" b="0" i="0" dirty="0">
              <a:latin typeface="Times New Roman" panose="02020603050405020304" pitchFamily="18" charset="0"/>
              <a:cs typeface="Times New Roman" panose="02020603050405020304" pitchFamily="18" charset="0"/>
            </a:rPr>
            <a:t>Ordinal variables convey information about the relative ordering or ranking of categories. It focus on understanding and interpreting the relationships between ordinal variables and other variables of interest. These techniques provide insights into the patterns, trends, and associations within the data.</a:t>
          </a:r>
          <a:endParaRPr lang="en-CA" sz="1700" dirty="0">
            <a:latin typeface="Times New Roman" panose="02020603050405020304" pitchFamily="18" charset="0"/>
            <a:cs typeface="Times New Roman" panose="02020603050405020304" pitchFamily="18" charset="0"/>
          </a:endParaRPr>
        </a:p>
      </dgm:t>
    </dgm:pt>
    <dgm:pt modelId="{2B273D25-4B53-4EF3-89F6-C41A26F5993C}" type="parTrans" cxnId="{B0279BC4-1BFA-4F08-B4A6-C2B60A791802}">
      <dgm:prSet/>
      <dgm:spPr/>
      <dgm:t>
        <a:bodyPr/>
        <a:lstStyle/>
        <a:p>
          <a:endParaRPr lang="en-CA"/>
        </a:p>
      </dgm:t>
    </dgm:pt>
    <dgm:pt modelId="{3939197E-2FE3-47C6-9D3D-367976E39CC1}" type="sibTrans" cxnId="{B0279BC4-1BFA-4F08-B4A6-C2B60A791802}">
      <dgm:prSet/>
      <dgm:spPr/>
      <dgm:t>
        <a:bodyPr/>
        <a:lstStyle/>
        <a:p>
          <a:endParaRPr lang="en-CA"/>
        </a:p>
      </dgm:t>
    </dgm:pt>
    <dgm:pt modelId="{D7BE928A-CC77-4BB0-8EFC-4124ABC00EF9}" type="pres">
      <dgm:prSet presAssocID="{E0BE1ADC-3A8C-4A79-9BE5-8C9F60F09C9F}" presName="linearFlow" presStyleCnt="0">
        <dgm:presLayoutVars>
          <dgm:dir/>
          <dgm:resizeHandles val="exact"/>
        </dgm:presLayoutVars>
      </dgm:prSet>
      <dgm:spPr/>
    </dgm:pt>
    <dgm:pt modelId="{492D4875-39C7-4518-A45C-C7F161B5B38E}" type="pres">
      <dgm:prSet presAssocID="{A1840C8A-ECDA-4700-B4CC-F4D79C250F49}" presName="composite" presStyleCnt="0"/>
      <dgm:spPr/>
    </dgm:pt>
    <dgm:pt modelId="{4247B716-4DBF-417E-B31A-5ACB82042848}" type="pres">
      <dgm:prSet presAssocID="{A1840C8A-ECDA-4700-B4CC-F4D79C250F49}" presName="imgShp" presStyleLbl="fgImgPlace1" presStyleIdx="0" presStyleCnt="2" custLinFactNeighborX="-34817" custLinFactNeighborY="-2079"/>
      <dgm:spPr>
        <a:prstGeom prst="flowChartAlternateProcess">
          <a:avLst/>
        </a:prstGeom>
        <a:blipFill rotWithShape="1">
          <a:blip xmlns:r="http://schemas.openxmlformats.org/officeDocument/2006/relationships" r:embed="rId1"/>
          <a:srcRect/>
          <a:stretch>
            <a:fillRect l="-17000" r="-17000"/>
          </a:stretch>
        </a:blipFill>
      </dgm:spPr>
    </dgm:pt>
    <dgm:pt modelId="{B5879772-7965-4DCA-8A78-1AC72D8AC6A0}" type="pres">
      <dgm:prSet presAssocID="{A1840C8A-ECDA-4700-B4CC-F4D79C250F49}" presName="txShp" presStyleLbl="node1" presStyleIdx="0" presStyleCnt="2">
        <dgm:presLayoutVars>
          <dgm:bulletEnabled val="1"/>
        </dgm:presLayoutVars>
      </dgm:prSet>
      <dgm:spPr/>
    </dgm:pt>
    <dgm:pt modelId="{B9DB99B2-04ED-4F37-9606-3525905978BE}" type="pres">
      <dgm:prSet presAssocID="{3C1D99B1-5113-48BD-A378-EA200568C43F}" presName="spacing" presStyleCnt="0"/>
      <dgm:spPr/>
    </dgm:pt>
    <dgm:pt modelId="{E856A985-B44E-4E57-B4F3-F832F86FD313}" type="pres">
      <dgm:prSet presAssocID="{389968B3-5F3E-4DE5-94A7-1B70434E0524}" presName="composite" presStyleCnt="0"/>
      <dgm:spPr/>
    </dgm:pt>
    <dgm:pt modelId="{5BC2B415-C123-49E1-AAC7-CCAAB4CBB0E7}" type="pres">
      <dgm:prSet presAssocID="{389968B3-5F3E-4DE5-94A7-1B70434E0524}" presName="imgShp" presStyleLbl="fgImgPlace1" presStyleIdx="1" presStyleCnt="2" custLinFactNeighborX="-34817" custLinFactNeighborY="-4157"/>
      <dgm:spPr>
        <a:prstGeom prst="flowChartAlternateProcess">
          <a:avLst/>
        </a:prstGeom>
        <a:blipFill rotWithShape="1">
          <a:blip xmlns:r="http://schemas.openxmlformats.org/officeDocument/2006/relationships" r:embed="rId2"/>
          <a:srcRect/>
          <a:stretch>
            <a:fillRect l="-29000" r="-29000"/>
          </a:stretch>
        </a:blipFill>
      </dgm:spPr>
    </dgm:pt>
    <dgm:pt modelId="{44BF76FD-68C0-4B96-B0D8-32E0454CD7A7}" type="pres">
      <dgm:prSet presAssocID="{389968B3-5F3E-4DE5-94A7-1B70434E0524}" presName="txShp" presStyleLbl="node1" presStyleIdx="1" presStyleCnt="2">
        <dgm:presLayoutVars>
          <dgm:bulletEnabled val="1"/>
        </dgm:presLayoutVars>
      </dgm:prSet>
      <dgm:spPr/>
    </dgm:pt>
  </dgm:ptLst>
  <dgm:cxnLst>
    <dgm:cxn modelId="{81482D66-A0B6-4F7E-B013-94F1876DBD6D}" type="presOf" srcId="{389968B3-5F3E-4DE5-94A7-1B70434E0524}" destId="{44BF76FD-68C0-4B96-B0D8-32E0454CD7A7}" srcOrd="0" destOrd="0" presId="urn:microsoft.com/office/officeart/2005/8/layout/vList3"/>
    <dgm:cxn modelId="{08407989-A288-499F-93E7-9728B0BB6B59}" type="presOf" srcId="{E0BE1ADC-3A8C-4A79-9BE5-8C9F60F09C9F}" destId="{D7BE928A-CC77-4BB0-8EFC-4124ABC00EF9}" srcOrd="0" destOrd="0" presId="urn:microsoft.com/office/officeart/2005/8/layout/vList3"/>
    <dgm:cxn modelId="{B0279BC4-1BFA-4F08-B4A6-C2B60A791802}" srcId="{E0BE1ADC-3A8C-4A79-9BE5-8C9F60F09C9F}" destId="{389968B3-5F3E-4DE5-94A7-1B70434E0524}" srcOrd="1" destOrd="0" parTransId="{2B273D25-4B53-4EF3-89F6-C41A26F5993C}" sibTransId="{3939197E-2FE3-47C6-9D3D-367976E39CC1}"/>
    <dgm:cxn modelId="{6F9C92EE-7540-4C89-A8C8-A923F7C39911}" srcId="{E0BE1ADC-3A8C-4A79-9BE5-8C9F60F09C9F}" destId="{A1840C8A-ECDA-4700-B4CC-F4D79C250F49}" srcOrd="0" destOrd="0" parTransId="{6C58F9DE-5D2D-4D22-B8FF-F61F88AC5628}" sibTransId="{3C1D99B1-5113-48BD-A378-EA200568C43F}"/>
    <dgm:cxn modelId="{D99A49F8-EE03-446F-AAC8-870361F26407}" type="presOf" srcId="{A1840C8A-ECDA-4700-B4CC-F4D79C250F49}" destId="{B5879772-7965-4DCA-8A78-1AC72D8AC6A0}" srcOrd="0" destOrd="0" presId="urn:microsoft.com/office/officeart/2005/8/layout/vList3"/>
    <dgm:cxn modelId="{C6DEC0CE-4315-49A3-BE80-78D0B9B11124}" type="presParOf" srcId="{D7BE928A-CC77-4BB0-8EFC-4124ABC00EF9}" destId="{492D4875-39C7-4518-A45C-C7F161B5B38E}" srcOrd="0" destOrd="0" presId="urn:microsoft.com/office/officeart/2005/8/layout/vList3"/>
    <dgm:cxn modelId="{8159278B-FA19-4C87-9DE8-F13409D980EE}" type="presParOf" srcId="{492D4875-39C7-4518-A45C-C7F161B5B38E}" destId="{4247B716-4DBF-417E-B31A-5ACB82042848}" srcOrd="0" destOrd="0" presId="urn:microsoft.com/office/officeart/2005/8/layout/vList3"/>
    <dgm:cxn modelId="{FB2C0E3F-833F-46DF-BD07-20E8AD1F1385}" type="presParOf" srcId="{492D4875-39C7-4518-A45C-C7F161B5B38E}" destId="{B5879772-7965-4DCA-8A78-1AC72D8AC6A0}" srcOrd="1" destOrd="0" presId="urn:microsoft.com/office/officeart/2005/8/layout/vList3"/>
    <dgm:cxn modelId="{86C823C5-ECD4-4853-8E0E-227543B99C7B}" type="presParOf" srcId="{D7BE928A-CC77-4BB0-8EFC-4124ABC00EF9}" destId="{B9DB99B2-04ED-4F37-9606-3525905978BE}" srcOrd="1" destOrd="0" presId="urn:microsoft.com/office/officeart/2005/8/layout/vList3"/>
    <dgm:cxn modelId="{928A256F-0494-430D-8786-A33ED2D85792}" type="presParOf" srcId="{D7BE928A-CC77-4BB0-8EFC-4124ABC00EF9}" destId="{E856A985-B44E-4E57-B4F3-F832F86FD313}" srcOrd="2" destOrd="0" presId="urn:microsoft.com/office/officeart/2005/8/layout/vList3"/>
    <dgm:cxn modelId="{C735BA71-B73D-4629-A4E0-630E7FDF2A2E}" type="presParOf" srcId="{E856A985-B44E-4E57-B4F3-F832F86FD313}" destId="{5BC2B415-C123-49E1-AAC7-CCAAB4CBB0E7}" srcOrd="0" destOrd="0" presId="urn:microsoft.com/office/officeart/2005/8/layout/vList3"/>
    <dgm:cxn modelId="{972666A9-78C3-4FE8-BDE5-01AF46AA9C75}" type="presParOf" srcId="{E856A985-B44E-4E57-B4F3-F832F86FD313}" destId="{44BF76FD-68C0-4B96-B0D8-32E0454CD7A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BE1ADC-3A8C-4A79-9BE5-8C9F60F09C9F}" type="doc">
      <dgm:prSet loTypeId="urn:microsoft.com/office/officeart/2005/8/layout/vList3" loCatId="list" qsTypeId="urn:microsoft.com/office/officeart/2005/8/quickstyle/simple1" qsCatId="simple" csTypeId="urn:microsoft.com/office/officeart/2005/8/colors/accent1_2" csCatId="accent1" phldr="1"/>
      <dgm:spPr/>
    </dgm:pt>
    <dgm:pt modelId="{A1840C8A-ECDA-4700-B4CC-F4D79C250F49}">
      <dgm:prSet phldrT="[Text]" custT="1"/>
      <dgm:spPr/>
      <dgm:t>
        <a:bodyPr/>
        <a:lstStyle/>
        <a:p>
          <a:r>
            <a:rPr lang="en-CA" sz="2400" dirty="0">
              <a:latin typeface="Times New Roman" panose="02020603050405020304" pitchFamily="18" charset="0"/>
              <a:cs typeface="Times New Roman" panose="02020603050405020304" pitchFamily="18" charset="0"/>
            </a:rPr>
            <a:t>Interval</a:t>
          </a:r>
        </a:p>
        <a:p>
          <a:r>
            <a:rPr lang="en-US" sz="1700" b="0" i="0" dirty="0">
              <a:latin typeface="Times New Roman" panose="02020603050405020304" pitchFamily="18" charset="0"/>
              <a:cs typeface="Times New Roman" panose="02020603050405020304" pitchFamily="18" charset="0"/>
            </a:rPr>
            <a:t>Interval variables are characterized by having a meaningful zero point on the scale, but this zero point does not represent the absence of the quantity being measured. Instead, it is simply a reference point, and values can be positive or negative relative to it.</a:t>
          </a:r>
          <a:endParaRPr lang="en-CA" sz="1700" dirty="0">
            <a:latin typeface="Times New Roman" panose="02020603050405020304" pitchFamily="18" charset="0"/>
            <a:cs typeface="Times New Roman" panose="02020603050405020304" pitchFamily="18" charset="0"/>
          </a:endParaRPr>
        </a:p>
      </dgm:t>
    </dgm:pt>
    <dgm:pt modelId="{6C58F9DE-5D2D-4D22-B8FF-F61F88AC5628}" type="parTrans" cxnId="{6F9C92EE-7540-4C89-A8C8-A923F7C39911}">
      <dgm:prSet/>
      <dgm:spPr/>
      <dgm:t>
        <a:bodyPr/>
        <a:lstStyle/>
        <a:p>
          <a:endParaRPr lang="en-CA"/>
        </a:p>
      </dgm:t>
    </dgm:pt>
    <dgm:pt modelId="{3C1D99B1-5113-48BD-A378-EA200568C43F}" type="sibTrans" cxnId="{6F9C92EE-7540-4C89-A8C8-A923F7C39911}">
      <dgm:prSet/>
      <dgm:spPr/>
      <dgm:t>
        <a:bodyPr/>
        <a:lstStyle/>
        <a:p>
          <a:endParaRPr lang="en-CA"/>
        </a:p>
      </dgm:t>
    </dgm:pt>
    <dgm:pt modelId="{389968B3-5F3E-4DE5-94A7-1B70434E0524}">
      <dgm:prSet phldrT="[Text]" custT="1"/>
      <dgm:spPr/>
      <dgm:t>
        <a:bodyPr/>
        <a:lstStyle/>
        <a:p>
          <a:r>
            <a:rPr lang="en-CA" sz="2400" dirty="0">
              <a:latin typeface="Times New Roman" panose="02020603050405020304" pitchFamily="18" charset="0"/>
              <a:cs typeface="Times New Roman" panose="02020603050405020304" pitchFamily="18" charset="0"/>
            </a:rPr>
            <a:t>Ratio</a:t>
          </a:r>
        </a:p>
        <a:p>
          <a:r>
            <a:rPr lang="en-CA" sz="1700" dirty="0">
              <a:latin typeface="Times New Roman" panose="02020603050405020304" pitchFamily="18" charset="0"/>
              <a:cs typeface="Times New Roman" panose="02020603050405020304" pitchFamily="18" charset="0"/>
            </a:rPr>
            <a:t>Ratio measurement assign numerical values to data points with equal intervals between them and a true zero points. </a:t>
          </a:r>
          <a:r>
            <a:rPr lang="en-US" sz="1700" b="0" i="0" dirty="0">
              <a:latin typeface="Times New Roman" panose="02020603050405020304" pitchFamily="18" charset="0"/>
              <a:cs typeface="Times New Roman" panose="02020603050405020304" pitchFamily="18" charset="0"/>
            </a:rPr>
            <a:t>Ratios are commonly used to express the relationship or proportion between different variables or quantities</a:t>
          </a:r>
          <a:endParaRPr lang="en-CA" sz="1700" dirty="0">
            <a:latin typeface="Times New Roman" panose="02020603050405020304" pitchFamily="18" charset="0"/>
            <a:cs typeface="Times New Roman" panose="02020603050405020304" pitchFamily="18" charset="0"/>
          </a:endParaRPr>
        </a:p>
      </dgm:t>
    </dgm:pt>
    <dgm:pt modelId="{2B273D25-4B53-4EF3-89F6-C41A26F5993C}" type="parTrans" cxnId="{B0279BC4-1BFA-4F08-B4A6-C2B60A791802}">
      <dgm:prSet/>
      <dgm:spPr/>
      <dgm:t>
        <a:bodyPr/>
        <a:lstStyle/>
        <a:p>
          <a:endParaRPr lang="en-CA"/>
        </a:p>
      </dgm:t>
    </dgm:pt>
    <dgm:pt modelId="{3939197E-2FE3-47C6-9D3D-367976E39CC1}" type="sibTrans" cxnId="{B0279BC4-1BFA-4F08-B4A6-C2B60A791802}">
      <dgm:prSet/>
      <dgm:spPr/>
      <dgm:t>
        <a:bodyPr/>
        <a:lstStyle/>
        <a:p>
          <a:endParaRPr lang="en-CA"/>
        </a:p>
      </dgm:t>
    </dgm:pt>
    <dgm:pt modelId="{D7BE928A-CC77-4BB0-8EFC-4124ABC00EF9}" type="pres">
      <dgm:prSet presAssocID="{E0BE1ADC-3A8C-4A79-9BE5-8C9F60F09C9F}" presName="linearFlow" presStyleCnt="0">
        <dgm:presLayoutVars>
          <dgm:dir/>
          <dgm:resizeHandles val="exact"/>
        </dgm:presLayoutVars>
      </dgm:prSet>
      <dgm:spPr/>
    </dgm:pt>
    <dgm:pt modelId="{492D4875-39C7-4518-A45C-C7F161B5B38E}" type="pres">
      <dgm:prSet presAssocID="{A1840C8A-ECDA-4700-B4CC-F4D79C250F49}" presName="composite" presStyleCnt="0"/>
      <dgm:spPr/>
    </dgm:pt>
    <dgm:pt modelId="{4247B716-4DBF-417E-B31A-5ACB82042848}" type="pres">
      <dgm:prSet presAssocID="{A1840C8A-ECDA-4700-B4CC-F4D79C250F49}" presName="imgShp" presStyleLbl="fgImgPlace1" presStyleIdx="0" presStyleCnt="2" custLinFactNeighborX="-31179" custLinFactNeighborY="-520"/>
      <dgm:spPr>
        <a:prstGeom prst="flowChartAlternateProcess">
          <a:avLst/>
        </a:prstGeom>
        <a:blipFill rotWithShape="1">
          <a:blip xmlns:r="http://schemas.openxmlformats.org/officeDocument/2006/relationships" r:embed="rId1"/>
          <a:srcRect/>
          <a:stretch>
            <a:fillRect l="-18000" r="-18000"/>
          </a:stretch>
        </a:blipFill>
      </dgm:spPr>
    </dgm:pt>
    <dgm:pt modelId="{B5879772-7965-4DCA-8A78-1AC72D8AC6A0}" type="pres">
      <dgm:prSet presAssocID="{A1840C8A-ECDA-4700-B4CC-F4D79C250F49}" presName="txShp" presStyleLbl="node1" presStyleIdx="0" presStyleCnt="2">
        <dgm:presLayoutVars>
          <dgm:bulletEnabled val="1"/>
        </dgm:presLayoutVars>
      </dgm:prSet>
      <dgm:spPr/>
    </dgm:pt>
    <dgm:pt modelId="{B9DB99B2-04ED-4F37-9606-3525905978BE}" type="pres">
      <dgm:prSet presAssocID="{3C1D99B1-5113-48BD-A378-EA200568C43F}" presName="spacing" presStyleCnt="0"/>
      <dgm:spPr/>
    </dgm:pt>
    <dgm:pt modelId="{E856A985-B44E-4E57-B4F3-F832F86FD313}" type="pres">
      <dgm:prSet presAssocID="{389968B3-5F3E-4DE5-94A7-1B70434E0524}" presName="composite" presStyleCnt="0"/>
      <dgm:spPr/>
    </dgm:pt>
    <dgm:pt modelId="{5BC2B415-C123-49E1-AAC7-CCAAB4CBB0E7}" type="pres">
      <dgm:prSet presAssocID="{389968B3-5F3E-4DE5-94A7-1B70434E0524}" presName="imgShp" presStyleLbl="fgImgPlace1" presStyleIdx="1" presStyleCnt="2" custLinFactNeighborX="-30140" custLinFactNeighborY="-3637"/>
      <dgm:spPr>
        <a:prstGeom prst="flowChartAlternateProcess">
          <a:avLst/>
        </a:prstGeom>
        <a:blipFill rotWithShape="1">
          <a:blip xmlns:r="http://schemas.openxmlformats.org/officeDocument/2006/relationships" r:embed="rId2"/>
          <a:srcRect/>
          <a:stretch>
            <a:fillRect l="-52000" r="-52000"/>
          </a:stretch>
        </a:blipFill>
      </dgm:spPr>
    </dgm:pt>
    <dgm:pt modelId="{44BF76FD-68C0-4B96-B0D8-32E0454CD7A7}" type="pres">
      <dgm:prSet presAssocID="{389968B3-5F3E-4DE5-94A7-1B70434E0524}" presName="txShp" presStyleLbl="node1" presStyleIdx="1" presStyleCnt="2">
        <dgm:presLayoutVars>
          <dgm:bulletEnabled val="1"/>
        </dgm:presLayoutVars>
      </dgm:prSet>
      <dgm:spPr/>
    </dgm:pt>
  </dgm:ptLst>
  <dgm:cxnLst>
    <dgm:cxn modelId="{81482D66-A0B6-4F7E-B013-94F1876DBD6D}" type="presOf" srcId="{389968B3-5F3E-4DE5-94A7-1B70434E0524}" destId="{44BF76FD-68C0-4B96-B0D8-32E0454CD7A7}" srcOrd="0" destOrd="0" presId="urn:microsoft.com/office/officeart/2005/8/layout/vList3"/>
    <dgm:cxn modelId="{08407989-A288-499F-93E7-9728B0BB6B59}" type="presOf" srcId="{E0BE1ADC-3A8C-4A79-9BE5-8C9F60F09C9F}" destId="{D7BE928A-CC77-4BB0-8EFC-4124ABC00EF9}" srcOrd="0" destOrd="0" presId="urn:microsoft.com/office/officeart/2005/8/layout/vList3"/>
    <dgm:cxn modelId="{B0279BC4-1BFA-4F08-B4A6-C2B60A791802}" srcId="{E0BE1ADC-3A8C-4A79-9BE5-8C9F60F09C9F}" destId="{389968B3-5F3E-4DE5-94A7-1B70434E0524}" srcOrd="1" destOrd="0" parTransId="{2B273D25-4B53-4EF3-89F6-C41A26F5993C}" sibTransId="{3939197E-2FE3-47C6-9D3D-367976E39CC1}"/>
    <dgm:cxn modelId="{6F9C92EE-7540-4C89-A8C8-A923F7C39911}" srcId="{E0BE1ADC-3A8C-4A79-9BE5-8C9F60F09C9F}" destId="{A1840C8A-ECDA-4700-B4CC-F4D79C250F49}" srcOrd="0" destOrd="0" parTransId="{6C58F9DE-5D2D-4D22-B8FF-F61F88AC5628}" sibTransId="{3C1D99B1-5113-48BD-A378-EA200568C43F}"/>
    <dgm:cxn modelId="{D99A49F8-EE03-446F-AAC8-870361F26407}" type="presOf" srcId="{A1840C8A-ECDA-4700-B4CC-F4D79C250F49}" destId="{B5879772-7965-4DCA-8A78-1AC72D8AC6A0}" srcOrd="0" destOrd="0" presId="urn:microsoft.com/office/officeart/2005/8/layout/vList3"/>
    <dgm:cxn modelId="{C6DEC0CE-4315-49A3-BE80-78D0B9B11124}" type="presParOf" srcId="{D7BE928A-CC77-4BB0-8EFC-4124ABC00EF9}" destId="{492D4875-39C7-4518-A45C-C7F161B5B38E}" srcOrd="0" destOrd="0" presId="urn:microsoft.com/office/officeart/2005/8/layout/vList3"/>
    <dgm:cxn modelId="{8159278B-FA19-4C87-9DE8-F13409D980EE}" type="presParOf" srcId="{492D4875-39C7-4518-A45C-C7F161B5B38E}" destId="{4247B716-4DBF-417E-B31A-5ACB82042848}" srcOrd="0" destOrd="0" presId="urn:microsoft.com/office/officeart/2005/8/layout/vList3"/>
    <dgm:cxn modelId="{FB2C0E3F-833F-46DF-BD07-20E8AD1F1385}" type="presParOf" srcId="{492D4875-39C7-4518-A45C-C7F161B5B38E}" destId="{B5879772-7965-4DCA-8A78-1AC72D8AC6A0}" srcOrd="1" destOrd="0" presId="urn:microsoft.com/office/officeart/2005/8/layout/vList3"/>
    <dgm:cxn modelId="{86C823C5-ECD4-4853-8E0E-227543B99C7B}" type="presParOf" srcId="{D7BE928A-CC77-4BB0-8EFC-4124ABC00EF9}" destId="{B9DB99B2-04ED-4F37-9606-3525905978BE}" srcOrd="1" destOrd="0" presId="urn:microsoft.com/office/officeart/2005/8/layout/vList3"/>
    <dgm:cxn modelId="{928A256F-0494-430D-8786-A33ED2D85792}" type="presParOf" srcId="{D7BE928A-CC77-4BB0-8EFC-4124ABC00EF9}" destId="{E856A985-B44E-4E57-B4F3-F832F86FD313}" srcOrd="2" destOrd="0" presId="urn:microsoft.com/office/officeart/2005/8/layout/vList3"/>
    <dgm:cxn modelId="{C735BA71-B73D-4629-A4E0-630E7FDF2A2E}" type="presParOf" srcId="{E856A985-B44E-4E57-B4F3-F832F86FD313}" destId="{5BC2B415-C123-49E1-AAC7-CCAAB4CBB0E7}" srcOrd="0" destOrd="0" presId="urn:microsoft.com/office/officeart/2005/8/layout/vList3"/>
    <dgm:cxn modelId="{972666A9-78C3-4FE8-BDE5-01AF46AA9C75}" type="presParOf" srcId="{E856A985-B44E-4E57-B4F3-F832F86FD313}" destId="{44BF76FD-68C0-4B96-B0D8-32E0454CD7A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FF9921-9CD3-4058-ADE4-64A104428959}"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CA"/>
        </a:p>
      </dgm:t>
    </dgm:pt>
    <dgm:pt modelId="{FC883A7E-E36D-40FD-9528-90745F71CA12}">
      <dgm:prSet phldrT="[Text]"/>
      <dgm:spPr/>
      <dgm:t>
        <a:bodyPr/>
        <a:lstStyle/>
        <a:p>
          <a:r>
            <a:rPr lang="en-CA" dirty="0">
              <a:effectLst/>
              <a:latin typeface="Times New Roman" panose="02020603050405020304" pitchFamily="18" charset="0"/>
              <a:ea typeface="Aptos" panose="020B0004020202020204" pitchFamily="34" charset="0"/>
              <a:cs typeface="Times New Roman" panose="02020603050405020304" pitchFamily="18" charset="0"/>
            </a:rPr>
            <a:t>Demographic Information and familiarity</a:t>
          </a:r>
          <a:endParaRPr lang="en-CA" dirty="0">
            <a:latin typeface="Times New Roman" panose="02020603050405020304" pitchFamily="18" charset="0"/>
            <a:cs typeface="Times New Roman" panose="02020603050405020304" pitchFamily="18" charset="0"/>
          </a:endParaRPr>
        </a:p>
      </dgm:t>
    </dgm:pt>
    <dgm:pt modelId="{116C7A89-5CAB-4DC0-B2D9-968BDEA7C816}" type="parTrans" cxnId="{8F1B6912-1D61-46E1-ADD8-37303798DE11}">
      <dgm:prSet/>
      <dgm:spPr/>
      <dgm:t>
        <a:bodyPr/>
        <a:lstStyle/>
        <a:p>
          <a:endParaRPr lang="en-CA"/>
        </a:p>
      </dgm:t>
    </dgm:pt>
    <dgm:pt modelId="{ABEB0168-58B9-421A-B2D0-A7F6425F322E}" type="sibTrans" cxnId="{8F1B6912-1D61-46E1-ADD8-37303798DE11}">
      <dgm:prSet/>
      <dgm:spPr/>
      <dgm:t>
        <a:bodyPr/>
        <a:lstStyle/>
        <a:p>
          <a:endParaRPr lang="en-CA"/>
        </a:p>
      </dgm:t>
    </dgm:pt>
    <dgm:pt modelId="{4A779797-8BC4-446A-8F3D-249E006CE0ED}">
      <dgm:prSet phldrT="[Text]"/>
      <dgm:spPr/>
      <dgm:t>
        <a:bodyPr/>
        <a:lstStyle/>
        <a:p>
          <a:r>
            <a:rPr lang="en-CA">
              <a:latin typeface="Times New Roman" panose="02020603050405020304" pitchFamily="18" charset="0"/>
              <a:cs typeface="Times New Roman" panose="02020603050405020304" pitchFamily="18" charset="0"/>
            </a:rPr>
            <a:t>Gender, Age,  Location and Occupation</a:t>
          </a:r>
        </a:p>
      </dgm:t>
    </dgm:pt>
    <dgm:pt modelId="{C28B61FE-8B3D-4B83-BC0F-BF59AA166C88}" type="parTrans" cxnId="{51AB7D1F-EE73-446F-B922-B15356223CC6}">
      <dgm:prSet/>
      <dgm:spPr/>
      <dgm:t>
        <a:bodyPr/>
        <a:lstStyle/>
        <a:p>
          <a:endParaRPr lang="en-CA"/>
        </a:p>
      </dgm:t>
    </dgm:pt>
    <dgm:pt modelId="{541C18E4-DD0D-48E0-8538-196B8A507D1D}" type="sibTrans" cxnId="{51AB7D1F-EE73-446F-B922-B15356223CC6}">
      <dgm:prSet/>
      <dgm:spPr/>
      <dgm:t>
        <a:bodyPr/>
        <a:lstStyle/>
        <a:p>
          <a:endParaRPr lang="en-CA"/>
        </a:p>
      </dgm:t>
    </dgm:pt>
    <dgm:pt modelId="{F16FABD9-B64A-4450-9490-96099774A5E0}">
      <dgm:prSet phldrT="[Text]"/>
      <dgm:spPr/>
      <dgm:t>
        <a:bodyPr/>
        <a:lstStyle/>
        <a:p>
          <a:r>
            <a:rPr lang="en-CA" dirty="0">
              <a:latin typeface="Times New Roman" panose="02020603050405020304" pitchFamily="18" charset="0"/>
              <a:cs typeface="Times New Roman" panose="02020603050405020304" pitchFamily="18" charset="0"/>
            </a:rPr>
            <a:t>Application/Types</a:t>
          </a:r>
        </a:p>
      </dgm:t>
    </dgm:pt>
    <dgm:pt modelId="{A34F3D05-EEBF-4012-91CE-450566143B76}" type="parTrans" cxnId="{83763FDC-9D5F-49BE-90A4-1CA3D7F538E2}">
      <dgm:prSet/>
      <dgm:spPr/>
      <dgm:t>
        <a:bodyPr/>
        <a:lstStyle/>
        <a:p>
          <a:endParaRPr lang="en-CA"/>
        </a:p>
      </dgm:t>
    </dgm:pt>
    <dgm:pt modelId="{439BE39F-AFC3-4F55-BCD3-B07C1A4DCAEC}" type="sibTrans" cxnId="{83763FDC-9D5F-49BE-90A4-1CA3D7F538E2}">
      <dgm:prSet/>
      <dgm:spPr/>
      <dgm:t>
        <a:bodyPr/>
        <a:lstStyle/>
        <a:p>
          <a:endParaRPr lang="en-CA"/>
        </a:p>
      </dgm:t>
    </dgm:pt>
    <dgm:pt modelId="{54C08906-9BE4-41D5-BF67-35C9D94B5FC1}">
      <dgm:prSet phldrT="[Text]"/>
      <dgm:spPr/>
      <dgm:t>
        <a:bodyPr/>
        <a:lstStyle/>
        <a:p>
          <a:r>
            <a:rPr lang="en-CA" dirty="0">
              <a:latin typeface="Times New Roman" panose="02020603050405020304" pitchFamily="18" charset="0"/>
              <a:cs typeface="Times New Roman" panose="02020603050405020304" pitchFamily="18" charset="0"/>
            </a:rPr>
            <a:t>Category and device type for WIOT</a:t>
          </a:r>
        </a:p>
      </dgm:t>
    </dgm:pt>
    <dgm:pt modelId="{6BBF83B3-60A0-4616-ABC6-3311F8D05BBF}" type="parTrans" cxnId="{B083BF37-F849-4A1E-80BD-20D73E874DD8}">
      <dgm:prSet/>
      <dgm:spPr/>
      <dgm:t>
        <a:bodyPr/>
        <a:lstStyle/>
        <a:p>
          <a:endParaRPr lang="en-CA"/>
        </a:p>
      </dgm:t>
    </dgm:pt>
    <dgm:pt modelId="{AB1615BB-FEAF-4F07-8C3D-DBB5F4252272}" type="sibTrans" cxnId="{B083BF37-F849-4A1E-80BD-20D73E874DD8}">
      <dgm:prSet/>
      <dgm:spPr/>
      <dgm:t>
        <a:bodyPr/>
        <a:lstStyle/>
        <a:p>
          <a:endParaRPr lang="en-CA"/>
        </a:p>
      </dgm:t>
    </dgm:pt>
    <dgm:pt modelId="{22A33C95-A429-4BF5-801B-074936B4C5A9}">
      <dgm:prSet phldrT="[Text]"/>
      <dgm:spPr/>
      <dgm:t>
        <a:bodyPr/>
        <a:lstStyle/>
        <a:p>
          <a:r>
            <a:rPr lang="en-CA" dirty="0">
              <a:latin typeface="Times New Roman" panose="02020603050405020304" pitchFamily="18" charset="0"/>
              <a:cs typeface="Times New Roman" panose="02020603050405020304" pitchFamily="18" charset="0"/>
            </a:rPr>
            <a:t>User Familiarity and willing to share information  </a:t>
          </a:r>
        </a:p>
      </dgm:t>
    </dgm:pt>
    <dgm:pt modelId="{72DA720A-F1BC-448A-9151-B36FE02D7892}" type="parTrans" cxnId="{CF126E34-2050-49F8-8D98-7D1BCFA0E074}">
      <dgm:prSet/>
      <dgm:spPr/>
      <dgm:t>
        <a:bodyPr/>
        <a:lstStyle/>
        <a:p>
          <a:endParaRPr lang="en-CA"/>
        </a:p>
      </dgm:t>
    </dgm:pt>
    <dgm:pt modelId="{9546084F-535A-4F5A-B619-A442BE60C51C}" type="sibTrans" cxnId="{CF126E34-2050-49F8-8D98-7D1BCFA0E074}">
      <dgm:prSet/>
      <dgm:spPr/>
      <dgm:t>
        <a:bodyPr/>
        <a:lstStyle/>
        <a:p>
          <a:endParaRPr lang="en-CA"/>
        </a:p>
      </dgm:t>
    </dgm:pt>
    <dgm:pt modelId="{1344DA8B-C797-4448-B233-9D61722DE14C}">
      <dgm:prSet phldrT="[Text]"/>
      <dgm:spPr/>
      <dgm:t>
        <a:bodyPr/>
        <a:lstStyle/>
        <a:p>
          <a:r>
            <a:rPr lang="en-CA" dirty="0">
              <a:latin typeface="Times New Roman" panose="02020603050405020304" pitchFamily="18" charset="0"/>
              <a:cs typeface="Times New Roman" panose="02020603050405020304" pitchFamily="18" charset="0"/>
            </a:rPr>
            <a:t>Discovering new Types</a:t>
          </a:r>
        </a:p>
      </dgm:t>
    </dgm:pt>
    <dgm:pt modelId="{71B73C76-D0FC-4EA9-85BF-4CE97154DF9B}" type="parTrans" cxnId="{10CDA4EB-61A4-4B58-B731-C70B4F2008E0}">
      <dgm:prSet/>
      <dgm:spPr/>
      <dgm:t>
        <a:bodyPr/>
        <a:lstStyle/>
        <a:p>
          <a:endParaRPr lang="en-CA"/>
        </a:p>
      </dgm:t>
    </dgm:pt>
    <dgm:pt modelId="{0909EE03-1198-47EA-942D-5C216CE4932D}" type="sibTrans" cxnId="{10CDA4EB-61A4-4B58-B731-C70B4F2008E0}">
      <dgm:prSet/>
      <dgm:spPr/>
      <dgm:t>
        <a:bodyPr/>
        <a:lstStyle/>
        <a:p>
          <a:endParaRPr lang="en-CA"/>
        </a:p>
      </dgm:t>
    </dgm:pt>
    <dgm:pt modelId="{72D1AB40-FD62-40B8-BBF3-08C0BDF3F792}" type="pres">
      <dgm:prSet presAssocID="{DBFF9921-9CD3-4058-ADE4-64A104428959}" presName="Name0" presStyleCnt="0">
        <dgm:presLayoutVars>
          <dgm:dir/>
          <dgm:animLvl val="lvl"/>
          <dgm:resizeHandles val="exact"/>
        </dgm:presLayoutVars>
      </dgm:prSet>
      <dgm:spPr/>
    </dgm:pt>
    <dgm:pt modelId="{0F847E1F-4433-4AF8-B381-4A2748B8EABF}" type="pres">
      <dgm:prSet presAssocID="{FC883A7E-E36D-40FD-9528-90745F71CA12}" presName="linNode" presStyleCnt="0"/>
      <dgm:spPr/>
    </dgm:pt>
    <dgm:pt modelId="{65EB4FB4-4E4F-46D3-BB28-DC0E3F4EF2BB}" type="pres">
      <dgm:prSet presAssocID="{FC883A7E-E36D-40FD-9528-90745F71CA12}" presName="parentText" presStyleLbl="node1" presStyleIdx="0" presStyleCnt="2">
        <dgm:presLayoutVars>
          <dgm:chMax val="1"/>
          <dgm:bulletEnabled val="1"/>
        </dgm:presLayoutVars>
      </dgm:prSet>
      <dgm:spPr/>
    </dgm:pt>
    <dgm:pt modelId="{3BE625D9-951D-40C5-8FEA-0244D8D6AB7B}" type="pres">
      <dgm:prSet presAssocID="{FC883A7E-E36D-40FD-9528-90745F71CA12}" presName="descendantText" presStyleLbl="alignAccFollowNode1" presStyleIdx="0" presStyleCnt="2">
        <dgm:presLayoutVars>
          <dgm:bulletEnabled val="1"/>
        </dgm:presLayoutVars>
      </dgm:prSet>
      <dgm:spPr/>
    </dgm:pt>
    <dgm:pt modelId="{DAF47B0C-FDE6-46E2-9C79-7AE3908736B2}" type="pres">
      <dgm:prSet presAssocID="{ABEB0168-58B9-421A-B2D0-A7F6425F322E}" presName="sp" presStyleCnt="0"/>
      <dgm:spPr/>
    </dgm:pt>
    <dgm:pt modelId="{581C8DE2-3855-4DC8-BEB5-1D88A388E136}" type="pres">
      <dgm:prSet presAssocID="{F16FABD9-B64A-4450-9490-96099774A5E0}" presName="linNode" presStyleCnt="0"/>
      <dgm:spPr/>
    </dgm:pt>
    <dgm:pt modelId="{4F365EAD-9D88-40C2-A630-DC24432610B4}" type="pres">
      <dgm:prSet presAssocID="{F16FABD9-B64A-4450-9490-96099774A5E0}" presName="parentText" presStyleLbl="node1" presStyleIdx="1" presStyleCnt="2">
        <dgm:presLayoutVars>
          <dgm:chMax val="1"/>
          <dgm:bulletEnabled val="1"/>
        </dgm:presLayoutVars>
      </dgm:prSet>
      <dgm:spPr/>
    </dgm:pt>
    <dgm:pt modelId="{85B742DD-F3DA-4943-B83A-7D6BEED5BF96}" type="pres">
      <dgm:prSet presAssocID="{F16FABD9-B64A-4450-9490-96099774A5E0}" presName="descendantText" presStyleLbl="alignAccFollowNode1" presStyleIdx="1" presStyleCnt="2">
        <dgm:presLayoutVars>
          <dgm:bulletEnabled val="1"/>
        </dgm:presLayoutVars>
      </dgm:prSet>
      <dgm:spPr/>
    </dgm:pt>
  </dgm:ptLst>
  <dgm:cxnLst>
    <dgm:cxn modelId="{8F1B6912-1D61-46E1-ADD8-37303798DE11}" srcId="{DBFF9921-9CD3-4058-ADE4-64A104428959}" destId="{FC883A7E-E36D-40FD-9528-90745F71CA12}" srcOrd="0" destOrd="0" parTransId="{116C7A89-5CAB-4DC0-B2D9-968BDEA7C816}" sibTransId="{ABEB0168-58B9-421A-B2D0-A7F6425F322E}"/>
    <dgm:cxn modelId="{51AB7D1F-EE73-446F-B922-B15356223CC6}" srcId="{FC883A7E-E36D-40FD-9528-90745F71CA12}" destId="{4A779797-8BC4-446A-8F3D-249E006CE0ED}" srcOrd="0" destOrd="0" parTransId="{C28B61FE-8B3D-4B83-BC0F-BF59AA166C88}" sibTransId="{541C18E4-DD0D-48E0-8538-196B8A507D1D}"/>
    <dgm:cxn modelId="{FDC80E33-C693-4861-A816-16DDEDAB7007}" type="presOf" srcId="{1344DA8B-C797-4448-B233-9D61722DE14C}" destId="{85B742DD-F3DA-4943-B83A-7D6BEED5BF96}" srcOrd="0" destOrd="1" presId="urn:microsoft.com/office/officeart/2005/8/layout/vList5"/>
    <dgm:cxn modelId="{CF126E34-2050-49F8-8D98-7D1BCFA0E074}" srcId="{FC883A7E-E36D-40FD-9528-90745F71CA12}" destId="{22A33C95-A429-4BF5-801B-074936B4C5A9}" srcOrd="1" destOrd="0" parTransId="{72DA720A-F1BC-448A-9151-B36FE02D7892}" sibTransId="{9546084F-535A-4F5A-B619-A442BE60C51C}"/>
    <dgm:cxn modelId="{B083BF37-F849-4A1E-80BD-20D73E874DD8}" srcId="{F16FABD9-B64A-4450-9490-96099774A5E0}" destId="{54C08906-9BE4-41D5-BF67-35C9D94B5FC1}" srcOrd="0" destOrd="0" parTransId="{6BBF83B3-60A0-4616-ABC6-3311F8D05BBF}" sibTransId="{AB1615BB-FEAF-4F07-8C3D-DBB5F4252272}"/>
    <dgm:cxn modelId="{C0B89166-7873-4CEC-981B-885AE4A37BF3}" type="presOf" srcId="{22A33C95-A429-4BF5-801B-074936B4C5A9}" destId="{3BE625D9-951D-40C5-8FEA-0244D8D6AB7B}" srcOrd="0" destOrd="1" presId="urn:microsoft.com/office/officeart/2005/8/layout/vList5"/>
    <dgm:cxn modelId="{88C54082-6F37-415F-8069-47A91D349D71}" type="presOf" srcId="{DBFF9921-9CD3-4058-ADE4-64A104428959}" destId="{72D1AB40-FD62-40B8-BBF3-08C0BDF3F792}" srcOrd="0" destOrd="0" presId="urn:microsoft.com/office/officeart/2005/8/layout/vList5"/>
    <dgm:cxn modelId="{79E2EEA2-8DF6-486B-B00D-77BB3E388193}" type="presOf" srcId="{FC883A7E-E36D-40FD-9528-90745F71CA12}" destId="{65EB4FB4-4E4F-46D3-BB28-DC0E3F4EF2BB}" srcOrd="0" destOrd="0" presId="urn:microsoft.com/office/officeart/2005/8/layout/vList5"/>
    <dgm:cxn modelId="{94F253AD-3028-429C-9A87-12EC316BAEA5}" type="presOf" srcId="{F16FABD9-B64A-4450-9490-96099774A5E0}" destId="{4F365EAD-9D88-40C2-A630-DC24432610B4}" srcOrd="0" destOrd="0" presId="urn:microsoft.com/office/officeart/2005/8/layout/vList5"/>
    <dgm:cxn modelId="{4F10A8C0-0CC4-45E7-96C8-8873769A36E2}" type="presOf" srcId="{54C08906-9BE4-41D5-BF67-35C9D94B5FC1}" destId="{85B742DD-F3DA-4943-B83A-7D6BEED5BF96}" srcOrd="0" destOrd="0" presId="urn:microsoft.com/office/officeart/2005/8/layout/vList5"/>
    <dgm:cxn modelId="{B618FBC1-915C-4A8D-8AF0-349B4B6C100B}" type="presOf" srcId="{4A779797-8BC4-446A-8F3D-249E006CE0ED}" destId="{3BE625D9-951D-40C5-8FEA-0244D8D6AB7B}" srcOrd="0" destOrd="0" presId="urn:microsoft.com/office/officeart/2005/8/layout/vList5"/>
    <dgm:cxn modelId="{83763FDC-9D5F-49BE-90A4-1CA3D7F538E2}" srcId="{DBFF9921-9CD3-4058-ADE4-64A104428959}" destId="{F16FABD9-B64A-4450-9490-96099774A5E0}" srcOrd="1" destOrd="0" parTransId="{A34F3D05-EEBF-4012-91CE-450566143B76}" sibTransId="{439BE39F-AFC3-4F55-BCD3-B07C1A4DCAEC}"/>
    <dgm:cxn modelId="{10CDA4EB-61A4-4B58-B731-C70B4F2008E0}" srcId="{F16FABD9-B64A-4450-9490-96099774A5E0}" destId="{1344DA8B-C797-4448-B233-9D61722DE14C}" srcOrd="1" destOrd="0" parTransId="{71B73C76-D0FC-4EA9-85BF-4CE97154DF9B}" sibTransId="{0909EE03-1198-47EA-942D-5C216CE4932D}"/>
    <dgm:cxn modelId="{644AFE62-5C3B-4932-BE50-BCFC088DA53E}" type="presParOf" srcId="{72D1AB40-FD62-40B8-BBF3-08C0BDF3F792}" destId="{0F847E1F-4433-4AF8-B381-4A2748B8EABF}" srcOrd="0" destOrd="0" presId="urn:microsoft.com/office/officeart/2005/8/layout/vList5"/>
    <dgm:cxn modelId="{D64E3DC3-7EB9-470D-96C1-FE16875ED2E8}" type="presParOf" srcId="{0F847E1F-4433-4AF8-B381-4A2748B8EABF}" destId="{65EB4FB4-4E4F-46D3-BB28-DC0E3F4EF2BB}" srcOrd="0" destOrd="0" presId="urn:microsoft.com/office/officeart/2005/8/layout/vList5"/>
    <dgm:cxn modelId="{714DCDA4-ECE3-4F36-BDB0-D253F7E628AF}" type="presParOf" srcId="{0F847E1F-4433-4AF8-B381-4A2748B8EABF}" destId="{3BE625D9-951D-40C5-8FEA-0244D8D6AB7B}" srcOrd="1" destOrd="0" presId="urn:microsoft.com/office/officeart/2005/8/layout/vList5"/>
    <dgm:cxn modelId="{6D9B705C-CC42-4FF3-847A-131EE27C5647}" type="presParOf" srcId="{72D1AB40-FD62-40B8-BBF3-08C0BDF3F792}" destId="{DAF47B0C-FDE6-46E2-9C79-7AE3908736B2}" srcOrd="1" destOrd="0" presId="urn:microsoft.com/office/officeart/2005/8/layout/vList5"/>
    <dgm:cxn modelId="{63DAE3BE-4144-4C85-B731-A4C96FC028D1}" type="presParOf" srcId="{72D1AB40-FD62-40B8-BBF3-08C0BDF3F792}" destId="{581C8DE2-3855-4DC8-BEB5-1D88A388E136}" srcOrd="2" destOrd="0" presId="urn:microsoft.com/office/officeart/2005/8/layout/vList5"/>
    <dgm:cxn modelId="{02E71DF1-A538-46AA-A567-8BC36C2C0EB5}" type="presParOf" srcId="{581C8DE2-3855-4DC8-BEB5-1D88A388E136}" destId="{4F365EAD-9D88-40C2-A630-DC24432610B4}" srcOrd="0" destOrd="0" presId="urn:microsoft.com/office/officeart/2005/8/layout/vList5"/>
    <dgm:cxn modelId="{41FAA13A-0A66-446D-851B-5A119DA30A75}" type="presParOf" srcId="{581C8DE2-3855-4DC8-BEB5-1D88A388E136}" destId="{85B742DD-F3DA-4943-B83A-7D6BEED5BF9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FF9921-9CD3-4058-ADE4-64A104428959}"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CA"/>
        </a:p>
      </dgm:t>
    </dgm:pt>
    <dgm:pt modelId="{FC883A7E-E36D-40FD-9528-90745F71CA12}">
      <dgm:prSet phldrT="[Text]" custT="1"/>
      <dgm:spPr/>
      <dgm:t>
        <a:bodyPr/>
        <a:lstStyle/>
        <a:p>
          <a:r>
            <a:rPr lang="en-CA" sz="1600" dirty="0">
              <a:latin typeface="Times New Roman" panose="02020603050405020304" pitchFamily="18" charset="0"/>
              <a:cs typeface="Times New Roman" panose="02020603050405020304" pitchFamily="18" charset="0"/>
            </a:rPr>
            <a:t>WIOT Benefits and Disadvantage</a:t>
          </a:r>
        </a:p>
      </dgm:t>
    </dgm:pt>
    <dgm:pt modelId="{116C7A89-5CAB-4DC0-B2D9-968BDEA7C816}" type="parTrans" cxnId="{8F1B6912-1D61-46E1-ADD8-37303798DE11}">
      <dgm:prSet/>
      <dgm:spPr/>
      <dgm:t>
        <a:bodyPr/>
        <a:lstStyle/>
        <a:p>
          <a:endParaRPr lang="en-CA"/>
        </a:p>
      </dgm:t>
    </dgm:pt>
    <dgm:pt modelId="{ABEB0168-58B9-421A-B2D0-A7F6425F322E}" type="sibTrans" cxnId="{8F1B6912-1D61-46E1-ADD8-37303798DE11}">
      <dgm:prSet/>
      <dgm:spPr/>
      <dgm:t>
        <a:bodyPr/>
        <a:lstStyle/>
        <a:p>
          <a:endParaRPr lang="en-CA"/>
        </a:p>
      </dgm:t>
    </dgm:pt>
    <dgm:pt modelId="{4A779797-8BC4-446A-8F3D-249E006CE0ED}">
      <dgm:prSet phldrT="[Text]" custT="1"/>
      <dgm:spPr/>
      <dgm:t>
        <a:bodyPr/>
        <a:lstStyle/>
        <a:p>
          <a:pPr>
            <a:buFont typeface="Arial" panose="020B0604020202020204" pitchFamily="34" charset="0"/>
            <a:buNone/>
          </a:pPr>
          <a:r>
            <a:rPr lang="en-CA" sz="1400" dirty="0">
              <a:latin typeface="Times New Roman" panose="02020603050405020304" pitchFamily="18" charset="0"/>
              <a:cs typeface="Times New Roman" panose="02020603050405020304" pitchFamily="18" charset="0"/>
            </a:rPr>
            <a:t>Factor Influence: Convenience, Efficiency, Cost, Security</a:t>
          </a:r>
        </a:p>
      </dgm:t>
    </dgm:pt>
    <dgm:pt modelId="{C28B61FE-8B3D-4B83-BC0F-BF59AA166C88}" type="parTrans" cxnId="{51AB7D1F-EE73-446F-B922-B15356223CC6}">
      <dgm:prSet/>
      <dgm:spPr/>
      <dgm:t>
        <a:bodyPr/>
        <a:lstStyle/>
        <a:p>
          <a:endParaRPr lang="en-CA"/>
        </a:p>
      </dgm:t>
    </dgm:pt>
    <dgm:pt modelId="{541C18E4-DD0D-48E0-8538-196B8A507D1D}" type="sibTrans" cxnId="{51AB7D1F-EE73-446F-B922-B15356223CC6}">
      <dgm:prSet/>
      <dgm:spPr/>
      <dgm:t>
        <a:bodyPr/>
        <a:lstStyle/>
        <a:p>
          <a:endParaRPr lang="en-CA"/>
        </a:p>
      </dgm:t>
    </dgm:pt>
    <dgm:pt modelId="{F16FABD9-B64A-4450-9490-96099774A5E0}">
      <dgm:prSet phldrT="[Text]" custT="1"/>
      <dgm:spPr/>
      <dgm:t>
        <a:bodyPr/>
        <a:lstStyle/>
        <a:p>
          <a:r>
            <a:rPr lang="en-CA" sz="1600" dirty="0">
              <a:latin typeface="Times New Roman" panose="02020603050405020304" pitchFamily="18" charset="0"/>
              <a:cs typeface="Times New Roman" panose="02020603050405020304" pitchFamily="18" charset="0"/>
            </a:rPr>
            <a:t>Future and Suggestions</a:t>
          </a:r>
        </a:p>
      </dgm:t>
    </dgm:pt>
    <dgm:pt modelId="{A34F3D05-EEBF-4012-91CE-450566143B76}" type="parTrans" cxnId="{83763FDC-9D5F-49BE-90A4-1CA3D7F538E2}">
      <dgm:prSet/>
      <dgm:spPr/>
      <dgm:t>
        <a:bodyPr/>
        <a:lstStyle/>
        <a:p>
          <a:endParaRPr lang="en-CA"/>
        </a:p>
      </dgm:t>
    </dgm:pt>
    <dgm:pt modelId="{439BE39F-AFC3-4F55-BCD3-B07C1A4DCAEC}" type="sibTrans" cxnId="{83763FDC-9D5F-49BE-90A4-1CA3D7F538E2}">
      <dgm:prSet/>
      <dgm:spPr/>
      <dgm:t>
        <a:bodyPr/>
        <a:lstStyle/>
        <a:p>
          <a:endParaRPr lang="en-CA"/>
        </a:p>
      </dgm:t>
    </dgm:pt>
    <dgm:pt modelId="{0FD01FDC-9D67-450F-8461-CCB820E7E357}">
      <dgm:prSet phldrT="[Text]" custT="1"/>
      <dgm:spPr/>
      <dgm:t>
        <a:bodyPr/>
        <a:lstStyle/>
        <a:p>
          <a:pPr>
            <a:buFont typeface="Arial" panose="020B0604020202020204" pitchFamily="34" charset="0"/>
            <a:buNone/>
          </a:pPr>
          <a:r>
            <a:rPr lang="en-CA" sz="1400" dirty="0">
              <a:latin typeface="Times New Roman" panose="02020603050405020304" pitchFamily="18" charset="0"/>
              <a:cs typeface="Times New Roman" panose="02020603050405020304" pitchFamily="18" charset="0"/>
            </a:rPr>
            <a:t>Satisfaction level by customer</a:t>
          </a:r>
        </a:p>
      </dgm:t>
    </dgm:pt>
    <dgm:pt modelId="{2B8BBF8E-D37B-4C7B-A87A-72A827907BCA}" type="parTrans" cxnId="{59385E91-3B7E-42EA-A26C-E483387A43A8}">
      <dgm:prSet/>
      <dgm:spPr/>
      <dgm:t>
        <a:bodyPr/>
        <a:lstStyle/>
        <a:p>
          <a:endParaRPr lang="en-CA"/>
        </a:p>
      </dgm:t>
    </dgm:pt>
    <dgm:pt modelId="{5D14E9D2-89BA-4C20-84BC-C85B2F2D612B}" type="sibTrans" cxnId="{59385E91-3B7E-42EA-A26C-E483387A43A8}">
      <dgm:prSet/>
      <dgm:spPr/>
      <dgm:t>
        <a:bodyPr/>
        <a:lstStyle/>
        <a:p>
          <a:endParaRPr lang="en-CA"/>
        </a:p>
      </dgm:t>
    </dgm:pt>
    <dgm:pt modelId="{3BC6AFAD-F850-4075-AEC2-B07B30945B2F}">
      <dgm:prSet phldrT="[Text]" custT="1"/>
      <dgm:spPr/>
      <dgm:t>
        <a:bodyPr/>
        <a:lstStyle/>
        <a:p>
          <a:pPr>
            <a:buFont typeface="Arial" panose="020B0604020202020204" pitchFamily="34" charset="0"/>
            <a:buNone/>
          </a:pPr>
          <a:r>
            <a:rPr lang="en-CA" sz="1400" dirty="0">
              <a:latin typeface="Times New Roman" panose="02020603050405020304" pitchFamily="18" charset="0"/>
              <a:cs typeface="Times New Roman" panose="02020603050405020304" pitchFamily="18" charset="0"/>
            </a:rPr>
            <a:t>Importance of features</a:t>
          </a:r>
        </a:p>
      </dgm:t>
    </dgm:pt>
    <dgm:pt modelId="{5E996A1E-5C01-4B83-8B2C-23CC453E09C8}" type="parTrans" cxnId="{F584049D-AE38-4074-9DF7-3F8A04A1EE28}">
      <dgm:prSet/>
      <dgm:spPr/>
      <dgm:t>
        <a:bodyPr/>
        <a:lstStyle/>
        <a:p>
          <a:endParaRPr lang="en-CA"/>
        </a:p>
      </dgm:t>
    </dgm:pt>
    <dgm:pt modelId="{7AC3EEA3-3FA3-49BF-AA80-52E6666E2B69}" type="sibTrans" cxnId="{F584049D-AE38-4074-9DF7-3F8A04A1EE28}">
      <dgm:prSet/>
      <dgm:spPr/>
      <dgm:t>
        <a:bodyPr/>
        <a:lstStyle/>
        <a:p>
          <a:endParaRPr lang="en-CA"/>
        </a:p>
      </dgm:t>
    </dgm:pt>
    <dgm:pt modelId="{21C089CA-DD95-46D6-9733-8D790ABD63CD}">
      <dgm:prSet phldrT="[Text]" custT="1"/>
      <dgm:spPr/>
      <dgm:t>
        <a:bodyPr/>
        <a:lstStyle/>
        <a:p>
          <a:pPr>
            <a:buFont typeface="Arial" panose="020B0604020202020204" pitchFamily="34" charset="0"/>
            <a:buNone/>
          </a:pPr>
          <a:r>
            <a:rPr lang="en-CA" sz="1400" dirty="0">
              <a:latin typeface="Times New Roman" panose="02020603050405020304" pitchFamily="18" charset="0"/>
              <a:cs typeface="Times New Roman" panose="02020603050405020304" pitchFamily="18" charset="0"/>
            </a:rPr>
            <a:t>Challenges and concerns faced  by customers</a:t>
          </a:r>
        </a:p>
      </dgm:t>
    </dgm:pt>
    <dgm:pt modelId="{E57ECCB7-4E41-4BCA-B5AC-3D64FDBA6068}" type="parTrans" cxnId="{990459CA-10B2-477C-8E45-C4E5346E40E9}">
      <dgm:prSet/>
      <dgm:spPr/>
      <dgm:t>
        <a:bodyPr/>
        <a:lstStyle/>
        <a:p>
          <a:endParaRPr lang="en-CA"/>
        </a:p>
      </dgm:t>
    </dgm:pt>
    <dgm:pt modelId="{72BFCC7E-1DD4-4BFA-A01C-1C512F8A21BD}" type="sibTrans" cxnId="{990459CA-10B2-477C-8E45-C4E5346E40E9}">
      <dgm:prSet/>
      <dgm:spPr/>
      <dgm:t>
        <a:bodyPr/>
        <a:lstStyle/>
        <a:p>
          <a:endParaRPr lang="en-CA"/>
        </a:p>
      </dgm:t>
    </dgm:pt>
    <dgm:pt modelId="{D54420EA-4C1A-491B-8187-7D1B2454C8B7}">
      <dgm:prSet phldrT="[Text]" custT="1"/>
      <dgm:spPr/>
      <dgm:t>
        <a:bodyPr/>
        <a:lstStyle/>
        <a:p>
          <a:pPr>
            <a:buFont typeface="Arial" panose="020B0604020202020204" pitchFamily="34" charset="0"/>
            <a:buChar char="•"/>
          </a:pPr>
          <a:r>
            <a:rPr lang="en-CA" sz="1200" dirty="0">
              <a:latin typeface="Times New Roman" panose="02020603050405020304" pitchFamily="18" charset="0"/>
              <a:cs typeface="Times New Roman" panose="02020603050405020304" pitchFamily="18" charset="0"/>
            </a:rPr>
            <a:t>How WIOT help in managing healthcare </a:t>
          </a:r>
        </a:p>
      </dgm:t>
    </dgm:pt>
    <dgm:pt modelId="{2ADAB431-7B02-473E-B8EF-D17DB450723A}" type="parTrans" cxnId="{DADFAD60-217C-4FF9-9D99-EAA6301D0EC5}">
      <dgm:prSet/>
      <dgm:spPr/>
      <dgm:t>
        <a:bodyPr/>
        <a:lstStyle/>
        <a:p>
          <a:endParaRPr lang="en-CA"/>
        </a:p>
      </dgm:t>
    </dgm:pt>
    <dgm:pt modelId="{CB76B5CE-05D6-4D2F-9CB4-4AB7F8474108}" type="sibTrans" cxnId="{DADFAD60-217C-4FF9-9D99-EAA6301D0EC5}">
      <dgm:prSet/>
      <dgm:spPr/>
      <dgm:t>
        <a:bodyPr/>
        <a:lstStyle/>
        <a:p>
          <a:endParaRPr lang="en-CA"/>
        </a:p>
      </dgm:t>
    </dgm:pt>
    <dgm:pt modelId="{3358C02B-A96E-4EAB-8718-7FC9C912A272}">
      <dgm:prSet phldrT="[Text]" custT="1"/>
      <dgm:spPr/>
      <dgm:t>
        <a:bodyPr/>
        <a:lstStyle/>
        <a:p>
          <a:pPr>
            <a:buFont typeface="Arial" panose="020B0604020202020204" pitchFamily="34" charset="0"/>
            <a:buChar char="•"/>
          </a:pPr>
          <a:r>
            <a:rPr lang="en-CA" sz="1200" dirty="0">
              <a:latin typeface="Times New Roman" panose="02020603050405020304" pitchFamily="18" charset="0"/>
              <a:cs typeface="Times New Roman" panose="02020603050405020304" pitchFamily="18" charset="0"/>
            </a:rPr>
            <a:t>What Improvement and sector customer want WIOT to work-in.</a:t>
          </a:r>
        </a:p>
      </dgm:t>
    </dgm:pt>
    <dgm:pt modelId="{BAA8FE73-88BB-462D-A808-38C662B9AF4A}" type="parTrans" cxnId="{B4A2DF81-06F7-4D91-9109-F069B874FA3E}">
      <dgm:prSet/>
      <dgm:spPr/>
      <dgm:t>
        <a:bodyPr/>
        <a:lstStyle/>
        <a:p>
          <a:endParaRPr lang="en-CA"/>
        </a:p>
      </dgm:t>
    </dgm:pt>
    <dgm:pt modelId="{7CE92562-A6EB-4F84-BFFE-5F6C1307C2F5}" type="sibTrans" cxnId="{B4A2DF81-06F7-4D91-9109-F069B874FA3E}">
      <dgm:prSet/>
      <dgm:spPr/>
      <dgm:t>
        <a:bodyPr/>
        <a:lstStyle/>
        <a:p>
          <a:endParaRPr lang="en-CA"/>
        </a:p>
      </dgm:t>
    </dgm:pt>
    <dgm:pt modelId="{7964058C-58B7-4DB8-AA78-1195E95602EA}">
      <dgm:prSet phldrT="[Text]" custT="1"/>
      <dgm:spPr/>
      <dgm:t>
        <a:bodyPr/>
        <a:lstStyle/>
        <a:p>
          <a:pPr>
            <a:buFont typeface="Arial" panose="020B0604020202020204" pitchFamily="34" charset="0"/>
            <a:buChar char="•"/>
          </a:pPr>
          <a:r>
            <a:rPr lang="en-CA" sz="1200" dirty="0">
              <a:latin typeface="Times New Roman" panose="02020603050405020304" pitchFamily="18" charset="0"/>
              <a:cs typeface="Times New Roman" panose="02020603050405020304" pitchFamily="18" charset="0"/>
            </a:rPr>
            <a:t>What preference make customer to buy WIOT </a:t>
          </a:r>
        </a:p>
      </dgm:t>
    </dgm:pt>
    <dgm:pt modelId="{CD208FE4-87C2-44A4-8C99-A7C03816A3EC}" type="parTrans" cxnId="{BBB8F074-D592-4A2E-AD11-2B5B288F5947}">
      <dgm:prSet/>
      <dgm:spPr/>
      <dgm:t>
        <a:bodyPr/>
        <a:lstStyle/>
        <a:p>
          <a:endParaRPr lang="en-CA"/>
        </a:p>
      </dgm:t>
    </dgm:pt>
    <dgm:pt modelId="{81398201-685F-4733-B249-27257A177974}" type="sibTrans" cxnId="{BBB8F074-D592-4A2E-AD11-2B5B288F5947}">
      <dgm:prSet/>
      <dgm:spPr/>
      <dgm:t>
        <a:bodyPr/>
        <a:lstStyle/>
        <a:p>
          <a:endParaRPr lang="en-CA"/>
        </a:p>
      </dgm:t>
    </dgm:pt>
    <dgm:pt modelId="{CC0FEC73-2DF6-4F26-AABC-00AA4FF41E2E}">
      <dgm:prSet phldrT="[Text]" custT="1"/>
      <dgm:spPr/>
      <dgm:t>
        <a:bodyPr/>
        <a:lstStyle/>
        <a:p>
          <a:pPr>
            <a:buFont typeface="Arial" panose="020B0604020202020204" pitchFamily="34" charset="0"/>
            <a:buChar char="•"/>
          </a:pPr>
          <a:r>
            <a:rPr lang="en-CA" sz="1200" dirty="0">
              <a:latin typeface="Times New Roman" panose="02020603050405020304" pitchFamily="18" charset="0"/>
              <a:cs typeface="Times New Roman" panose="02020603050405020304" pitchFamily="18" charset="0"/>
            </a:rPr>
            <a:t>Customer prefer WIOT vs stay with Traditional</a:t>
          </a:r>
        </a:p>
      </dgm:t>
    </dgm:pt>
    <dgm:pt modelId="{A0A80206-EBB1-48FF-A3CF-FCF337FD9495}" type="parTrans" cxnId="{217BA163-D2E7-4B40-ACE3-A2A42CCD39D9}">
      <dgm:prSet/>
      <dgm:spPr/>
      <dgm:t>
        <a:bodyPr/>
        <a:lstStyle/>
        <a:p>
          <a:endParaRPr lang="en-CA"/>
        </a:p>
      </dgm:t>
    </dgm:pt>
    <dgm:pt modelId="{6F9FB20B-E724-4ED7-9AA2-FD02D15F11D2}" type="sibTrans" cxnId="{217BA163-D2E7-4B40-ACE3-A2A42CCD39D9}">
      <dgm:prSet/>
      <dgm:spPr/>
      <dgm:t>
        <a:bodyPr/>
        <a:lstStyle/>
        <a:p>
          <a:endParaRPr lang="en-CA"/>
        </a:p>
      </dgm:t>
    </dgm:pt>
    <dgm:pt modelId="{F14CED72-6730-4F7C-BB38-5311E8A89BFF}">
      <dgm:prSet phldrT="[Text]" custT="1"/>
      <dgm:spPr/>
      <dgm:t>
        <a:bodyPr/>
        <a:lstStyle/>
        <a:p>
          <a:pPr>
            <a:buFont typeface="Arial" panose="020B0604020202020204" pitchFamily="34" charset="0"/>
            <a:buChar char="•"/>
          </a:pPr>
          <a:r>
            <a:rPr lang="en-CA" sz="1200" dirty="0">
              <a:latin typeface="Times New Roman" panose="02020603050405020304" pitchFamily="18" charset="0"/>
              <a:cs typeface="Times New Roman" panose="02020603050405020304" pitchFamily="18" charset="0"/>
            </a:rPr>
            <a:t>Which condition is most prevalent among the customer</a:t>
          </a:r>
        </a:p>
      </dgm:t>
    </dgm:pt>
    <dgm:pt modelId="{9803D5A4-61D2-40AE-AA9D-C729996EEC55}" type="parTrans" cxnId="{1C45B18F-1F22-4401-8CEF-7E9E7B957626}">
      <dgm:prSet/>
      <dgm:spPr/>
      <dgm:t>
        <a:bodyPr/>
        <a:lstStyle/>
        <a:p>
          <a:endParaRPr lang="en-CA"/>
        </a:p>
      </dgm:t>
    </dgm:pt>
    <dgm:pt modelId="{313ADA6D-98B0-4B91-ABBF-431710DCA622}" type="sibTrans" cxnId="{1C45B18F-1F22-4401-8CEF-7E9E7B957626}">
      <dgm:prSet/>
      <dgm:spPr/>
      <dgm:t>
        <a:bodyPr/>
        <a:lstStyle/>
        <a:p>
          <a:endParaRPr lang="en-CA"/>
        </a:p>
      </dgm:t>
    </dgm:pt>
    <dgm:pt modelId="{C4E0C50C-1E18-432F-87F0-0C61156AAE0A}" type="pres">
      <dgm:prSet presAssocID="{DBFF9921-9CD3-4058-ADE4-64A104428959}" presName="Name0" presStyleCnt="0">
        <dgm:presLayoutVars>
          <dgm:dir/>
          <dgm:animLvl val="lvl"/>
          <dgm:resizeHandles val="exact"/>
        </dgm:presLayoutVars>
      </dgm:prSet>
      <dgm:spPr/>
    </dgm:pt>
    <dgm:pt modelId="{318D087C-BBDA-4D7B-A390-03396C1CB98E}" type="pres">
      <dgm:prSet presAssocID="{FC883A7E-E36D-40FD-9528-90745F71CA12}" presName="linNode" presStyleCnt="0"/>
      <dgm:spPr/>
    </dgm:pt>
    <dgm:pt modelId="{CA4CE5FC-A5FC-4159-9F11-4DCAD70BA552}" type="pres">
      <dgm:prSet presAssocID="{FC883A7E-E36D-40FD-9528-90745F71CA12}" presName="parentText" presStyleLbl="alignNode1" presStyleIdx="0" presStyleCnt="2" custScaleX="207232">
        <dgm:presLayoutVars>
          <dgm:chMax val="1"/>
          <dgm:bulletEnabled/>
        </dgm:presLayoutVars>
      </dgm:prSet>
      <dgm:spPr/>
    </dgm:pt>
    <dgm:pt modelId="{442BC0EC-44AB-4FEC-9863-F704E2CACE57}" type="pres">
      <dgm:prSet presAssocID="{FC883A7E-E36D-40FD-9528-90745F71CA12}" presName="descendantText" presStyleLbl="alignAccFollowNode1" presStyleIdx="0" presStyleCnt="2">
        <dgm:presLayoutVars>
          <dgm:bulletEnabled/>
        </dgm:presLayoutVars>
      </dgm:prSet>
      <dgm:spPr/>
    </dgm:pt>
    <dgm:pt modelId="{5703AA5D-FF89-44DC-B16A-4677EAF9F004}" type="pres">
      <dgm:prSet presAssocID="{ABEB0168-58B9-421A-B2D0-A7F6425F322E}" presName="sp" presStyleCnt="0"/>
      <dgm:spPr/>
    </dgm:pt>
    <dgm:pt modelId="{41A24581-196B-4344-B4FB-7FDB83992BE9}" type="pres">
      <dgm:prSet presAssocID="{F16FABD9-B64A-4450-9490-96099774A5E0}" presName="linNode" presStyleCnt="0"/>
      <dgm:spPr/>
    </dgm:pt>
    <dgm:pt modelId="{696C09E0-CCA5-4676-B72A-2EC8345EAD69}" type="pres">
      <dgm:prSet presAssocID="{F16FABD9-B64A-4450-9490-96099774A5E0}" presName="parentText" presStyleLbl="alignNode1" presStyleIdx="1" presStyleCnt="2" custScaleX="149656">
        <dgm:presLayoutVars>
          <dgm:chMax val="1"/>
          <dgm:bulletEnabled/>
        </dgm:presLayoutVars>
      </dgm:prSet>
      <dgm:spPr/>
    </dgm:pt>
    <dgm:pt modelId="{A9418693-2681-4476-AB25-40C16B5C9068}" type="pres">
      <dgm:prSet presAssocID="{F16FABD9-B64A-4450-9490-96099774A5E0}" presName="descendantText" presStyleLbl="alignAccFollowNode1" presStyleIdx="1" presStyleCnt="2" custScaleX="137198">
        <dgm:presLayoutVars>
          <dgm:bulletEnabled/>
        </dgm:presLayoutVars>
      </dgm:prSet>
      <dgm:spPr/>
    </dgm:pt>
  </dgm:ptLst>
  <dgm:cxnLst>
    <dgm:cxn modelId="{C2A43802-5230-4267-8B5F-A7776D8A23DE}" type="presOf" srcId="{FC883A7E-E36D-40FD-9528-90745F71CA12}" destId="{CA4CE5FC-A5FC-4159-9F11-4DCAD70BA552}" srcOrd="0" destOrd="0" presId="urn:microsoft.com/office/officeart/2016/7/layout/VerticalSolidActionList"/>
    <dgm:cxn modelId="{635A5A02-5A9B-47CC-824A-8FF09741F846}" type="presOf" srcId="{F16FABD9-B64A-4450-9490-96099774A5E0}" destId="{696C09E0-CCA5-4676-B72A-2EC8345EAD69}" srcOrd="0" destOrd="0" presId="urn:microsoft.com/office/officeart/2016/7/layout/VerticalSolidActionList"/>
    <dgm:cxn modelId="{28EF2111-6958-4179-ACB7-C67EE1AB73DF}" type="presOf" srcId="{3BC6AFAD-F850-4075-AEC2-B07B30945B2F}" destId="{442BC0EC-44AB-4FEC-9863-F704E2CACE57}" srcOrd="0" destOrd="2" presId="urn:microsoft.com/office/officeart/2016/7/layout/VerticalSolidActionList"/>
    <dgm:cxn modelId="{8F1B6912-1D61-46E1-ADD8-37303798DE11}" srcId="{DBFF9921-9CD3-4058-ADE4-64A104428959}" destId="{FC883A7E-E36D-40FD-9528-90745F71CA12}" srcOrd="0" destOrd="0" parTransId="{116C7A89-5CAB-4DC0-B2D9-968BDEA7C816}" sibTransId="{ABEB0168-58B9-421A-B2D0-A7F6425F322E}"/>
    <dgm:cxn modelId="{01293114-98D4-40A9-946F-0B154858F7E4}" type="presOf" srcId="{DBFF9921-9CD3-4058-ADE4-64A104428959}" destId="{C4E0C50C-1E18-432F-87F0-0C61156AAE0A}" srcOrd="0" destOrd="0" presId="urn:microsoft.com/office/officeart/2016/7/layout/VerticalSolidActionList"/>
    <dgm:cxn modelId="{51AB7D1F-EE73-446F-B922-B15356223CC6}" srcId="{FC883A7E-E36D-40FD-9528-90745F71CA12}" destId="{4A779797-8BC4-446A-8F3D-249E006CE0ED}" srcOrd="0" destOrd="0" parTransId="{C28B61FE-8B3D-4B83-BC0F-BF59AA166C88}" sibTransId="{541C18E4-DD0D-48E0-8538-196B8A507D1D}"/>
    <dgm:cxn modelId="{A42B7D2D-3C16-41CE-9604-5EF6844DF614}" type="presOf" srcId="{D54420EA-4C1A-491B-8187-7D1B2454C8B7}" destId="{A9418693-2681-4476-AB25-40C16B5C9068}" srcOrd="0" destOrd="1" presId="urn:microsoft.com/office/officeart/2016/7/layout/VerticalSolidActionList"/>
    <dgm:cxn modelId="{DADFAD60-217C-4FF9-9D99-EAA6301D0EC5}" srcId="{F16FABD9-B64A-4450-9490-96099774A5E0}" destId="{D54420EA-4C1A-491B-8187-7D1B2454C8B7}" srcOrd="1" destOrd="0" parTransId="{2ADAB431-7B02-473E-B8EF-D17DB450723A}" sibTransId="{CB76B5CE-05D6-4D2F-9CB4-4AB7F8474108}"/>
    <dgm:cxn modelId="{217BA163-D2E7-4B40-ACE3-A2A42CCD39D9}" srcId="{F16FABD9-B64A-4450-9490-96099774A5E0}" destId="{CC0FEC73-2DF6-4F26-AABC-00AA4FF41E2E}" srcOrd="4" destOrd="0" parTransId="{A0A80206-EBB1-48FF-A3CF-FCF337FD9495}" sibTransId="{6F9FB20B-E724-4ED7-9AA2-FD02D15F11D2}"/>
    <dgm:cxn modelId="{30772148-E545-472C-977A-5B89F2FF5177}" type="presOf" srcId="{7964058C-58B7-4DB8-AA78-1195E95602EA}" destId="{A9418693-2681-4476-AB25-40C16B5C9068}" srcOrd="0" destOrd="3" presId="urn:microsoft.com/office/officeart/2016/7/layout/VerticalSolidActionList"/>
    <dgm:cxn modelId="{4892A16D-7E8F-4800-B1F2-27EADD6B2D46}" type="presOf" srcId="{CC0FEC73-2DF6-4F26-AABC-00AA4FF41E2E}" destId="{A9418693-2681-4476-AB25-40C16B5C9068}" srcOrd="0" destOrd="4" presId="urn:microsoft.com/office/officeart/2016/7/layout/VerticalSolidActionList"/>
    <dgm:cxn modelId="{BBC0EC6F-0B27-4246-B100-91F10112D818}" type="presOf" srcId="{4A779797-8BC4-446A-8F3D-249E006CE0ED}" destId="{442BC0EC-44AB-4FEC-9863-F704E2CACE57}" srcOrd="0" destOrd="0" presId="urn:microsoft.com/office/officeart/2016/7/layout/VerticalSolidActionList"/>
    <dgm:cxn modelId="{BBB8F074-D592-4A2E-AD11-2B5B288F5947}" srcId="{F16FABD9-B64A-4450-9490-96099774A5E0}" destId="{7964058C-58B7-4DB8-AA78-1195E95602EA}" srcOrd="3" destOrd="0" parTransId="{CD208FE4-87C2-44A4-8C99-A7C03816A3EC}" sibTransId="{81398201-685F-4733-B249-27257A177974}"/>
    <dgm:cxn modelId="{B4A2DF81-06F7-4D91-9109-F069B874FA3E}" srcId="{F16FABD9-B64A-4450-9490-96099774A5E0}" destId="{3358C02B-A96E-4EAB-8718-7FC9C912A272}" srcOrd="2" destOrd="0" parTransId="{BAA8FE73-88BB-462D-A808-38C662B9AF4A}" sibTransId="{7CE92562-A6EB-4F84-BFFE-5F6C1307C2F5}"/>
    <dgm:cxn modelId="{1C45B18F-1F22-4401-8CEF-7E9E7B957626}" srcId="{F16FABD9-B64A-4450-9490-96099774A5E0}" destId="{F14CED72-6730-4F7C-BB38-5311E8A89BFF}" srcOrd="0" destOrd="0" parTransId="{9803D5A4-61D2-40AE-AA9D-C729996EEC55}" sibTransId="{313ADA6D-98B0-4B91-ABBF-431710DCA622}"/>
    <dgm:cxn modelId="{59385E91-3B7E-42EA-A26C-E483387A43A8}" srcId="{FC883A7E-E36D-40FD-9528-90745F71CA12}" destId="{0FD01FDC-9D67-450F-8461-CCB820E7E357}" srcOrd="1" destOrd="0" parTransId="{2B8BBF8E-D37B-4C7B-A87A-72A827907BCA}" sibTransId="{5D14E9D2-89BA-4C20-84BC-C85B2F2D612B}"/>
    <dgm:cxn modelId="{7AC3819C-4F91-4F5D-B7ED-C1BF092F5576}" type="presOf" srcId="{21C089CA-DD95-46D6-9733-8D790ABD63CD}" destId="{442BC0EC-44AB-4FEC-9863-F704E2CACE57}" srcOrd="0" destOrd="3" presId="urn:microsoft.com/office/officeart/2016/7/layout/VerticalSolidActionList"/>
    <dgm:cxn modelId="{844BE59C-B657-4989-8EC6-9C61973DF91A}" type="presOf" srcId="{3358C02B-A96E-4EAB-8718-7FC9C912A272}" destId="{A9418693-2681-4476-AB25-40C16B5C9068}" srcOrd="0" destOrd="2" presId="urn:microsoft.com/office/officeart/2016/7/layout/VerticalSolidActionList"/>
    <dgm:cxn modelId="{F584049D-AE38-4074-9DF7-3F8A04A1EE28}" srcId="{FC883A7E-E36D-40FD-9528-90745F71CA12}" destId="{3BC6AFAD-F850-4075-AEC2-B07B30945B2F}" srcOrd="2" destOrd="0" parTransId="{5E996A1E-5C01-4B83-8B2C-23CC453E09C8}" sibTransId="{7AC3EEA3-3FA3-49BF-AA80-52E6666E2B69}"/>
    <dgm:cxn modelId="{FF78D8BB-F1EE-4287-9E52-A20D574BD497}" type="presOf" srcId="{0FD01FDC-9D67-450F-8461-CCB820E7E357}" destId="{442BC0EC-44AB-4FEC-9863-F704E2CACE57}" srcOrd="0" destOrd="1" presId="urn:microsoft.com/office/officeart/2016/7/layout/VerticalSolidActionList"/>
    <dgm:cxn modelId="{66E31CC7-B37D-4B69-A9ED-134D53861CBC}" type="presOf" srcId="{F14CED72-6730-4F7C-BB38-5311E8A89BFF}" destId="{A9418693-2681-4476-AB25-40C16B5C9068}" srcOrd="0" destOrd="0" presId="urn:microsoft.com/office/officeart/2016/7/layout/VerticalSolidActionList"/>
    <dgm:cxn modelId="{990459CA-10B2-477C-8E45-C4E5346E40E9}" srcId="{FC883A7E-E36D-40FD-9528-90745F71CA12}" destId="{21C089CA-DD95-46D6-9733-8D790ABD63CD}" srcOrd="3" destOrd="0" parTransId="{E57ECCB7-4E41-4BCA-B5AC-3D64FDBA6068}" sibTransId="{72BFCC7E-1DD4-4BFA-A01C-1C512F8A21BD}"/>
    <dgm:cxn modelId="{83763FDC-9D5F-49BE-90A4-1CA3D7F538E2}" srcId="{DBFF9921-9CD3-4058-ADE4-64A104428959}" destId="{F16FABD9-B64A-4450-9490-96099774A5E0}" srcOrd="1" destOrd="0" parTransId="{A34F3D05-EEBF-4012-91CE-450566143B76}" sibTransId="{439BE39F-AFC3-4F55-BCD3-B07C1A4DCAEC}"/>
    <dgm:cxn modelId="{0D944ECC-C1D7-4558-BDD7-E85C31A1059F}" type="presParOf" srcId="{C4E0C50C-1E18-432F-87F0-0C61156AAE0A}" destId="{318D087C-BBDA-4D7B-A390-03396C1CB98E}" srcOrd="0" destOrd="0" presId="urn:microsoft.com/office/officeart/2016/7/layout/VerticalSolidActionList"/>
    <dgm:cxn modelId="{9E8BB3B6-7DF7-43B4-B65D-B8CFBCF2B76D}" type="presParOf" srcId="{318D087C-BBDA-4D7B-A390-03396C1CB98E}" destId="{CA4CE5FC-A5FC-4159-9F11-4DCAD70BA552}" srcOrd="0" destOrd="0" presId="urn:microsoft.com/office/officeart/2016/7/layout/VerticalSolidActionList"/>
    <dgm:cxn modelId="{12D5F0EA-C42F-47A6-8CAB-F88DDC1AA669}" type="presParOf" srcId="{318D087C-BBDA-4D7B-A390-03396C1CB98E}" destId="{442BC0EC-44AB-4FEC-9863-F704E2CACE57}" srcOrd="1" destOrd="0" presId="urn:microsoft.com/office/officeart/2016/7/layout/VerticalSolidActionList"/>
    <dgm:cxn modelId="{198F4C1B-681B-422F-B7EF-23C2352EBB44}" type="presParOf" srcId="{C4E0C50C-1E18-432F-87F0-0C61156AAE0A}" destId="{5703AA5D-FF89-44DC-B16A-4677EAF9F004}" srcOrd="1" destOrd="0" presId="urn:microsoft.com/office/officeart/2016/7/layout/VerticalSolidActionList"/>
    <dgm:cxn modelId="{0FCA8E73-1C73-4306-ADC2-415782D89EBE}" type="presParOf" srcId="{C4E0C50C-1E18-432F-87F0-0C61156AAE0A}" destId="{41A24581-196B-4344-B4FB-7FDB83992BE9}" srcOrd="2" destOrd="0" presId="urn:microsoft.com/office/officeart/2016/7/layout/VerticalSolidActionList"/>
    <dgm:cxn modelId="{26EE788C-E9CC-4EB4-ACF9-A30015689890}" type="presParOf" srcId="{41A24581-196B-4344-B4FB-7FDB83992BE9}" destId="{696C09E0-CCA5-4676-B72A-2EC8345EAD69}" srcOrd="0" destOrd="0" presId="urn:microsoft.com/office/officeart/2016/7/layout/VerticalSolidActionList"/>
    <dgm:cxn modelId="{0EC1BE7C-95F8-412F-87C4-17C9B33EF1E4}" type="presParOf" srcId="{41A24581-196B-4344-B4FB-7FDB83992BE9}" destId="{A9418693-2681-4476-AB25-40C16B5C9068}"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79772-7965-4DCA-8A78-1AC72D8AC6A0}">
      <dsp:nvSpPr>
        <dsp:cNvPr id="0" name=""/>
        <dsp:cNvSpPr/>
      </dsp:nvSpPr>
      <dsp:spPr>
        <a:xfrm rot="10800000">
          <a:off x="2234385" y="1178"/>
          <a:ext cx="6992874" cy="1892089"/>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359" tIns="91440" rIns="170688" bIns="91440" numCol="1" spcCol="1270" anchor="ctr" anchorCtr="0">
          <a:noAutofit/>
        </a:bodyPr>
        <a:lstStyle/>
        <a:p>
          <a:pPr marL="0" lvl="0" indent="0" algn="ctr" defTabSz="1066800">
            <a:lnSpc>
              <a:spcPct val="90000"/>
            </a:lnSpc>
            <a:spcBef>
              <a:spcPct val="0"/>
            </a:spcBef>
            <a:spcAft>
              <a:spcPct val="35000"/>
            </a:spcAft>
            <a:buNone/>
          </a:pPr>
          <a:r>
            <a:rPr lang="en-CA" sz="2400" kern="1200" dirty="0">
              <a:latin typeface="Times New Roman" panose="02020603050405020304" pitchFamily="18" charset="0"/>
              <a:cs typeface="Times New Roman" panose="02020603050405020304" pitchFamily="18" charset="0"/>
            </a:rPr>
            <a:t>Nominal</a:t>
          </a:r>
        </a:p>
        <a:p>
          <a:pPr marL="0" lvl="0" indent="0" algn="ctr" defTabSz="1066800">
            <a:lnSpc>
              <a:spcPct val="90000"/>
            </a:lnSpc>
            <a:spcBef>
              <a:spcPct val="0"/>
            </a:spcBef>
            <a:spcAft>
              <a:spcPct val="35000"/>
            </a:spcAft>
            <a:buNone/>
          </a:pPr>
          <a:r>
            <a:rPr lang="en-US" sz="1700" b="0" i="0" kern="1200" dirty="0">
              <a:latin typeface="Times New Roman" panose="02020603050405020304" pitchFamily="18" charset="0"/>
              <a:cs typeface="Times New Roman" panose="02020603050405020304" pitchFamily="18" charset="0"/>
            </a:rPr>
            <a:t>Nominal data consists of categories or labels that do not have a natural order or ranking. It focus on understanding the frequency distribution and relationships between different categories without implying any numerical significance or order. </a:t>
          </a:r>
          <a:endParaRPr lang="en-CA" sz="1700" kern="1200" dirty="0">
            <a:latin typeface="Times New Roman" panose="02020603050405020304" pitchFamily="18" charset="0"/>
            <a:cs typeface="Times New Roman" panose="02020603050405020304" pitchFamily="18" charset="0"/>
          </a:endParaRPr>
        </a:p>
      </dsp:txBody>
      <dsp:txXfrm rot="10800000">
        <a:off x="2707407" y="1178"/>
        <a:ext cx="6519852" cy="1892089"/>
      </dsp:txXfrm>
    </dsp:sp>
    <dsp:sp modelId="{4247B716-4DBF-417E-B31A-5ACB82042848}">
      <dsp:nvSpPr>
        <dsp:cNvPr id="0" name=""/>
        <dsp:cNvSpPr/>
      </dsp:nvSpPr>
      <dsp:spPr>
        <a:xfrm>
          <a:off x="629572" y="0"/>
          <a:ext cx="1892089" cy="1892089"/>
        </a:xfrm>
        <a:prstGeom prst="flowChartAlternateProcess">
          <a:avLst/>
        </a:prstGeom>
        <a:blipFill rotWithShape="1">
          <a:blip xmlns:r="http://schemas.openxmlformats.org/officeDocument/2006/relationships" r:embed="rId1"/>
          <a:srcRect/>
          <a:stretch>
            <a:fillRect l="-17000" r="-17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BF76FD-68C0-4B96-B0D8-32E0454CD7A7}">
      <dsp:nvSpPr>
        <dsp:cNvPr id="0" name=""/>
        <dsp:cNvSpPr/>
      </dsp:nvSpPr>
      <dsp:spPr>
        <a:xfrm rot="10800000">
          <a:off x="2234385" y="2458070"/>
          <a:ext cx="6992874" cy="1892089"/>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359" tIns="91440" rIns="170688" bIns="91440" numCol="1" spcCol="1270" anchor="ctr" anchorCtr="0">
          <a:noAutofit/>
        </a:bodyPr>
        <a:lstStyle/>
        <a:p>
          <a:pPr marL="0" lvl="0" indent="0" algn="ctr" defTabSz="1066800">
            <a:lnSpc>
              <a:spcPct val="90000"/>
            </a:lnSpc>
            <a:spcBef>
              <a:spcPct val="0"/>
            </a:spcBef>
            <a:spcAft>
              <a:spcPct val="35000"/>
            </a:spcAft>
            <a:buNone/>
          </a:pPr>
          <a:r>
            <a:rPr lang="en-CA" sz="2400" kern="1200" dirty="0">
              <a:latin typeface="Times New Roman" panose="02020603050405020304" pitchFamily="18" charset="0"/>
              <a:cs typeface="Times New Roman" panose="02020603050405020304" pitchFamily="18" charset="0"/>
            </a:rPr>
            <a:t>Ordinal</a:t>
          </a:r>
        </a:p>
        <a:p>
          <a:pPr marL="0" lvl="0" indent="0" algn="ctr" defTabSz="1066800">
            <a:lnSpc>
              <a:spcPct val="90000"/>
            </a:lnSpc>
            <a:spcBef>
              <a:spcPct val="0"/>
            </a:spcBef>
            <a:spcAft>
              <a:spcPct val="35000"/>
            </a:spcAft>
            <a:buNone/>
          </a:pPr>
          <a:r>
            <a:rPr lang="en-US" sz="1700" b="0" i="0" kern="1200" dirty="0">
              <a:latin typeface="Times New Roman" panose="02020603050405020304" pitchFamily="18" charset="0"/>
              <a:cs typeface="Times New Roman" panose="02020603050405020304" pitchFamily="18" charset="0"/>
            </a:rPr>
            <a:t>Ordinal variables convey information about the relative ordering or ranking of categories. It focus on understanding and interpreting the relationships between ordinal variables and other variables of interest. These techniques provide insights into the patterns, trends, and associations within the data.</a:t>
          </a:r>
          <a:endParaRPr lang="en-CA" sz="1700" kern="1200" dirty="0">
            <a:latin typeface="Times New Roman" panose="02020603050405020304" pitchFamily="18" charset="0"/>
            <a:cs typeface="Times New Roman" panose="02020603050405020304" pitchFamily="18" charset="0"/>
          </a:endParaRPr>
        </a:p>
      </dsp:txBody>
      <dsp:txXfrm rot="10800000">
        <a:off x="2707407" y="2458070"/>
        <a:ext cx="6519852" cy="1892089"/>
      </dsp:txXfrm>
    </dsp:sp>
    <dsp:sp modelId="{5BC2B415-C123-49E1-AAC7-CCAAB4CBB0E7}">
      <dsp:nvSpPr>
        <dsp:cNvPr id="0" name=""/>
        <dsp:cNvSpPr/>
      </dsp:nvSpPr>
      <dsp:spPr>
        <a:xfrm>
          <a:off x="629572" y="2379416"/>
          <a:ext cx="1892089" cy="1892089"/>
        </a:xfrm>
        <a:prstGeom prst="flowChartAlternateProcess">
          <a:avLst/>
        </a:prstGeom>
        <a:blipFill rotWithShape="1">
          <a:blip xmlns:r="http://schemas.openxmlformats.org/officeDocument/2006/relationships" r:embed="rId2"/>
          <a:srcRect/>
          <a:stretch>
            <a:fillRect l="-29000" r="-2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79772-7965-4DCA-8A78-1AC72D8AC6A0}">
      <dsp:nvSpPr>
        <dsp:cNvPr id="0" name=""/>
        <dsp:cNvSpPr/>
      </dsp:nvSpPr>
      <dsp:spPr>
        <a:xfrm rot="10800000">
          <a:off x="2234385" y="1178"/>
          <a:ext cx="6992874" cy="1892089"/>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359" tIns="91440" rIns="170688" bIns="91440" numCol="1" spcCol="1270" anchor="ctr" anchorCtr="0">
          <a:noAutofit/>
        </a:bodyPr>
        <a:lstStyle/>
        <a:p>
          <a:pPr marL="0" lvl="0" indent="0" algn="ctr" defTabSz="1066800">
            <a:lnSpc>
              <a:spcPct val="90000"/>
            </a:lnSpc>
            <a:spcBef>
              <a:spcPct val="0"/>
            </a:spcBef>
            <a:spcAft>
              <a:spcPct val="35000"/>
            </a:spcAft>
            <a:buNone/>
          </a:pPr>
          <a:r>
            <a:rPr lang="en-CA" sz="2400" kern="1200" dirty="0">
              <a:latin typeface="Times New Roman" panose="02020603050405020304" pitchFamily="18" charset="0"/>
              <a:cs typeface="Times New Roman" panose="02020603050405020304" pitchFamily="18" charset="0"/>
            </a:rPr>
            <a:t>Interval</a:t>
          </a:r>
        </a:p>
        <a:p>
          <a:pPr marL="0" lvl="0" indent="0" algn="ctr" defTabSz="1066800">
            <a:lnSpc>
              <a:spcPct val="90000"/>
            </a:lnSpc>
            <a:spcBef>
              <a:spcPct val="0"/>
            </a:spcBef>
            <a:spcAft>
              <a:spcPct val="35000"/>
            </a:spcAft>
            <a:buNone/>
          </a:pPr>
          <a:r>
            <a:rPr lang="en-US" sz="1700" b="0" i="0" kern="1200" dirty="0">
              <a:latin typeface="Times New Roman" panose="02020603050405020304" pitchFamily="18" charset="0"/>
              <a:cs typeface="Times New Roman" panose="02020603050405020304" pitchFamily="18" charset="0"/>
            </a:rPr>
            <a:t>Interval variables are characterized by having a meaningful zero point on the scale, but this zero point does not represent the absence of the quantity being measured. Instead, it is simply a reference point, and values can be positive or negative relative to it.</a:t>
          </a:r>
          <a:endParaRPr lang="en-CA" sz="1700" kern="1200" dirty="0">
            <a:latin typeface="Times New Roman" panose="02020603050405020304" pitchFamily="18" charset="0"/>
            <a:cs typeface="Times New Roman" panose="02020603050405020304" pitchFamily="18" charset="0"/>
          </a:endParaRPr>
        </a:p>
      </dsp:txBody>
      <dsp:txXfrm rot="10800000">
        <a:off x="2707407" y="1178"/>
        <a:ext cx="6519852" cy="1892089"/>
      </dsp:txXfrm>
    </dsp:sp>
    <dsp:sp modelId="{4247B716-4DBF-417E-B31A-5ACB82042848}">
      <dsp:nvSpPr>
        <dsp:cNvPr id="0" name=""/>
        <dsp:cNvSpPr/>
      </dsp:nvSpPr>
      <dsp:spPr>
        <a:xfrm>
          <a:off x="698406" y="0"/>
          <a:ext cx="1892089" cy="1892089"/>
        </a:xfrm>
        <a:prstGeom prst="flowChartAlternateProcess">
          <a:avLst/>
        </a:prstGeom>
        <a:blipFill rotWithShape="1">
          <a:blip xmlns:r="http://schemas.openxmlformats.org/officeDocument/2006/relationships" r:embed="rId1"/>
          <a:srcRect/>
          <a:stretch>
            <a:fillRect l="-18000" r="-18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BF76FD-68C0-4B96-B0D8-32E0454CD7A7}">
      <dsp:nvSpPr>
        <dsp:cNvPr id="0" name=""/>
        <dsp:cNvSpPr/>
      </dsp:nvSpPr>
      <dsp:spPr>
        <a:xfrm rot="10800000">
          <a:off x="2234385" y="2458070"/>
          <a:ext cx="6992874" cy="1892089"/>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359" tIns="91440" rIns="170688" bIns="91440" numCol="1" spcCol="1270" anchor="ctr" anchorCtr="0">
          <a:noAutofit/>
        </a:bodyPr>
        <a:lstStyle/>
        <a:p>
          <a:pPr marL="0" lvl="0" indent="0" algn="ctr" defTabSz="1066800">
            <a:lnSpc>
              <a:spcPct val="90000"/>
            </a:lnSpc>
            <a:spcBef>
              <a:spcPct val="0"/>
            </a:spcBef>
            <a:spcAft>
              <a:spcPct val="35000"/>
            </a:spcAft>
            <a:buNone/>
          </a:pPr>
          <a:r>
            <a:rPr lang="en-CA" sz="2400" kern="1200" dirty="0">
              <a:latin typeface="Times New Roman" panose="02020603050405020304" pitchFamily="18" charset="0"/>
              <a:cs typeface="Times New Roman" panose="02020603050405020304" pitchFamily="18" charset="0"/>
            </a:rPr>
            <a:t>Ratio</a:t>
          </a:r>
        </a:p>
        <a:p>
          <a:pPr marL="0" lvl="0" indent="0" algn="ctr" defTabSz="1066800">
            <a:lnSpc>
              <a:spcPct val="90000"/>
            </a:lnSpc>
            <a:spcBef>
              <a:spcPct val="0"/>
            </a:spcBef>
            <a:spcAft>
              <a:spcPct val="35000"/>
            </a:spcAft>
            <a:buNone/>
          </a:pPr>
          <a:r>
            <a:rPr lang="en-CA" sz="1700" kern="1200" dirty="0">
              <a:latin typeface="Times New Roman" panose="02020603050405020304" pitchFamily="18" charset="0"/>
              <a:cs typeface="Times New Roman" panose="02020603050405020304" pitchFamily="18" charset="0"/>
            </a:rPr>
            <a:t>Ratio measurement assign numerical values to data points with equal intervals between them and a true zero points. </a:t>
          </a:r>
          <a:r>
            <a:rPr lang="en-US" sz="1700" b="0" i="0" kern="1200" dirty="0">
              <a:latin typeface="Times New Roman" panose="02020603050405020304" pitchFamily="18" charset="0"/>
              <a:cs typeface="Times New Roman" panose="02020603050405020304" pitchFamily="18" charset="0"/>
            </a:rPr>
            <a:t>Ratios are commonly used to express the relationship or proportion between different variables or quantities</a:t>
          </a:r>
          <a:endParaRPr lang="en-CA" sz="1700" kern="1200" dirty="0">
            <a:latin typeface="Times New Roman" panose="02020603050405020304" pitchFamily="18" charset="0"/>
            <a:cs typeface="Times New Roman" panose="02020603050405020304" pitchFamily="18" charset="0"/>
          </a:endParaRPr>
        </a:p>
      </dsp:txBody>
      <dsp:txXfrm rot="10800000">
        <a:off x="2707407" y="2458070"/>
        <a:ext cx="6519852" cy="1892089"/>
      </dsp:txXfrm>
    </dsp:sp>
    <dsp:sp modelId="{5BC2B415-C123-49E1-AAC7-CCAAB4CBB0E7}">
      <dsp:nvSpPr>
        <dsp:cNvPr id="0" name=""/>
        <dsp:cNvSpPr/>
      </dsp:nvSpPr>
      <dsp:spPr>
        <a:xfrm>
          <a:off x="718065" y="2389255"/>
          <a:ext cx="1892089" cy="1892089"/>
        </a:xfrm>
        <a:prstGeom prst="flowChartAlternateProcess">
          <a:avLst/>
        </a:prstGeom>
        <a:blipFill rotWithShape="1">
          <a:blip xmlns:r="http://schemas.openxmlformats.org/officeDocument/2006/relationships" r:embed="rId2"/>
          <a:srcRect/>
          <a:stretch>
            <a:fillRect l="-52000" r="-5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625D9-951D-40C5-8FEA-0244D8D6AB7B}">
      <dsp:nvSpPr>
        <dsp:cNvPr id="0" name=""/>
        <dsp:cNvSpPr/>
      </dsp:nvSpPr>
      <dsp:spPr>
        <a:xfrm rot="5400000">
          <a:off x="6301587" y="-2303662"/>
          <a:ext cx="1698041" cy="6729984"/>
        </a:xfrm>
        <a:prstGeom prst="round2Same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CA" sz="3000" kern="1200">
              <a:latin typeface="Times New Roman" panose="02020603050405020304" pitchFamily="18" charset="0"/>
              <a:cs typeface="Times New Roman" panose="02020603050405020304" pitchFamily="18" charset="0"/>
            </a:rPr>
            <a:t>Gender, Age,  Location and Occupation</a:t>
          </a:r>
        </a:p>
        <a:p>
          <a:pPr marL="285750" lvl="1" indent="-285750" algn="l" defTabSz="1333500">
            <a:lnSpc>
              <a:spcPct val="90000"/>
            </a:lnSpc>
            <a:spcBef>
              <a:spcPct val="0"/>
            </a:spcBef>
            <a:spcAft>
              <a:spcPct val="15000"/>
            </a:spcAft>
            <a:buChar char="•"/>
          </a:pPr>
          <a:r>
            <a:rPr lang="en-CA" sz="3000" kern="1200" dirty="0">
              <a:latin typeface="Times New Roman" panose="02020603050405020304" pitchFamily="18" charset="0"/>
              <a:cs typeface="Times New Roman" panose="02020603050405020304" pitchFamily="18" charset="0"/>
            </a:rPr>
            <a:t>User Familiarity and willing to share information  </a:t>
          </a:r>
        </a:p>
      </dsp:txBody>
      <dsp:txXfrm rot="-5400000">
        <a:off x="3785616" y="295201"/>
        <a:ext cx="6647092" cy="1532257"/>
      </dsp:txXfrm>
    </dsp:sp>
    <dsp:sp modelId="{65EB4FB4-4E4F-46D3-BB28-DC0E3F4EF2BB}">
      <dsp:nvSpPr>
        <dsp:cNvPr id="0" name=""/>
        <dsp:cNvSpPr/>
      </dsp:nvSpPr>
      <dsp:spPr>
        <a:xfrm>
          <a:off x="0" y="53"/>
          <a:ext cx="3785616" cy="2122552"/>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dirty="0">
              <a:effectLst/>
              <a:latin typeface="Times New Roman" panose="02020603050405020304" pitchFamily="18" charset="0"/>
              <a:ea typeface="Aptos" panose="020B0004020202020204" pitchFamily="34" charset="0"/>
              <a:cs typeface="Times New Roman" panose="02020603050405020304" pitchFamily="18" charset="0"/>
            </a:rPr>
            <a:t>Demographic Information and familiarity</a:t>
          </a:r>
          <a:endParaRPr lang="en-CA" sz="3300" kern="1200" dirty="0">
            <a:latin typeface="Times New Roman" panose="02020603050405020304" pitchFamily="18" charset="0"/>
            <a:cs typeface="Times New Roman" panose="02020603050405020304" pitchFamily="18" charset="0"/>
          </a:endParaRPr>
        </a:p>
      </dsp:txBody>
      <dsp:txXfrm>
        <a:off x="103614" y="103667"/>
        <a:ext cx="3578388" cy="1915324"/>
      </dsp:txXfrm>
    </dsp:sp>
    <dsp:sp modelId="{85B742DD-F3DA-4943-B83A-7D6BEED5BF96}">
      <dsp:nvSpPr>
        <dsp:cNvPr id="0" name=""/>
        <dsp:cNvSpPr/>
      </dsp:nvSpPr>
      <dsp:spPr>
        <a:xfrm rot="5400000">
          <a:off x="6301587" y="-74983"/>
          <a:ext cx="1698041" cy="6729984"/>
        </a:xfrm>
        <a:prstGeom prst="round2Same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CA" sz="3000" kern="1200" dirty="0">
              <a:latin typeface="Times New Roman" panose="02020603050405020304" pitchFamily="18" charset="0"/>
              <a:cs typeface="Times New Roman" panose="02020603050405020304" pitchFamily="18" charset="0"/>
            </a:rPr>
            <a:t>Category and device type for WIOT</a:t>
          </a:r>
        </a:p>
        <a:p>
          <a:pPr marL="285750" lvl="1" indent="-285750" algn="l" defTabSz="1333500">
            <a:lnSpc>
              <a:spcPct val="90000"/>
            </a:lnSpc>
            <a:spcBef>
              <a:spcPct val="0"/>
            </a:spcBef>
            <a:spcAft>
              <a:spcPct val="15000"/>
            </a:spcAft>
            <a:buChar char="•"/>
          </a:pPr>
          <a:r>
            <a:rPr lang="en-CA" sz="3000" kern="1200" dirty="0">
              <a:latin typeface="Times New Roman" panose="02020603050405020304" pitchFamily="18" charset="0"/>
              <a:cs typeface="Times New Roman" panose="02020603050405020304" pitchFamily="18" charset="0"/>
            </a:rPr>
            <a:t>Discovering new Types</a:t>
          </a:r>
        </a:p>
      </dsp:txBody>
      <dsp:txXfrm rot="-5400000">
        <a:off x="3785616" y="2523880"/>
        <a:ext cx="6647092" cy="1532257"/>
      </dsp:txXfrm>
    </dsp:sp>
    <dsp:sp modelId="{4F365EAD-9D88-40C2-A630-DC24432610B4}">
      <dsp:nvSpPr>
        <dsp:cNvPr id="0" name=""/>
        <dsp:cNvSpPr/>
      </dsp:nvSpPr>
      <dsp:spPr>
        <a:xfrm>
          <a:off x="0" y="2228732"/>
          <a:ext cx="3785616" cy="2122552"/>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dirty="0">
              <a:latin typeface="Times New Roman" panose="02020603050405020304" pitchFamily="18" charset="0"/>
              <a:cs typeface="Times New Roman" panose="02020603050405020304" pitchFamily="18" charset="0"/>
            </a:rPr>
            <a:t>Application/Types</a:t>
          </a:r>
        </a:p>
      </dsp:txBody>
      <dsp:txXfrm>
        <a:off x="103614" y="2332346"/>
        <a:ext cx="3578388" cy="19153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BC0EC-44AB-4FEC-9863-F704E2CACE57}">
      <dsp:nvSpPr>
        <dsp:cNvPr id="0" name=""/>
        <dsp:cNvSpPr/>
      </dsp:nvSpPr>
      <dsp:spPr>
        <a:xfrm>
          <a:off x="1818553" y="356"/>
          <a:ext cx="3509801" cy="1969386"/>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100" tIns="500224" rIns="68100" bIns="500224"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CA" sz="1400" kern="1200" dirty="0">
              <a:latin typeface="Times New Roman" panose="02020603050405020304" pitchFamily="18" charset="0"/>
              <a:cs typeface="Times New Roman" panose="02020603050405020304" pitchFamily="18" charset="0"/>
            </a:rPr>
            <a:t>Factor Influence: Convenience, Efficiency, Cost, Security</a:t>
          </a:r>
        </a:p>
        <a:p>
          <a:pPr marL="0" lvl="0" indent="0" algn="l" defTabSz="622300">
            <a:lnSpc>
              <a:spcPct val="90000"/>
            </a:lnSpc>
            <a:spcBef>
              <a:spcPct val="0"/>
            </a:spcBef>
            <a:spcAft>
              <a:spcPct val="35000"/>
            </a:spcAft>
            <a:buFont typeface="Arial" panose="020B0604020202020204" pitchFamily="34" charset="0"/>
            <a:buNone/>
          </a:pPr>
          <a:r>
            <a:rPr lang="en-CA" sz="1400" kern="1200" dirty="0">
              <a:latin typeface="Times New Roman" panose="02020603050405020304" pitchFamily="18" charset="0"/>
              <a:cs typeface="Times New Roman" panose="02020603050405020304" pitchFamily="18" charset="0"/>
            </a:rPr>
            <a:t>Satisfaction level by customer</a:t>
          </a:r>
        </a:p>
        <a:p>
          <a:pPr marL="0" lvl="0" indent="0" algn="l" defTabSz="622300">
            <a:lnSpc>
              <a:spcPct val="90000"/>
            </a:lnSpc>
            <a:spcBef>
              <a:spcPct val="0"/>
            </a:spcBef>
            <a:spcAft>
              <a:spcPct val="35000"/>
            </a:spcAft>
            <a:buFont typeface="Arial" panose="020B0604020202020204" pitchFamily="34" charset="0"/>
            <a:buNone/>
          </a:pPr>
          <a:r>
            <a:rPr lang="en-CA" sz="1400" kern="1200" dirty="0">
              <a:latin typeface="Times New Roman" panose="02020603050405020304" pitchFamily="18" charset="0"/>
              <a:cs typeface="Times New Roman" panose="02020603050405020304" pitchFamily="18" charset="0"/>
            </a:rPr>
            <a:t>Importance of features</a:t>
          </a:r>
        </a:p>
        <a:p>
          <a:pPr marL="0" lvl="0" indent="0" algn="l" defTabSz="622300">
            <a:lnSpc>
              <a:spcPct val="90000"/>
            </a:lnSpc>
            <a:spcBef>
              <a:spcPct val="0"/>
            </a:spcBef>
            <a:spcAft>
              <a:spcPct val="35000"/>
            </a:spcAft>
            <a:buFont typeface="Arial" panose="020B0604020202020204" pitchFamily="34" charset="0"/>
            <a:buNone/>
          </a:pPr>
          <a:r>
            <a:rPr lang="en-CA" sz="1400" kern="1200" dirty="0">
              <a:latin typeface="Times New Roman" panose="02020603050405020304" pitchFamily="18" charset="0"/>
              <a:cs typeface="Times New Roman" panose="02020603050405020304" pitchFamily="18" charset="0"/>
            </a:rPr>
            <a:t>Challenges and concerns faced  by customers</a:t>
          </a:r>
        </a:p>
      </dsp:txBody>
      <dsp:txXfrm>
        <a:off x="1818553" y="356"/>
        <a:ext cx="3509801" cy="1969386"/>
      </dsp:txXfrm>
    </dsp:sp>
    <dsp:sp modelId="{CA4CE5FC-A5FC-4159-9F11-4DCAD70BA552}">
      <dsp:nvSpPr>
        <dsp:cNvPr id="0" name=""/>
        <dsp:cNvSpPr/>
      </dsp:nvSpPr>
      <dsp:spPr>
        <a:xfrm>
          <a:off x="195" y="356"/>
          <a:ext cx="1818357" cy="1969386"/>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432" tIns="194532" rIns="46432" bIns="194532" numCol="1" spcCol="1270" anchor="ctr" anchorCtr="0">
          <a:noAutofit/>
        </a:bodyPr>
        <a:lstStyle/>
        <a:p>
          <a:pPr marL="0" lvl="0" indent="0" algn="ctr" defTabSz="711200">
            <a:lnSpc>
              <a:spcPct val="90000"/>
            </a:lnSpc>
            <a:spcBef>
              <a:spcPct val="0"/>
            </a:spcBef>
            <a:spcAft>
              <a:spcPct val="35000"/>
            </a:spcAft>
            <a:buNone/>
          </a:pPr>
          <a:r>
            <a:rPr lang="en-CA" sz="1600" kern="1200" dirty="0">
              <a:latin typeface="Times New Roman" panose="02020603050405020304" pitchFamily="18" charset="0"/>
              <a:cs typeface="Times New Roman" panose="02020603050405020304" pitchFamily="18" charset="0"/>
            </a:rPr>
            <a:t>WIOT Benefits and Disadvantage</a:t>
          </a:r>
        </a:p>
      </dsp:txBody>
      <dsp:txXfrm>
        <a:off x="195" y="356"/>
        <a:ext cx="1818357" cy="1969386"/>
      </dsp:txXfrm>
    </dsp:sp>
    <dsp:sp modelId="{A9418693-2681-4476-AB25-40C16B5C9068}">
      <dsp:nvSpPr>
        <dsp:cNvPr id="0" name=""/>
        <dsp:cNvSpPr/>
      </dsp:nvSpPr>
      <dsp:spPr>
        <a:xfrm>
          <a:off x="1142003" y="2087906"/>
          <a:ext cx="4187036" cy="1969386"/>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214" tIns="500224" rIns="59214" bIns="500224"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CA" sz="1200" kern="1200" dirty="0">
              <a:latin typeface="Times New Roman" panose="02020603050405020304" pitchFamily="18" charset="0"/>
              <a:cs typeface="Times New Roman" panose="02020603050405020304" pitchFamily="18" charset="0"/>
            </a:rPr>
            <a:t>Which condition is most prevalent among the customer</a:t>
          </a:r>
        </a:p>
        <a:p>
          <a:pPr marL="0" lvl="0" indent="0" algn="l" defTabSz="533400">
            <a:lnSpc>
              <a:spcPct val="90000"/>
            </a:lnSpc>
            <a:spcBef>
              <a:spcPct val="0"/>
            </a:spcBef>
            <a:spcAft>
              <a:spcPct val="35000"/>
            </a:spcAft>
            <a:buFont typeface="Arial" panose="020B0604020202020204" pitchFamily="34" charset="0"/>
            <a:buNone/>
          </a:pPr>
          <a:r>
            <a:rPr lang="en-CA" sz="1200" kern="1200" dirty="0">
              <a:latin typeface="Times New Roman" panose="02020603050405020304" pitchFamily="18" charset="0"/>
              <a:cs typeface="Times New Roman" panose="02020603050405020304" pitchFamily="18" charset="0"/>
            </a:rPr>
            <a:t>How WIOT help in managing healthcare </a:t>
          </a:r>
        </a:p>
        <a:p>
          <a:pPr marL="0" lvl="0" indent="0" algn="l" defTabSz="533400">
            <a:lnSpc>
              <a:spcPct val="90000"/>
            </a:lnSpc>
            <a:spcBef>
              <a:spcPct val="0"/>
            </a:spcBef>
            <a:spcAft>
              <a:spcPct val="35000"/>
            </a:spcAft>
            <a:buFont typeface="Arial" panose="020B0604020202020204" pitchFamily="34" charset="0"/>
            <a:buNone/>
          </a:pPr>
          <a:r>
            <a:rPr lang="en-CA" sz="1200" kern="1200" dirty="0">
              <a:latin typeface="Times New Roman" panose="02020603050405020304" pitchFamily="18" charset="0"/>
              <a:cs typeface="Times New Roman" panose="02020603050405020304" pitchFamily="18" charset="0"/>
            </a:rPr>
            <a:t>What Improvement and sector customer want WIOT to work-in.</a:t>
          </a:r>
        </a:p>
        <a:p>
          <a:pPr marL="0" lvl="0" indent="0" algn="l" defTabSz="533400">
            <a:lnSpc>
              <a:spcPct val="90000"/>
            </a:lnSpc>
            <a:spcBef>
              <a:spcPct val="0"/>
            </a:spcBef>
            <a:spcAft>
              <a:spcPct val="35000"/>
            </a:spcAft>
            <a:buFont typeface="Arial" panose="020B0604020202020204" pitchFamily="34" charset="0"/>
            <a:buNone/>
          </a:pPr>
          <a:r>
            <a:rPr lang="en-CA" sz="1200" kern="1200" dirty="0">
              <a:latin typeface="Times New Roman" panose="02020603050405020304" pitchFamily="18" charset="0"/>
              <a:cs typeface="Times New Roman" panose="02020603050405020304" pitchFamily="18" charset="0"/>
            </a:rPr>
            <a:t>What preference make customer to buy WIOT </a:t>
          </a:r>
        </a:p>
        <a:p>
          <a:pPr marL="0" lvl="0" indent="0" algn="l" defTabSz="533400">
            <a:lnSpc>
              <a:spcPct val="90000"/>
            </a:lnSpc>
            <a:spcBef>
              <a:spcPct val="0"/>
            </a:spcBef>
            <a:spcAft>
              <a:spcPct val="35000"/>
            </a:spcAft>
            <a:buFont typeface="Arial" panose="020B0604020202020204" pitchFamily="34" charset="0"/>
            <a:buNone/>
          </a:pPr>
          <a:r>
            <a:rPr lang="en-CA" sz="1200" kern="1200" dirty="0">
              <a:latin typeface="Times New Roman" panose="02020603050405020304" pitchFamily="18" charset="0"/>
              <a:cs typeface="Times New Roman" panose="02020603050405020304" pitchFamily="18" charset="0"/>
            </a:rPr>
            <a:t>Customer prefer WIOT vs stay with Traditional</a:t>
          </a:r>
        </a:p>
      </dsp:txBody>
      <dsp:txXfrm>
        <a:off x="1142003" y="2087906"/>
        <a:ext cx="4187036" cy="1969386"/>
      </dsp:txXfrm>
    </dsp:sp>
    <dsp:sp modelId="{696C09E0-CCA5-4676-B72A-2EC8345EAD69}">
      <dsp:nvSpPr>
        <dsp:cNvPr id="0" name=""/>
        <dsp:cNvSpPr/>
      </dsp:nvSpPr>
      <dsp:spPr>
        <a:xfrm>
          <a:off x="195" y="2087906"/>
          <a:ext cx="1141808" cy="1969386"/>
        </a:xfrm>
        <a:prstGeom prst="rect">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73" tIns="194532" rIns="40373" bIns="194532" numCol="1" spcCol="1270" anchor="ctr" anchorCtr="0">
          <a:noAutofit/>
        </a:bodyPr>
        <a:lstStyle/>
        <a:p>
          <a:pPr marL="0" lvl="0" indent="0" algn="ctr" defTabSz="711200">
            <a:lnSpc>
              <a:spcPct val="90000"/>
            </a:lnSpc>
            <a:spcBef>
              <a:spcPct val="0"/>
            </a:spcBef>
            <a:spcAft>
              <a:spcPct val="35000"/>
            </a:spcAft>
            <a:buNone/>
          </a:pPr>
          <a:r>
            <a:rPr lang="en-CA" sz="1600" kern="1200" dirty="0">
              <a:latin typeface="Times New Roman" panose="02020603050405020304" pitchFamily="18" charset="0"/>
              <a:cs typeface="Times New Roman" panose="02020603050405020304" pitchFamily="18" charset="0"/>
            </a:rPr>
            <a:t>Future and Suggestions</a:t>
          </a:r>
        </a:p>
      </dsp:txBody>
      <dsp:txXfrm>
        <a:off x="195" y="2087906"/>
        <a:ext cx="1141808" cy="1969386"/>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52148-BD4C-4E4D-AF13-5F6BA3FED03C}" type="datetimeFigureOut">
              <a:rPr lang="en-CA" smtClean="0"/>
              <a:t>2024-04-02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2DFE9-AC5D-40D9-8D84-EA970C6D53E9}" type="slidenum">
              <a:rPr lang="en-CA" smtClean="0"/>
              <a:t>‹#›</a:t>
            </a:fld>
            <a:endParaRPr lang="en-CA"/>
          </a:p>
        </p:txBody>
      </p:sp>
    </p:spTree>
    <p:extLst>
      <p:ext uri="{BB962C8B-B14F-4D97-AF65-F5344CB8AC3E}">
        <p14:creationId xmlns:p14="http://schemas.microsoft.com/office/powerpoint/2010/main" val="872144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E32DFE9-AC5D-40D9-8D84-EA970C6D53E9}" type="slidenum">
              <a:rPr lang="en-CA" smtClean="0"/>
              <a:t>1</a:t>
            </a:fld>
            <a:endParaRPr lang="en-CA"/>
          </a:p>
        </p:txBody>
      </p:sp>
    </p:spTree>
    <p:extLst>
      <p:ext uri="{BB962C8B-B14F-4D97-AF65-F5344CB8AC3E}">
        <p14:creationId xmlns:p14="http://schemas.microsoft.com/office/powerpoint/2010/main" val="316227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E32DFE9-AC5D-40D9-8D84-EA970C6D53E9}" type="slidenum">
              <a:rPr lang="en-CA" smtClean="0"/>
              <a:t>10</a:t>
            </a:fld>
            <a:endParaRPr lang="en-CA"/>
          </a:p>
        </p:txBody>
      </p:sp>
    </p:spTree>
    <p:extLst>
      <p:ext uri="{BB962C8B-B14F-4D97-AF65-F5344CB8AC3E}">
        <p14:creationId xmlns:p14="http://schemas.microsoft.com/office/powerpoint/2010/main" val="409803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AE0E-A822-587A-DB1F-9AD427D74B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0400958-8CC6-031D-A742-E3517577A8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86B88BC-F5B8-A2E5-0E75-F892FC2D6CA1}"/>
              </a:ext>
            </a:extLst>
          </p:cNvPr>
          <p:cNvSpPr>
            <a:spLocks noGrp="1"/>
          </p:cNvSpPr>
          <p:nvPr>
            <p:ph type="dt" sz="half" idx="10"/>
          </p:nvPr>
        </p:nvSpPr>
        <p:spPr/>
        <p:txBody>
          <a:bodyPr/>
          <a:lstStyle/>
          <a:p>
            <a:fld id="{F1E85675-FF9C-45F6-B1F8-C928CB2DC962}" type="datetimeFigureOut">
              <a:rPr lang="en-CA" smtClean="0"/>
              <a:t>2024-04-02</a:t>
            </a:fld>
            <a:endParaRPr lang="en-CA"/>
          </a:p>
        </p:txBody>
      </p:sp>
      <p:sp>
        <p:nvSpPr>
          <p:cNvPr id="5" name="Footer Placeholder 4">
            <a:extLst>
              <a:ext uri="{FF2B5EF4-FFF2-40B4-BE49-F238E27FC236}">
                <a16:creationId xmlns:a16="http://schemas.microsoft.com/office/drawing/2014/main" id="{0BEF130A-4D27-BF23-D8E4-E9B067CF93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95D59C7-28D7-C519-F1F6-B8949A75ED07}"/>
              </a:ext>
            </a:extLst>
          </p:cNvPr>
          <p:cNvSpPr>
            <a:spLocks noGrp="1"/>
          </p:cNvSpPr>
          <p:nvPr>
            <p:ph type="sldNum" sz="quarter" idx="12"/>
          </p:nvPr>
        </p:nvSpPr>
        <p:spPr/>
        <p:txBody>
          <a:bodyPr/>
          <a:lstStyle/>
          <a:p>
            <a:fld id="{3C56F74A-7BCC-4074-AA9F-A493E70CFF28}" type="slidenum">
              <a:rPr lang="en-CA" smtClean="0"/>
              <a:t>‹#›</a:t>
            </a:fld>
            <a:endParaRPr lang="en-CA"/>
          </a:p>
        </p:txBody>
      </p:sp>
    </p:spTree>
    <p:extLst>
      <p:ext uri="{BB962C8B-B14F-4D97-AF65-F5344CB8AC3E}">
        <p14:creationId xmlns:p14="http://schemas.microsoft.com/office/powerpoint/2010/main" val="269269761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6AF3-4E82-1F21-E9F7-7073950E3B8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FD6FD0-4FDD-D614-9D8C-9ABAFD9C23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E3DE66A-6462-580E-7017-2EC091CD0CD9}"/>
              </a:ext>
            </a:extLst>
          </p:cNvPr>
          <p:cNvSpPr>
            <a:spLocks noGrp="1"/>
          </p:cNvSpPr>
          <p:nvPr>
            <p:ph type="dt" sz="half" idx="10"/>
          </p:nvPr>
        </p:nvSpPr>
        <p:spPr/>
        <p:txBody>
          <a:bodyPr/>
          <a:lstStyle/>
          <a:p>
            <a:fld id="{F1E85675-FF9C-45F6-B1F8-C928CB2DC962}" type="datetimeFigureOut">
              <a:rPr lang="en-CA" smtClean="0"/>
              <a:t>2024-04-02</a:t>
            </a:fld>
            <a:endParaRPr lang="en-CA"/>
          </a:p>
        </p:txBody>
      </p:sp>
      <p:sp>
        <p:nvSpPr>
          <p:cNvPr id="5" name="Footer Placeholder 4">
            <a:extLst>
              <a:ext uri="{FF2B5EF4-FFF2-40B4-BE49-F238E27FC236}">
                <a16:creationId xmlns:a16="http://schemas.microsoft.com/office/drawing/2014/main" id="{AC128D6C-CD75-A2B5-960D-D7A4EFD2355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5D0826-897C-A098-36A6-CADBEFE60D14}"/>
              </a:ext>
            </a:extLst>
          </p:cNvPr>
          <p:cNvSpPr>
            <a:spLocks noGrp="1"/>
          </p:cNvSpPr>
          <p:nvPr>
            <p:ph type="sldNum" sz="quarter" idx="12"/>
          </p:nvPr>
        </p:nvSpPr>
        <p:spPr/>
        <p:txBody>
          <a:bodyPr/>
          <a:lstStyle/>
          <a:p>
            <a:fld id="{3C56F74A-7BCC-4074-AA9F-A493E70CFF28}" type="slidenum">
              <a:rPr lang="en-CA" smtClean="0"/>
              <a:t>‹#›</a:t>
            </a:fld>
            <a:endParaRPr lang="en-CA"/>
          </a:p>
        </p:txBody>
      </p:sp>
    </p:spTree>
    <p:extLst>
      <p:ext uri="{BB962C8B-B14F-4D97-AF65-F5344CB8AC3E}">
        <p14:creationId xmlns:p14="http://schemas.microsoft.com/office/powerpoint/2010/main" val="314905084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807481-371C-06AD-C033-6B9DD81BD5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3EBABCA-7426-CA87-D8AC-747A03AABB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4A27730-A1B8-9469-05B5-D0555410A902}"/>
              </a:ext>
            </a:extLst>
          </p:cNvPr>
          <p:cNvSpPr>
            <a:spLocks noGrp="1"/>
          </p:cNvSpPr>
          <p:nvPr>
            <p:ph type="dt" sz="half" idx="10"/>
          </p:nvPr>
        </p:nvSpPr>
        <p:spPr/>
        <p:txBody>
          <a:bodyPr/>
          <a:lstStyle/>
          <a:p>
            <a:fld id="{F1E85675-FF9C-45F6-B1F8-C928CB2DC962}" type="datetimeFigureOut">
              <a:rPr lang="en-CA" smtClean="0"/>
              <a:t>2024-04-02</a:t>
            </a:fld>
            <a:endParaRPr lang="en-CA"/>
          </a:p>
        </p:txBody>
      </p:sp>
      <p:sp>
        <p:nvSpPr>
          <p:cNvPr id="5" name="Footer Placeholder 4">
            <a:extLst>
              <a:ext uri="{FF2B5EF4-FFF2-40B4-BE49-F238E27FC236}">
                <a16:creationId xmlns:a16="http://schemas.microsoft.com/office/drawing/2014/main" id="{3E4FC3CB-502A-76EB-071E-8D3EFE9B3A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554ABF4-4D22-3DF3-93E7-6A112BE2C2FE}"/>
              </a:ext>
            </a:extLst>
          </p:cNvPr>
          <p:cNvSpPr>
            <a:spLocks noGrp="1"/>
          </p:cNvSpPr>
          <p:nvPr>
            <p:ph type="sldNum" sz="quarter" idx="12"/>
          </p:nvPr>
        </p:nvSpPr>
        <p:spPr/>
        <p:txBody>
          <a:bodyPr/>
          <a:lstStyle/>
          <a:p>
            <a:fld id="{3C56F74A-7BCC-4074-AA9F-A493E70CFF28}" type="slidenum">
              <a:rPr lang="en-CA" smtClean="0"/>
              <a:t>‹#›</a:t>
            </a:fld>
            <a:endParaRPr lang="en-CA"/>
          </a:p>
        </p:txBody>
      </p:sp>
    </p:spTree>
    <p:extLst>
      <p:ext uri="{BB962C8B-B14F-4D97-AF65-F5344CB8AC3E}">
        <p14:creationId xmlns:p14="http://schemas.microsoft.com/office/powerpoint/2010/main" val="329701113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5D1A-4EB5-2547-06A9-D26377DD464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EFB0334-FFEB-4024-8E4A-3B2303C305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15CC08-CD60-149C-4A99-B801C38C77DA}"/>
              </a:ext>
            </a:extLst>
          </p:cNvPr>
          <p:cNvSpPr>
            <a:spLocks noGrp="1"/>
          </p:cNvSpPr>
          <p:nvPr>
            <p:ph type="dt" sz="half" idx="10"/>
          </p:nvPr>
        </p:nvSpPr>
        <p:spPr/>
        <p:txBody>
          <a:bodyPr/>
          <a:lstStyle/>
          <a:p>
            <a:fld id="{F1E85675-FF9C-45F6-B1F8-C928CB2DC962}" type="datetimeFigureOut">
              <a:rPr lang="en-CA" smtClean="0"/>
              <a:t>2024-04-02</a:t>
            </a:fld>
            <a:endParaRPr lang="en-CA"/>
          </a:p>
        </p:txBody>
      </p:sp>
      <p:sp>
        <p:nvSpPr>
          <p:cNvPr id="5" name="Footer Placeholder 4">
            <a:extLst>
              <a:ext uri="{FF2B5EF4-FFF2-40B4-BE49-F238E27FC236}">
                <a16:creationId xmlns:a16="http://schemas.microsoft.com/office/drawing/2014/main" id="{9DBE5E19-79B3-C6B4-7B32-758776A4979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859DE0-1AE3-29F0-5E0F-EAD80A57D8DB}"/>
              </a:ext>
            </a:extLst>
          </p:cNvPr>
          <p:cNvSpPr>
            <a:spLocks noGrp="1"/>
          </p:cNvSpPr>
          <p:nvPr>
            <p:ph type="sldNum" sz="quarter" idx="12"/>
          </p:nvPr>
        </p:nvSpPr>
        <p:spPr/>
        <p:txBody>
          <a:bodyPr/>
          <a:lstStyle/>
          <a:p>
            <a:fld id="{3C56F74A-7BCC-4074-AA9F-A493E70CFF28}" type="slidenum">
              <a:rPr lang="en-CA" smtClean="0"/>
              <a:t>‹#›</a:t>
            </a:fld>
            <a:endParaRPr lang="en-CA"/>
          </a:p>
        </p:txBody>
      </p:sp>
    </p:spTree>
    <p:extLst>
      <p:ext uri="{BB962C8B-B14F-4D97-AF65-F5344CB8AC3E}">
        <p14:creationId xmlns:p14="http://schemas.microsoft.com/office/powerpoint/2010/main" val="99007886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C7DC-C03F-AAD4-7B84-E123A9E210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3BC3CA2-75A3-23BF-629E-5CAE2112F8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CC2DC8-5873-B494-31B4-470AACC130D7}"/>
              </a:ext>
            </a:extLst>
          </p:cNvPr>
          <p:cNvSpPr>
            <a:spLocks noGrp="1"/>
          </p:cNvSpPr>
          <p:nvPr>
            <p:ph type="dt" sz="half" idx="10"/>
          </p:nvPr>
        </p:nvSpPr>
        <p:spPr/>
        <p:txBody>
          <a:bodyPr/>
          <a:lstStyle/>
          <a:p>
            <a:fld id="{F1E85675-FF9C-45F6-B1F8-C928CB2DC962}" type="datetimeFigureOut">
              <a:rPr lang="en-CA" smtClean="0"/>
              <a:t>2024-04-02</a:t>
            </a:fld>
            <a:endParaRPr lang="en-CA"/>
          </a:p>
        </p:txBody>
      </p:sp>
      <p:sp>
        <p:nvSpPr>
          <p:cNvPr id="5" name="Footer Placeholder 4">
            <a:extLst>
              <a:ext uri="{FF2B5EF4-FFF2-40B4-BE49-F238E27FC236}">
                <a16:creationId xmlns:a16="http://schemas.microsoft.com/office/drawing/2014/main" id="{EFB02986-900A-9786-9C1F-09B1EBCD0D9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AF0B326-9E91-D649-57CB-66618A0EB1E9}"/>
              </a:ext>
            </a:extLst>
          </p:cNvPr>
          <p:cNvSpPr>
            <a:spLocks noGrp="1"/>
          </p:cNvSpPr>
          <p:nvPr>
            <p:ph type="sldNum" sz="quarter" idx="12"/>
          </p:nvPr>
        </p:nvSpPr>
        <p:spPr/>
        <p:txBody>
          <a:bodyPr/>
          <a:lstStyle/>
          <a:p>
            <a:fld id="{3C56F74A-7BCC-4074-AA9F-A493E70CFF28}" type="slidenum">
              <a:rPr lang="en-CA" smtClean="0"/>
              <a:t>‹#›</a:t>
            </a:fld>
            <a:endParaRPr lang="en-CA"/>
          </a:p>
        </p:txBody>
      </p:sp>
    </p:spTree>
    <p:extLst>
      <p:ext uri="{BB962C8B-B14F-4D97-AF65-F5344CB8AC3E}">
        <p14:creationId xmlns:p14="http://schemas.microsoft.com/office/powerpoint/2010/main" val="168297675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7258-7F8D-BD51-2067-ADCED80A0CE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6604100-D776-427C-FF68-B6F22AF985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6557E44-E534-1A28-DDE3-CF61F63D5A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9642381-0217-12A5-1BED-AD87B5D02055}"/>
              </a:ext>
            </a:extLst>
          </p:cNvPr>
          <p:cNvSpPr>
            <a:spLocks noGrp="1"/>
          </p:cNvSpPr>
          <p:nvPr>
            <p:ph type="dt" sz="half" idx="10"/>
          </p:nvPr>
        </p:nvSpPr>
        <p:spPr/>
        <p:txBody>
          <a:bodyPr/>
          <a:lstStyle/>
          <a:p>
            <a:fld id="{F1E85675-FF9C-45F6-B1F8-C928CB2DC962}" type="datetimeFigureOut">
              <a:rPr lang="en-CA" smtClean="0"/>
              <a:t>2024-04-02</a:t>
            </a:fld>
            <a:endParaRPr lang="en-CA"/>
          </a:p>
        </p:txBody>
      </p:sp>
      <p:sp>
        <p:nvSpPr>
          <p:cNvPr id="6" name="Footer Placeholder 5">
            <a:extLst>
              <a:ext uri="{FF2B5EF4-FFF2-40B4-BE49-F238E27FC236}">
                <a16:creationId xmlns:a16="http://schemas.microsoft.com/office/drawing/2014/main" id="{AC725201-2484-6026-C068-653E429B27A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1F44F22-0C4A-B259-C633-2A4520DAFC6F}"/>
              </a:ext>
            </a:extLst>
          </p:cNvPr>
          <p:cNvSpPr>
            <a:spLocks noGrp="1"/>
          </p:cNvSpPr>
          <p:nvPr>
            <p:ph type="sldNum" sz="quarter" idx="12"/>
          </p:nvPr>
        </p:nvSpPr>
        <p:spPr/>
        <p:txBody>
          <a:bodyPr/>
          <a:lstStyle/>
          <a:p>
            <a:fld id="{3C56F74A-7BCC-4074-AA9F-A493E70CFF28}" type="slidenum">
              <a:rPr lang="en-CA" smtClean="0"/>
              <a:t>‹#›</a:t>
            </a:fld>
            <a:endParaRPr lang="en-CA"/>
          </a:p>
        </p:txBody>
      </p:sp>
    </p:spTree>
    <p:extLst>
      <p:ext uri="{BB962C8B-B14F-4D97-AF65-F5344CB8AC3E}">
        <p14:creationId xmlns:p14="http://schemas.microsoft.com/office/powerpoint/2010/main" val="1203181366"/>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596D-7880-6C16-70B3-1EFED322294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06EC9F7-B728-B205-3504-6BA0FEDC06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245C67-36B2-E2FC-FB00-775B3F2016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60B2905-0714-AD3A-5D3E-245B82BF2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A2CB78-A62C-6A6A-356C-FA28FE755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CAD2B0C-4F6F-5D34-EC89-F58694DAB2DD}"/>
              </a:ext>
            </a:extLst>
          </p:cNvPr>
          <p:cNvSpPr>
            <a:spLocks noGrp="1"/>
          </p:cNvSpPr>
          <p:nvPr>
            <p:ph type="dt" sz="half" idx="10"/>
          </p:nvPr>
        </p:nvSpPr>
        <p:spPr/>
        <p:txBody>
          <a:bodyPr/>
          <a:lstStyle/>
          <a:p>
            <a:fld id="{F1E85675-FF9C-45F6-B1F8-C928CB2DC962}" type="datetimeFigureOut">
              <a:rPr lang="en-CA" smtClean="0"/>
              <a:t>2024-04-02</a:t>
            </a:fld>
            <a:endParaRPr lang="en-CA"/>
          </a:p>
        </p:txBody>
      </p:sp>
      <p:sp>
        <p:nvSpPr>
          <p:cNvPr id="8" name="Footer Placeholder 7">
            <a:extLst>
              <a:ext uri="{FF2B5EF4-FFF2-40B4-BE49-F238E27FC236}">
                <a16:creationId xmlns:a16="http://schemas.microsoft.com/office/drawing/2014/main" id="{B6829052-65BA-A0AB-6624-51BD0865669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F99E6D2-8423-C0A6-9036-1BF4A142E955}"/>
              </a:ext>
            </a:extLst>
          </p:cNvPr>
          <p:cNvSpPr>
            <a:spLocks noGrp="1"/>
          </p:cNvSpPr>
          <p:nvPr>
            <p:ph type="sldNum" sz="quarter" idx="12"/>
          </p:nvPr>
        </p:nvSpPr>
        <p:spPr/>
        <p:txBody>
          <a:bodyPr/>
          <a:lstStyle/>
          <a:p>
            <a:fld id="{3C56F74A-7BCC-4074-AA9F-A493E70CFF28}" type="slidenum">
              <a:rPr lang="en-CA" smtClean="0"/>
              <a:t>‹#›</a:t>
            </a:fld>
            <a:endParaRPr lang="en-CA"/>
          </a:p>
        </p:txBody>
      </p:sp>
    </p:spTree>
    <p:extLst>
      <p:ext uri="{BB962C8B-B14F-4D97-AF65-F5344CB8AC3E}">
        <p14:creationId xmlns:p14="http://schemas.microsoft.com/office/powerpoint/2010/main" val="117198635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7D100-83AB-B68D-7102-F898218A7BF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30823BE-8843-89CF-C94F-8321744B1946}"/>
              </a:ext>
            </a:extLst>
          </p:cNvPr>
          <p:cNvSpPr>
            <a:spLocks noGrp="1"/>
          </p:cNvSpPr>
          <p:nvPr>
            <p:ph type="dt" sz="half" idx="10"/>
          </p:nvPr>
        </p:nvSpPr>
        <p:spPr/>
        <p:txBody>
          <a:bodyPr/>
          <a:lstStyle/>
          <a:p>
            <a:fld id="{F1E85675-FF9C-45F6-B1F8-C928CB2DC962}" type="datetimeFigureOut">
              <a:rPr lang="en-CA" smtClean="0"/>
              <a:t>2024-04-02</a:t>
            </a:fld>
            <a:endParaRPr lang="en-CA"/>
          </a:p>
        </p:txBody>
      </p:sp>
      <p:sp>
        <p:nvSpPr>
          <p:cNvPr id="4" name="Footer Placeholder 3">
            <a:extLst>
              <a:ext uri="{FF2B5EF4-FFF2-40B4-BE49-F238E27FC236}">
                <a16:creationId xmlns:a16="http://schemas.microsoft.com/office/drawing/2014/main" id="{8E4EE33F-3ABF-AAC1-4975-FBBABB7012E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7753D7E-5B72-730B-2785-D5236842282A}"/>
              </a:ext>
            </a:extLst>
          </p:cNvPr>
          <p:cNvSpPr>
            <a:spLocks noGrp="1"/>
          </p:cNvSpPr>
          <p:nvPr>
            <p:ph type="sldNum" sz="quarter" idx="12"/>
          </p:nvPr>
        </p:nvSpPr>
        <p:spPr/>
        <p:txBody>
          <a:bodyPr/>
          <a:lstStyle/>
          <a:p>
            <a:fld id="{3C56F74A-7BCC-4074-AA9F-A493E70CFF28}" type="slidenum">
              <a:rPr lang="en-CA" smtClean="0"/>
              <a:t>‹#›</a:t>
            </a:fld>
            <a:endParaRPr lang="en-CA"/>
          </a:p>
        </p:txBody>
      </p:sp>
    </p:spTree>
    <p:extLst>
      <p:ext uri="{BB962C8B-B14F-4D97-AF65-F5344CB8AC3E}">
        <p14:creationId xmlns:p14="http://schemas.microsoft.com/office/powerpoint/2010/main" val="337817021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2638E-89B7-A3BE-CDEC-204AC02118FB}"/>
              </a:ext>
            </a:extLst>
          </p:cNvPr>
          <p:cNvSpPr>
            <a:spLocks noGrp="1"/>
          </p:cNvSpPr>
          <p:nvPr>
            <p:ph type="dt" sz="half" idx="10"/>
          </p:nvPr>
        </p:nvSpPr>
        <p:spPr/>
        <p:txBody>
          <a:bodyPr/>
          <a:lstStyle/>
          <a:p>
            <a:fld id="{F1E85675-FF9C-45F6-B1F8-C928CB2DC962}" type="datetimeFigureOut">
              <a:rPr lang="en-CA" smtClean="0"/>
              <a:t>2024-04-02</a:t>
            </a:fld>
            <a:endParaRPr lang="en-CA"/>
          </a:p>
        </p:txBody>
      </p:sp>
      <p:sp>
        <p:nvSpPr>
          <p:cNvPr id="3" name="Footer Placeholder 2">
            <a:extLst>
              <a:ext uri="{FF2B5EF4-FFF2-40B4-BE49-F238E27FC236}">
                <a16:creationId xmlns:a16="http://schemas.microsoft.com/office/drawing/2014/main" id="{726EF6BE-F256-94F5-A082-26378BA75FE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D9F1D8A-6B8C-7FE7-0553-9AA353E60973}"/>
              </a:ext>
            </a:extLst>
          </p:cNvPr>
          <p:cNvSpPr>
            <a:spLocks noGrp="1"/>
          </p:cNvSpPr>
          <p:nvPr>
            <p:ph type="sldNum" sz="quarter" idx="12"/>
          </p:nvPr>
        </p:nvSpPr>
        <p:spPr/>
        <p:txBody>
          <a:bodyPr/>
          <a:lstStyle/>
          <a:p>
            <a:fld id="{3C56F74A-7BCC-4074-AA9F-A493E70CFF28}" type="slidenum">
              <a:rPr lang="en-CA" smtClean="0"/>
              <a:t>‹#›</a:t>
            </a:fld>
            <a:endParaRPr lang="en-CA"/>
          </a:p>
        </p:txBody>
      </p:sp>
    </p:spTree>
    <p:extLst>
      <p:ext uri="{BB962C8B-B14F-4D97-AF65-F5344CB8AC3E}">
        <p14:creationId xmlns:p14="http://schemas.microsoft.com/office/powerpoint/2010/main" val="372042962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B9105-208F-278F-D2ED-751D924E1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7A2F4C1-4632-FB1E-2353-17D847B98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C423E8B-8C26-8966-CED4-599D04A9B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D18DB4-2337-E8D9-2EE0-EC1C9D86EEE9}"/>
              </a:ext>
            </a:extLst>
          </p:cNvPr>
          <p:cNvSpPr>
            <a:spLocks noGrp="1"/>
          </p:cNvSpPr>
          <p:nvPr>
            <p:ph type="dt" sz="half" idx="10"/>
          </p:nvPr>
        </p:nvSpPr>
        <p:spPr/>
        <p:txBody>
          <a:bodyPr/>
          <a:lstStyle/>
          <a:p>
            <a:fld id="{F1E85675-FF9C-45F6-B1F8-C928CB2DC962}" type="datetimeFigureOut">
              <a:rPr lang="en-CA" smtClean="0"/>
              <a:t>2024-04-02</a:t>
            </a:fld>
            <a:endParaRPr lang="en-CA"/>
          </a:p>
        </p:txBody>
      </p:sp>
      <p:sp>
        <p:nvSpPr>
          <p:cNvPr id="6" name="Footer Placeholder 5">
            <a:extLst>
              <a:ext uri="{FF2B5EF4-FFF2-40B4-BE49-F238E27FC236}">
                <a16:creationId xmlns:a16="http://schemas.microsoft.com/office/drawing/2014/main" id="{BFEDA0F7-E418-3CD4-F746-CC649BDC8C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7F44098-48B2-4C91-0B46-A60308F8AF68}"/>
              </a:ext>
            </a:extLst>
          </p:cNvPr>
          <p:cNvSpPr>
            <a:spLocks noGrp="1"/>
          </p:cNvSpPr>
          <p:nvPr>
            <p:ph type="sldNum" sz="quarter" idx="12"/>
          </p:nvPr>
        </p:nvSpPr>
        <p:spPr/>
        <p:txBody>
          <a:bodyPr/>
          <a:lstStyle/>
          <a:p>
            <a:fld id="{3C56F74A-7BCC-4074-AA9F-A493E70CFF28}" type="slidenum">
              <a:rPr lang="en-CA" smtClean="0"/>
              <a:t>‹#›</a:t>
            </a:fld>
            <a:endParaRPr lang="en-CA"/>
          </a:p>
        </p:txBody>
      </p:sp>
    </p:spTree>
    <p:extLst>
      <p:ext uri="{BB962C8B-B14F-4D97-AF65-F5344CB8AC3E}">
        <p14:creationId xmlns:p14="http://schemas.microsoft.com/office/powerpoint/2010/main" val="353706522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794E-DA8C-5060-03C9-CD6DCE818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01B578F-1ABE-1765-0E75-52B26D80F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CEE165B-052B-F2ED-FF54-B0880F375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3DF79-7D43-15B3-99F2-7470FBEFA4EB}"/>
              </a:ext>
            </a:extLst>
          </p:cNvPr>
          <p:cNvSpPr>
            <a:spLocks noGrp="1"/>
          </p:cNvSpPr>
          <p:nvPr>
            <p:ph type="dt" sz="half" idx="10"/>
          </p:nvPr>
        </p:nvSpPr>
        <p:spPr/>
        <p:txBody>
          <a:bodyPr/>
          <a:lstStyle/>
          <a:p>
            <a:fld id="{F1E85675-FF9C-45F6-B1F8-C928CB2DC962}" type="datetimeFigureOut">
              <a:rPr lang="en-CA" smtClean="0"/>
              <a:t>2024-04-02</a:t>
            </a:fld>
            <a:endParaRPr lang="en-CA"/>
          </a:p>
        </p:txBody>
      </p:sp>
      <p:sp>
        <p:nvSpPr>
          <p:cNvPr id="6" name="Footer Placeholder 5">
            <a:extLst>
              <a:ext uri="{FF2B5EF4-FFF2-40B4-BE49-F238E27FC236}">
                <a16:creationId xmlns:a16="http://schemas.microsoft.com/office/drawing/2014/main" id="{CF44FFD6-52C5-89B3-9638-6D7375AF466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DBBC9A2-D473-5787-F2C5-CC36E8DA4E37}"/>
              </a:ext>
            </a:extLst>
          </p:cNvPr>
          <p:cNvSpPr>
            <a:spLocks noGrp="1"/>
          </p:cNvSpPr>
          <p:nvPr>
            <p:ph type="sldNum" sz="quarter" idx="12"/>
          </p:nvPr>
        </p:nvSpPr>
        <p:spPr/>
        <p:txBody>
          <a:bodyPr/>
          <a:lstStyle/>
          <a:p>
            <a:fld id="{3C56F74A-7BCC-4074-AA9F-A493E70CFF28}" type="slidenum">
              <a:rPr lang="en-CA" smtClean="0"/>
              <a:t>‹#›</a:t>
            </a:fld>
            <a:endParaRPr lang="en-CA"/>
          </a:p>
        </p:txBody>
      </p:sp>
    </p:spTree>
    <p:extLst>
      <p:ext uri="{BB962C8B-B14F-4D97-AF65-F5344CB8AC3E}">
        <p14:creationId xmlns:p14="http://schemas.microsoft.com/office/powerpoint/2010/main" val="145606389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E2E432-63B0-C097-5905-3C0F4E820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78EEB22-91ED-9F09-FFAD-554A98497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85C1EDA-A93A-51F8-8BBB-33AC3DFFE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E85675-FF9C-45F6-B1F8-C928CB2DC962}" type="datetimeFigureOut">
              <a:rPr lang="en-CA" smtClean="0"/>
              <a:t>2024-04-02</a:t>
            </a:fld>
            <a:endParaRPr lang="en-CA"/>
          </a:p>
        </p:txBody>
      </p:sp>
      <p:sp>
        <p:nvSpPr>
          <p:cNvPr id="5" name="Footer Placeholder 4">
            <a:extLst>
              <a:ext uri="{FF2B5EF4-FFF2-40B4-BE49-F238E27FC236}">
                <a16:creationId xmlns:a16="http://schemas.microsoft.com/office/drawing/2014/main" id="{63DC1E5A-C48A-3734-762D-0F29BB86F2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50AE79B6-1264-1325-9FA5-909C2E63EC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56F74A-7BCC-4074-AA9F-A493E70CFF28}" type="slidenum">
              <a:rPr lang="en-CA" smtClean="0"/>
              <a:t>‹#›</a:t>
            </a:fld>
            <a:endParaRPr lang="en-CA"/>
          </a:p>
        </p:txBody>
      </p:sp>
    </p:spTree>
    <p:extLst>
      <p:ext uri="{BB962C8B-B14F-4D97-AF65-F5344CB8AC3E}">
        <p14:creationId xmlns:p14="http://schemas.microsoft.com/office/powerpoint/2010/main" val="3080371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llage of different electronic devices&#10;&#10;Description automatically generated">
            <a:extLst>
              <a:ext uri="{FF2B5EF4-FFF2-40B4-BE49-F238E27FC236}">
                <a16:creationId xmlns:a16="http://schemas.microsoft.com/office/drawing/2014/main" id="{EFD4AC8A-2A79-AA40-E53C-AC58DA201EC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4727" b="14350"/>
          <a:stretch/>
        </p:blipFill>
        <p:spPr>
          <a:xfrm>
            <a:off x="1" y="10"/>
            <a:ext cx="9669642" cy="6857990"/>
          </a:xfrm>
          <a:prstGeom prst="rect">
            <a:avLst/>
          </a:prstGeom>
        </p:spPr>
      </p:pic>
      <p:sp>
        <p:nvSpPr>
          <p:cNvPr id="28" name="Rectangle 2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4AA535-6333-49F2-B819-F3037C6B3E8C}"/>
              </a:ext>
            </a:extLst>
          </p:cNvPr>
          <p:cNvSpPr>
            <a:spLocks noGrp="1"/>
          </p:cNvSpPr>
          <p:nvPr>
            <p:ph type="title"/>
          </p:nvPr>
        </p:nvSpPr>
        <p:spPr>
          <a:xfrm>
            <a:off x="7531610" y="365125"/>
            <a:ext cx="3822189" cy="1899912"/>
          </a:xfrm>
        </p:spPr>
        <p:txBody>
          <a:bodyPr vert="horz" lIns="91440" tIns="45720" rIns="91440" bIns="45720" rtlCol="0" anchor="ctr">
            <a:normAutofit fontScale="90000"/>
          </a:bodyPr>
          <a:lstStyle/>
          <a:p>
            <a:pPr algn="ctr"/>
            <a:r>
              <a:rPr lang="en-US" sz="3100" b="1" dirty="0">
                <a:effectLst/>
                <a:latin typeface="Times New Roman" panose="02020603050405020304" pitchFamily="18" charset="0"/>
                <a:cs typeface="Times New Roman" panose="02020603050405020304" pitchFamily="18" charset="0"/>
              </a:rPr>
              <a:t>A Project On</a:t>
            </a:r>
            <a:br>
              <a:rPr lang="en-US" sz="3100" b="1" dirty="0">
                <a:effectLst/>
                <a:latin typeface="Times New Roman" panose="02020603050405020304" pitchFamily="18" charset="0"/>
                <a:cs typeface="Times New Roman" panose="02020603050405020304" pitchFamily="18" charset="0"/>
              </a:rPr>
            </a:br>
            <a:r>
              <a:rPr lang="en-US" sz="3100" b="1" dirty="0">
                <a:effectLst/>
                <a:latin typeface="Times New Roman" panose="02020603050405020304" pitchFamily="18" charset="0"/>
                <a:cs typeface="Times New Roman" panose="02020603050405020304" pitchFamily="18" charset="0"/>
              </a:rPr>
              <a:t>Wearable Internet of Things for Healthcare in Canada</a:t>
            </a:r>
            <a:endParaRPr lang="en-US" sz="31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5A85A6F-7D01-DCD9-16DA-0D422965F9DA}"/>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pPr algn="ctr"/>
            <a:r>
              <a:rPr lang="en-US" sz="1700" dirty="0">
                <a:effectLst/>
                <a:latin typeface="Times New Roman" panose="02020603050405020304" pitchFamily="18" charset="0"/>
                <a:cs typeface="Times New Roman" panose="02020603050405020304" pitchFamily="18" charset="0"/>
              </a:rPr>
              <a:t>Marketing Research – MRKT 5312 Section 21</a:t>
            </a:r>
            <a:br>
              <a:rPr lang="en-US" sz="1700" dirty="0">
                <a:effectLst/>
                <a:latin typeface="Times New Roman" panose="02020603050405020304" pitchFamily="18" charset="0"/>
                <a:cs typeface="Times New Roman" panose="02020603050405020304" pitchFamily="18" charset="0"/>
              </a:rPr>
            </a:br>
            <a:endParaRPr lang="en-US" sz="1700" dirty="0">
              <a:effectLst/>
              <a:latin typeface="Times New Roman" panose="02020603050405020304" pitchFamily="18" charset="0"/>
              <a:cs typeface="Times New Roman" panose="02020603050405020304" pitchFamily="18" charset="0"/>
            </a:endParaRPr>
          </a:p>
          <a:p>
            <a:pPr algn="ctr"/>
            <a:r>
              <a:rPr lang="en-US" sz="1700" dirty="0">
                <a:effectLst/>
                <a:latin typeface="Times New Roman" panose="02020603050405020304" pitchFamily="18" charset="0"/>
                <a:cs typeface="Times New Roman" panose="02020603050405020304" pitchFamily="18" charset="0"/>
              </a:rPr>
              <a:t>Presented to: Dr. Ayse </a:t>
            </a:r>
            <a:r>
              <a:rPr lang="en-US" sz="1700" dirty="0" err="1">
                <a:effectLst/>
                <a:latin typeface="Times New Roman" panose="02020603050405020304" pitchFamily="18" charset="0"/>
                <a:cs typeface="Times New Roman" panose="02020603050405020304" pitchFamily="18" charset="0"/>
              </a:rPr>
              <a:t>Ersoy</a:t>
            </a:r>
            <a:r>
              <a:rPr lang="en-US" sz="1700" dirty="0">
                <a:effectLst/>
                <a:latin typeface="Times New Roman" panose="02020603050405020304" pitchFamily="18" charset="0"/>
                <a:cs typeface="Times New Roman" panose="02020603050405020304" pitchFamily="18" charset="0"/>
              </a:rPr>
              <a:t> </a:t>
            </a:r>
            <a:br>
              <a:rPr lang="en-US" sz="1700" dirty="0">
                <a:effectLst/>
                <a:latin typeface="Times New Roman" panose="02020603050405020304" pitchFamily="18" charset="0"/>
                <a:cs typeface="Times New Roman" panose="02020603050405020304" pitchFamily="18" charset="0"/>
              </a:rPr>
            </a:br>
            <a:endParaRPr lang="en-US" sz="1700" dirty="0">
              <a:effectLst/>
              <a:latin typeface="Times New Roman" panose="02020603050405020304" pitchFamily="18" charset="0"/>
              <a:cs typeface="Times New Roman" panose="02020603050405020304" pitchFamily="18" charset="0"/>
            </a:endParaRPr>
          </a:p>
          <a:p>
            <a:pPr algn="ctr"/>
            <a:endParaRPr lang="en-US" sz="1700" dirty="0">
              <a:effectLst/>
              <a:latin typeface="Times New Roman" panose="02020603050405020304" pitchFamily="18" charset="0"/>
              <a:cs typeface="Times New Roman" panose="02020603050405020304" pitchFamily="18" charset="0"/>
            </a:endParaRPr>
          </a:p>
          <a:p>
            <a:pPr algn="ctr"/>
            <a:r>
              <a:rPr lang="en-US" sz="1700" dirty="0">
                <a:latin typeface="Times New Roman" panose="02020603050405020304" pitchFamily="18" charset="0"/>
                <a:cs typeface="Times New Roman" panose="02020603050405020304" pitchFamily="18" charset="0"/>
              </a:rPr>
              <a:t>Presented By:</a:t>
            </a:r>
          </a:p>
          <a:p>
            <a:pPr algn="ctr"/>
            <a:r>
              <a:rPr lang="en-US" sz="1700" dirty="0">
                <a:latin typeface="Times New Roman" panose="02020603050405020304" pitchFamily="18" charset="0"/>
                <a:cs typeface="Times New Roman" panose="02020603050405020304" pitchFamily="18" charset="0"/>
              </a:rPr>
              <a:t>Simarpreet Kaur – 0285168</a:t>
            </a:r>
          </a:p>
          <a:p>
            <a:pPr algn="ctr"/>
            <a:r>
              <a:rPr lang="en-US" sz="1700" dirty="0">
                <a:latin typeface="Times New Roman" panose="02020603050405020304" pitchFamily="18" charset="0"/>
                <a:cs typeface="Times New Roman" panose="02020603050405020304" pitchFamily="18" charset="0"/>
              </a:rPr>
              <a:t>Srinivas </a:t>
            </a:r>
            <a:r>
              <a:rPr lang="en-US" sz="1700" dirty="0" err="1">
                <a:latin typeface="Times New Roman" panose="02020603050405020304" pitchFamily="18" charset="0"/>
                <a:cs typeface="Times New Roman" panose="02020603050405020304" pitchFamily="18" charset="0"/>
              </a:rPr>
              <a:t>Kyanam</a:t>
            </a:r>
            <a:r>
              <a:rPr lang="en-US" sz="1700" dirty="0">
                <a:latin typeface="Times New Roman" panose="02020603050405020304" pitchFamily="18" charset="0"/>
                <a:cs typeface="Times New Roman" panose="02020603050405020304" pitchFamily="18" charset="0"/>
              </a:rPr>
              <a:t> – 0286299</a:t>
            </a:r>
          </a:p>
          <a:p>
            <a:pPr algn="ctr"/>
            <a:r>
              <a:rPr lang="en-US" sz="1700" dirty="0">
                <a:latin typeface="Times New Roman" panose="02020603050405020304" pitchFamily="18" charset="0"/>
                <a:cs typeface="Times New Roman" panose="02020603050405020304" pitchFamily="18" charset="0"/>
              </a:rPr>
              <a:t>Simarpreet Singh Arora – 0284320</a:t>
            </a:r>
          </a:p>
          <a:p>
            <a:pPr algn="ctr"/>
            <a:r>
              <a:rPr lang="en-US" sz="1700" dirty="0" err="1">
                <a:latin typeface="Times New Roman" panose="02020603050405020304" pitchFamily="18" charset="0"/>
                <a:cs typeface="Times New Roman" panose="02020603050405020304" pitchFamily="18" charset="0"/>
              </a:rPr>
              <a:t>Ishwer</a:t>
            </a:r>
            <a:r>
              <a:rPr lang="en-US" sz="1700" dirty="0">
                <a:latin typeface="Times New Roman" panose="02020603050405020304" pitchFamily="18" charset="0"/>
                <a:cs typeface="Times New Roman" panose="02020603050405020304" pitchFamily="18" charset="0"/>
              </a:rPr>
              <a:t> Singh - 0281266</a:t>
            </a:r>
          </a:p>
        </p:txBody>
      </p:sp>
    </p:spTree>
    <p:extLst>
      <p:ext uri="{BB962C8B-B14F-4D97-AF65-F5344CB8AC3E}">
        <p14:creationId xmlns:p14="http://schemas.microsoft.com/office/powerpoint/2010/main" val="193824146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0D4D-CBAB-D65F-3252-6D0480709EDF}"/>
              </a:ext>
            </a:extLst>
          </p:cNvPr>
          <p:cNvSpPr>
            <a:spLocks noGrp="1"/>
          </p:cNvSpPr>
          <p:nvPr>
            <p:ph type="title"/>
          </p:nvPr>
        </p:nvSpPr>
        <p:spPr/>
        <p:txBody>
          <a:bodyPr/>
          <a:lstStyle/>
          <a:p>
            <a:r>
              <a:rPr lang="en-CA" b="1" dirty="0">
                <a:latin typeface="Times New Roman" panose="02020603050405020304" pitchFamily="18" charset="0"/>
                <a:cs typeface="Times New Roman" panose="02020603050405020304" pitchFamily="18" charset="0"/>
              </a:rPr>
              <a:t>Analysis Techniques </a:t>
            </a:r>
          </a:p>
        </p:txBody>
      </p:sp>
      <p:graphicFrame>
        <p:nvGraphicFramePr>
          <p:cNvPr id="4" name="Content Placeholder 3">
            <a:extLst>
              <a:ext uri="{FF2B5EF4-FFF2-40B4-BE49-F238E27FC236}">
                <a16:creationId xmlns:a16="http://schemas.microsoft.com/office/drawing/2014/main" id="{5ADAD6B4-F432-A400-49D5-0FF909D178EA}"/>
              </a:ext>
            </a:extLst>
          </p:cNvPr>
          <p:cNvGraphicFramePr>
            <a:graphicFrameLocks noGrp="1"/>
          </p:cNvGraphicFramePr>
          <p:nvPr>
            <p:ph idx="1"/>
            <p:extLst>
              <p:ext uri="{D42A27DB-BD31-4B8C-83A1-F6EECF244321}">
                <p14:modId xmlns:p14="http://schemas.microsoft.com/office/powerpoint/2010/main" val="38510120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40504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02D3DF1-FFC4-F08A-07AA-5615F697C7B4}"/>
              </a:ext>
            </a:extLst>
          </p:cNvPr>
          <p:cNvPicPr>
            <a:picLocks noChangeAspect="1"/>
          </p:cNvPicPr>
          <p:nvPr/>
        </p:nvPicPr>
        <p:blipFill rotWithShape="1">
          <a:blip r:embed="rId2">
            <a:duotone>
              <a:schemeClr val="bg2">
                <a:shade val="45000"/>
                <a:satMod val="135000"/>
              </a:schemeClr>
              <a:prstClr val="white"/>
            </a:duotone>
          </a:blip>
          <a:srcRect t="17582"/>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A50B7-DC1A-2FC4-5F22-BC28334BAD40}"/>
              </a:ext>
            </a:extLst>
          </p:cNvPr>
          <p:cNvSpPr>
            <a:spLocks noGrp="1"/>
          </p:cNvSpPr>
          <p:nvPr>
            <p:ph type="title"/>
          </p:nvPr>
        </p:nvSpPr>
        <p:spPr>
          <a:xfrm>
            <a:off x="838200" y="365125"/>
            <a:ext cx="10515600" cy="1325563"/>
          </a:xfrm>
        </p:spPr>
        <p:txBody>
          <a:bodyPr>
            <a:normAutofit/>
          </a:bodyPr>
          <a:lstStyle/>
          <a:p>
            <a:r>
              <a:rPr lang="en-CA" b="1" dirty="0">
                <a:latin typeface="Times New Roman" panose="02020603050405020304" pitchFamily="18" charset="0"/>
                <a:cs typeface="Times New Roman" panose="02020603050405020304" pitchFamily="18" charset="0"/>
              </a:rPr>
              <a:t>Survey Question / Construction</a:t>
            </a:r>
          </a:p>
        </p:txBody>
      </p:sp>
      <p:sp>
        <p:nvSpPr>
          <p:cNvPr id="3" name="Content Placeholder 2">
            <a:extLst>
              <a:ext uri="{FF2B5EF4-FFF2-40B4-BE49-F238E27FC236}">
                <a16:creationId xmlns:a16="http://schemas.microsoft.com/office/drawing/2014/main" id="{A74A6500-2D76-3942-E57A-555F3FA66845}"/>
              </a:ext>
            </a:extLst>
          </p:cNvPr>
          <p:cNvSpPr>
            <a:spLocks noGrp="1"/>
          </p:cNvSpPr>
          <p:nvPr>
            <p:ph idx="1"/>
          </p:nvPr>
        </p:nvSpPr>
        <p:spPr/>
        <p:txBody>
          <a:bodyPr/>
          <a:lstStyle/>
          <a:p>
            <a:pPr marL="0" indent="0">
              <a:buNone/>
            </a:pP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CA" dirty="0"/>
          </a:p>
        </p:txBody>
      </p:sp>
      <p:graphicFrame>
        <p:nvGraphicFramePr>
          <p:cNvPr id="7" name="Diagram 6">
            <a:extLst>
              <a:ext uri="{FF2B5EF4-FFF2-40B4-BE49-F238E27FC236}">
                <a16:creationId xmlns:a16="http://schemas.microsoft.com/office/drawing/2014/main" id="{28F7CDB7-A872-A93E-1781-DC29CC3AA65E}"/>
              </a:ext>
            </a:extLst>
          </p:cNvPr>
          <p:cNvGraphicFramePr/>
          <p:nvPr>
            <p:extLst>
              <p:ext uri="{D42A27DB-BD31-4B8C-83A1-F6EECF244321}">
                <p14:modId xmlns:p14="http://schemas.microsoft.com/office/powerpoint/2010/main" val="7803654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950807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680EC20-7B58-7381-A2DF-D1B606AC00B0}"/>
              </a:ext>
            </a:extLst>
          </p:cNvPr>
          <p:cNvPicPr>
            <a:picLocks noChangeAspect="1"/>
          </p:cNvPicPr>
          <p:nvPr/>
        </p:nvPicPr>
        <p:blipFill rotWithShape="1">
          <a:blip r:embed="rId2"/>
          <a:srcRect l="11620" r="7409" b="2"/>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6B6A50B7-DC1A-2FC4-5F22-BC28334BAD40}"/>
              </a:ext>
            </a:extLst>
          </p:cNvPr>
          <p:cNvSpPr>
            <a:spLocks noGrp="1"/>
          </p:cNvSpPr>
          <p:nvPr>
            <p:ph type="title"/>
          </p:nvPr>
        </p:nvSpPr>
        <p:spPr>
          <a:xfrm>
            <a:off x="481014" y="327026"/>
            <a:ext cx="4164011" cy="2611437"/>
          </a:xfrm>
        </p:spPr>
        <p:txBody>
          <a:bodyPr>
            <a:normAutofit/>
          </a:bodyPr>
          <a:lstStyle/>
          <a:p>
            <a:r>
              <a:rPr lang="en-CA" sz="3600" b="1" dirty="0">
                <a:latin typeface="Times New Roman" panose="02020603050405020304" pitchFamily="18" charset="0"/>
                <a:cs typeface="Times New Roman" panose="02020603050405020304" pitchFamily="18" charset="0"/>
              </a:rPr>
              <a:t>Survey Construction</a:t>
            </a:r>
          </a:p>
        </p:txBody>
      </p:sp>
      <p:sp>
        <p:nvSpPr>
          <p:cNvPr id="3" name="Content Placeholder 2">
            <a:extLst>
              <a:ext uri="{FF2B5EF4-FFF2-40B4-BE49-F238E27FC236}">
                <a16:creationId xmlns:a16="http://schemas.microsoft.com/office/drawing/2014/main" id="{A74A6500-2D76-3942-E57A-555F3FA66845}"/>
              </a:ext>
            </a:extLst>
          </p:cNvPr>
          <p:cNvSpPr>
            <a:spLocks noGrp="1"/>
          </p:cNvSpPr>
          <p:nvPr>
            <p:ph idx="1"/>
          </p:nvPr>
        </p:nvSpPr>
        <p:spPr/>
        <p:txBody>
          <a:bodyPr/>
          <a:lstStyle/>
          <a:p>
            <a:pPr marL="0" indent="0">
              <a:buNone/>
            </a:pP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CA" dirty="0"/>
          </a:p>
        </p:txBody>
      </p:sp>
      <p:graphicFrame>
        <p:nvGraphicFramePr>
          <p:cNvPr id="7" name="Diagram 6">
            <a:extLst>
              <a:ext uri="{FF2B5EF4-FFF2-40B4-BE49-F238E27FC236}">
                <a16:creationId xmlns:a16="http://schemas.microsoft.com/office/drawing/2014/main" id="{28F7CDB7-A872-A93E-1781-DC29CC3AA65E}"/>
              </a:ext>
            </a:extLst>
          </p:cNvPr>
          <p:cNvGraphicFramePr/>
          <p:nvPr>
            <p:extLst>
              <p:ext uri="{D42A27DB-BD31-4B8C-83A1-F6EECF244321}">
                <p14:modId xmlns:p14="http://schemas.microsoft.com/office/powerpoint/2010/main" val="1628064509"/>
              </p:ext>
            </p:extLst>
          </p:nvPr>
        </p:nvGraphicFramePr>
        <p:xfrm>
          <a:off x="6381750" y="2119313"/>
          <a:ext cx="5329236" cy="405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513884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EC86F-B44A-8ED8-183D-CCC0814F8BBF}"/>
              </a:ext>
            </a:extLst>
          </p:cNvPr>
          <p:cNvSpPr>
            <a:spLocks noGrp="1"/>
          </p:cNvSpPr>
          <p:nvPr>
            <p:ph type="title"/>
          </p:nvPr>
        </p:nvSpPr>
        <p:spPr>
          <a:xfrm>
            <a:off x="1179576" y="1163848"/>
            <a:ext cx="9829800" cy="1325880"/>
          </a:xfrm>
        </p:spPr>
        <p:txBody>
          <a:bodyPr anchor="b">
            <a:normAutofit/>
          </a:bodyPr>
          <a:lstStyle/>
          <a:p>
            <a:pPr algn="ctr"/>
            <a:r>
              <a:rPr lang="en-CA" sz="3600" b="1">
                <a:solidFill>
                  <a:schemeClr val="tx2"/>
                </a:solidFill>
                <a:latin typeface="Times New Roman" panose="02020603050405020304" pitchFamily="18" charset="0"/>
                <a:cs typeface="Times New Roman" panose="02020603050405020304" pitchFamily="18" charset="0"/>
              </a:rPr>
              <a:t>Conclusion</a:t>
            </a:r>
          </a:p>
        </p:txBody>
      </p:sp>
      <p:grpSp>
        <p:nvGrpSpPr>
          <p:cNvPr id="41" name="Group 40">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42" name="Freeform: Shape 41">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Graphic 31" descr="Error">
            <a:extLst>
              <a:ext uri="{FF2B5EF4-FFF2-40B4-BE49-F238E27FC236}">
                <a16:creationId xmlns:a16="http://schemas.microsoft.com/office/drawing/2014/main" id="{401D934F-9EE3-30CC-F9D2-C8B8BCBBB5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3351" y="2837712"/>
            <a:ext cx="3217333" cy="3217333"/>
          </a:xfrm>
          <a:prstGeom prst="rect">
            <a:avLst/>
          </a:prstGeom>
        </p:spPr>
      </p:pic>
      <p:sp>
        <p:nvSpPr>
          <p:cNvPr id="3" name="Content Placeholder 2">
            <a:extLst>
              <a:ext uri="{FF2B5EF4-FFF2-40B4-BE49-F238E27FC236}">
                <a16:creationId xmlns:a16="http://schemas.microsoft.com/office/drawing/2014/main" id="{268CF416-6BE6-BDB6-FBCB-3F92E7E7AF11}"/>
              </a:ext>
            </a:extLst>
          </p:cNvPr>
          <p:cNvSpPr>
            <a:spLocks noGrp="1"/>
          </p:cNvSpPr>
          <p:nvPr>
            <p:ph idx="1"/>
          </p:nvPr>
        </p:nvSpPr>
        <p:spPr>
          <a:xfrm>
            <a:off x="6354871" y="2827419"/>
            <a:ext cx="5029200" cy="3227626"/>
          </a:xfrm>
        </p:spPr>
        <p:txBody>
          <a:bodyPr anchor="ctr">
            <a:normAutofit/>
          </a:bodyPr>
          <a:lstStyle/>
          <a:p>
            <a:r>
              <a:rPr lang="en-US" sz="1800">
                <a:solidFill>
                  <a:schemeClr val="tx2"/>
                </a:solidFill>
                <a:effectLst/>
                <a:latin typeface="Times New Roman" panose="02020603050405020304" pitchFamily="18" charset="0"/>
                <a:ea typeface="Calibri" panose="020F0502020204030204" pitchFamily="34" charset="0"/>
              </a:rPr>
              <a:t>A data-driven understanding of demographic and othe</a:t>
            </a:r>
            <a:r>
              <a:rPr lang="en-US" sz="1800">
                <a:solidFill>
                  <a:schemeClr val="tx2"/>
                </a:solidFill>
                <a:latin typeface="Times New Roman" panose="02020603050405020304" pitchFamily="18" charset="0"/>
                <a:ea typeface="Calibri" panose="020F0502020204030204" pitchFamily="34" charset="0"/>
              </a:rPr>
              <a:t>r attributes of current users of WIOT Technology for Healthcare.</a:t>
            </a:r>
          </a:p>
          <a:p>
            <a:r>
              <a:rPr lang="en-US" sz="1800">
                <a:solidFill>
                  <a:schemeClr val="tx2"/>
                </a:solidFill>
                <a:effectLst/>
                <a:latin typeface="Times New Roman" panose="02020603050405020304" pitchFamily="18" charset="0"/>
                <a:ea typeface="Calibri" panose="020F0502020204030204" pitchFamily="34" charset="0"/>
              </a:rPr>
              <a:t>A deeper insight into the extent to which IoT is being beneficial in predictive monitoring, rather than reacting to health parameters when it is too late.</a:t>
            </a:r>
          </a:p>
          <a:p>
            <a:r>
              <a:rPr lang="en-US" sz="1800">
                <a:solidFill>
                  <a:schemeClr val="tx2"/>
                </a:solidFill>
                <a:latin typeface="Times New Roman" panose="02020603050405020304" pitchFamily="18" charset="0"/>
                <a:ea typeface="Calibri" panose="020F0502020204030204" pitchFamily="34" charset="0"/>
              </a:rPr>
              <a:t>Relevant data for stakeholders viz. Government and Corporates to address policy framework and product-related issues respectively for better adaptation of WIOT in Healthcare sector.</a:t>
            </a:r>
            <a:endParaRPr lang="en-US" sz="1800" dirty="0">
              <a:solidFill>
                <a:schemeClr val="tx2"/>
              </a:solidFill>
              <a:effectLst/>
              <a:latin typeface="Times New Roman" panose="02020603050405020304" pitchFamily="18" charset="0"/>
              <a:ea typeface="Calibri" panose="020F0502020204030204" pitchFamily="34" charset="0"/>
            </a:endParaRPr>
          </a:p>
        </p:txBody>
      </p:sp>
      <p:grpSp>
        <p:nvGrpSpPr>
          <p:cNvPr id="47" name="Group 46">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48" name="Freeform: Shape 47">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1" name="Freeform: Shape 50">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4012589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0E84F27-700F-1293-0006-6D4CE988115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Times New Roman" panose="02020603050405020304" pitchFamily="18" charset="0"/>
                <a:cs typeface="Times New Roman" panose="02020603050405020304" pitchFamily="18" charset="0"/>
              </a:rPr>
              <a:t>Thank </a:t>
            </a:r>
            <a:r>
              <a:rPr lang="en-US" sz="4800" b="1" kern="1200" dirty="0">
                <a:solidFill>
                  <a:srgbClr val="FFFFFF"/>
                </a:solidFill>
                <a:latin typeface="Times New Roman" panose="02020603050405020304" pitchFamily="18" charset="0"/>
                <a:cs typeface="Times New Roman" panose="02020603050405020304" pitchFamily="18" charset="0"/>
              </a:rPr>
              <a:t>You</a:t>
            </a:r>
            <a:r>
              <a:rPr lang="en-US" sz="4800" kern="1200" dirty="0">
                <a:solidFill>
                  <a:srgbClr val="FFFFFF"/>
                </a:solidFill>
                <a:latin typeface="Times New Roman" panose="02020603050405020304" pitchFamily="18" charset="0"/>
                <a:cs typeface="Times New Roman" panose="02020603050405020304" pitchFamily="18" charset="0"/>
              </a:rPr>
              <a:t> </a:t>
            </a:r>
          </a:p>
        </p:txBody>
      </p:sp>
      <p:sp>
        <p:nvSpPr>
          <p:cNvPr id="3" name="Text Placeholder 2">
            <a:extLst>
              <a:ext uri="{FF2B5EF4-FFF2-40B4-BE49-F238E27FC236}">
                <a16:creationId xmlns:a16="http://schemas.microsoft.com/office/drawing/2014/main" id="{75FEAA8F-CE46-C21D-0EC1-4D1BFD321CA5}"/>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04472014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238B77-C255-7910-50D7-F552F34BFFFC}"/>
              </a:ext>
            </a:extLst>
          </p:cNvPr>
          <p:cNvSpPr>
            <a:spLocks noGrp="1"/>
          </p:cNvSpPr>
          <p:nvPr>
            <p:ph type="title"/>
          </p:nvPr>
        </p:nvSpPr>
        <p:spPr>
          <a:xfrm>
            <a:off x="5894962" y="479493"/>
            <a:ext cx="5458838" cy="1325563"/>
          </a:xfrm>
        </p:spPr>
        <p:txBody>
          <a:bodyPr vert="horz" lIns="91440" tIns="45720" rIns="91440" bIns="45720" rtlCol="0" anchor="ctr">
            <a:normAutofit/>
          </a:bodyPr>
          <a:lstStyle/>
          <a:p>
            <a:pPr algn="ctr"/>
            <a:r>
              <a:rPr lang="en-US" sz="4400" b="1" kern="1200" dirty="0">
                <a:solidFill>
                  <a:schemeClr val="tx1"/>
                </a:solidFill>
                <a:effectLst/>
                <a:latin typeface="Times New Roman" panose="02020603050405020304" pitchFamily="18" charset="0"/>
                <a:cs typeface="Times New Roman" panose="02020603050405020304" pitchFamily="18" charset="0"/>
              </a:rPr>
              <a:t>Research Objective</a:t>
            </a:r>
            <a:endParaRPr lang="en-US" sz="4400" kern="1200" dirty="0">
              <a:solidFill>
                <a:schemeClr val="tx1"/>
              </a:solidFill>
              <a:latin typeface="Times New Roman" panose="02020603050405020304" pitchFamily="18" charset="0"/>
              <a:cs typeface="Times New Roman" panose="02020603050405020304" pitchFamily="18" charset="0"/>
            </a:endParaRPr>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RM Customer Insights App">
            <a:extLst>
              <a:ext uri="{FF2B5EF4-FFF2-40B4-BE49-F238E27FC236}">
                <a16:creationId xmlns:a16="http://schemas.microsoft.com/office/drawing/2014/main" id="{8F15D51B-C5DA-B597-4653-BC788E04B42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 Placeholder 3">
            <a:extLst>
              <a:ext uri="{FF2B5EF4-FFF2-40B4-BE49-F238E27FC236}">
                <a16:creationId xmlns:a16="http://schemas.microsoft.com/office/drawing/2014/main" id="{5EEF4EC5-82D0-AFA6-A85A-77B674D9D806}"/>
              </a:ext>
            </a:extLst>
          </p:cNvPr>
          <p:cNvSpPr>
            <a:spLocks noGrp="1"/>
          </p:cNvSpPr>
          <p:nvPr>
            <p:ph type="body" sz="half" idx="2"/>
          </p:nvPr>
        </p:nvSpPr>
        <p:spPr>
          <a:xfrm>
            <a:off x="5894962" y="1984443"/>
            <a:ext cx="5458838" cy="4192520"/>
          </a:xfrm>
        </p:spPr>
        <p:txBody>
          <a:bodyPr vert="horz" lIns="91440" tIns="45720" rIns="91440" bIns="45720" rtlCol="0">
            <a:normAutofit/>
          </a:bodyPr>
          <a:lstStyle/>
          <a:p>
            <a:pPr indent="-2286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ctr"/>
            <a:r>
              <a:rPr lang="en-US" sz="1800" dirty="0">
                <a:effectLst/>
                <a:latin typeface="Times New Roman" panose="02020603050405020304" pitchFamily="18" charset="0"/>
                <a:cs typeface="Times New Roman" panose="02020603050405020304" pitchFamily="18" charset="0"/>
              </a:rPr>
              <a:t>To analyze and present the growth prospective of WIOT in healthcare management in Canada.</a:t>
            </a:r>
          </a:p>
        </p:txBody>
      </p:sp>
    </p:spTree>
    <p:extLst>
      <p:ext uri="{BB962C8B-B14F-4D97-AF65-F5344CB8AC3E}">
        <p14:creationId xmlns:p14="http://schemas.microsoft.com/office/powerpoint/2010/main" val="185147040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DF3CC-2F12-DDAD-FB84-C2907B8D60D3}"/>
              </a:ext>
            </a:extLst>
          </p:cNvPr>
          <p:cNvSpPr>
            <a:spLocks noGrp="1"/>
          </p:cNvSpPr>
          <p:nvPr>
            <p:ph type="title"/>
          </p:nvPr>
        </p:nvSpPr>
        <p:spPr>
          <a:xfrm>
            <a:off x="838201" y="365125"/>
            <a:ext cx="5251316" cy="1287135"/>
          </a:xfrm>
        </p:spPr>
        <p:txBody>
          <a:bodyPr vert="horz" lIns="91440" tIns="45720" rIns="91440" bIns="45720" rtlCol="0" anchor="ctr">
            <a:normAutofit/>
          </a:bodyPr>
          <a:lstStyle/>
          <a:p>
            <a:r>
              <a:rPr lang="en-CA" sz="4800" dirty="0">
                <a:latin typeface="Times New Roman" panose="02020603050405020304" pitchFamily="18" charset="0"/>
                <a:cs typeface="Times New Roman" panose="02020603050405020304" pitchFamily="18" charset="0"/>
              </a:rPr>
              <a:t>Research Questions</a:t>
            </a:r>
            <a:endParaRPr lang="en-US" sz="4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5F48A64-999B-2CA1-A418-D49A285D29A5}"/>
              </a:ext>
            </a:extLst>
          </p:cNvPr>
          <p:cNvSpPr>
            <a:spLocks noGrp="1"/>
          </p:cNvSpPr>
          <p:nvPr>
            <p:ph type="body" sz="half" idx="2"/>
          </p:nvPr>
        </p:nvSpPr>
        <p:spPr>
          <a:xfrm>
            <a:off x="838200" y="1524000"/>
            <a:ext cx="4619621" cy="4652963"/>
          </a:xfrm>
        </p:spPr>
        <p:txBody>
          <a:bodyPr vert="horz" lIns="91440" tIns="45720" rIns="91440" bIns="45720" rtlCol="0">
            <a:noAutofit/>
          </a:bodyPr>
          <a:lstStyle/>
          <a:p>
            <a:pPr marL="342900" lvl="0" indent="-342900">
              <a:lnSpc>
                <a:spcPct val="100000"/>
              </a:lnSpc>
              <a:spcAft>
                <a:spcPts val="800"/>
              </a:spcAft>
              <a:buFont typeface="+mj-lt"/>
              <a:buAutoNum type="arabicPeriod"/>
              <a:tabLst>
                <a:tab pos="457200" algn="l"/>
              </a:tabLst>
            </a:pPr>
            <a:r>
              <a:rPr lang="en-CA"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What are the major categories of users relying on WIOT devices for healthcare?</a:t>
            </a:r>
            <a:endParaRPr lang="en-CA"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0000"/>
              </a:lnSpc>
              <a:spcAft>
                <a:spcPts val="800"/>
              </a:spcAft>
              <a:buFont typeface="+mj-lt"/>
              <a:buAutoNum type="arabicPeriod"/>
              <a:tabLst>
                <a:tab pos="457200" algn="l"/>
              </a:tabLst>
            </a:pPr>
            <a:r>
              <a:rPr lang="en-CA"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To pinpoint the most prevalent devices and their specific uses within the healthcare sector in order to optimize the equipment's impact on patient care.</a:t>
            </a:r>
          </a:p>
          <a:p>
            <a:pPr marL="342900" lvl="0" indent="-342900">
              <a:lnSpc>
                <a:spcPct val="100000"/>
              </a:lnSpc>
              <a:spcAft>
                <a:spcPts val="800"/>
              </a:spcAft>
              <a:buFont typeface="+mj-lt"/>
              <a:buAutoNum type="arabicPeriod"/>
              <a:tabLst>
                <a:tab pos="457200" algn="l"/>
              </a:tabLst>
            </a:pPr>
            <a:r>
              <a:rPr lang="en-CA" kern="100" dirty="0">
                <a:effectLst/>
                <a:latin typeface="Times New Roman" panose="02020603050405020304" pitchFamily="18" charset="0"/>
                <a:ea typeface="Aptos" panose="020B0004020202020204" pitchFamily="34" charset="0"/>
                <a:cs typeface="Times New Roman" panose="02020603050405020304" pitchFamily="18" charset="0"/>
              </a:rPr>
              <a:t>To understand the key elements that enhance user acceptance of Wireless Internet of Things (WIOT) devices. </a:t>
            </a:r>
          </a:p>
          <a:p>
            <a:pPr marL="342900" lvl="0" indent="-342900">
              <a:lnSpc>
                <a:spcPct val="100000"/>
              </a:lnSpc>
              <a:spcAft>
                <a:spcPts val="800"/>
              </a:spcAft>
              <a:buFont typeface="+mj-lt"/>
              <a:buAutoNum type="arabicPeriod"/>
              <a:tabLst>
                <a:tab pos="457200" algn="l"/>
              </a:tabLst>
            </a:pPr>
            <a:r>
              <a:rPr lang="en-CA"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To inquire about the limitations that are currently hindering the adoption of Wireless IoT devices. </a:t>
            </a:r>
          </a:p>
          <a:p>
            <a:pPr marL="342900" lvl="0" indent="-342900">
              <a:lnSpc>
                <a:spcPct val="100000"/>
              </a:lnSpc>
              <a:spcAft>
                <a:spcPts val="800"/>
              </a:spcAft>
              <a:buFont typeface="+mj-lt"/>
              <a:buAutoNum type="arabicPeriod"/>
              <a:tabLst>
                <a:tab pos="457200" algn="l"/>
              </a:tabLst>
            </a:pPr>
            <a:r>
              <a:rPr lang="en-US"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How can the regulatory framework in Canada impact the adoption and deployment of WIOT in healthcare management, and what regulatory challenges need to be addressed?</a:t>
            </a:r>
            <a:endParaRPr lang="en-CA"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5" name="Content Placeholder 4" descr="Many question marks on black background">
            <a:extLst>
              <a:ext uri="{FF2B5EF4-FFF2-40B4-BE49-F238E27FC236}">
                <a16:creationId xmlns:a16="http://schemas.microsoft.com/office/drawing/2014/main" id="{FF2F3B84-56DC-B0CA-B624-D13CB95FF91B}"/>
              </a:ext>
            </a:extLst>
          </p:cNvPr>
          <p:cNvPicPr>
            <a:picLocks noGrp="1" noChangeAspect="1"/>
          </p:cNvPicPr>
          <p:nvPr>
            <p:ph idx="1"/>
          </p:nvPr>
        </p:nvPicPr>
        <p:blipFill rotWithShape="1">
          <a:blip r:embed="rId2"/>
          <a:srcRect l="46962" r="2"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43526739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26BA-CB4A-A479-1AEA-1DAA3733CAAD}"/>
              </a:ext>
            </a:extLst>
          </p:cNvPr>
          <p:cNvSpPr>
            <a:spLocks noGrp="1"/>
          </p:cNvSpPr>
          <p:nvPr>
            <p:ph type="title"/>
          </p:nvPr>
        </p:nvSpPr>
        <p:spPr/>
        <p:txBody>
          <a:bodyPr>
            <a:normAutofit/>
          </a:bodyPr>
          <a:lstStyle/>
          <a:p>
            <a:pPr algn="ctr"/>
            <a:r>
              <a:rPr lang="en-CA" dirty="0">
                <a:latin typeface="Times New Roman" panose="02020603050405020304" pitchFamily="18" charset="0"/>
                <a:cs typeface="Times New Roman" panose="02020603050405020304" pitchFamily="18" charset="0"/>
              </a:rPr>
              <a:t>Conceptual Map</a:t>
            </a:r>
          </a:p>
        </p:txBody>
      </p:sp>
      <p:sp>
        <p:nvSpPr>
          <p:cNvPr id="3" name="Content Placeholder 2">
            <a:extLst>
              <a:ext uri="{FF2B5EF4-FFF2-40B4-BE49-F238E27FC236}">
                <a16:creationId xmlns:a16="http://schemas.microsoft.com/office/drawing/2014/main" id="{F2486D9F-0235-F912-1AC3-57504C3DE64F}"/>
              </a:ext>
            </a:extLst>
          </p:cNvPr>
          <p:cNvSpPr>
            <a:spLocks noGrp="1"/>
          </p:cNvSpPr>
          <p:nvPr>
            <p:ph idx="1"/>
          </p:nvPr>
        </p:nvSpPr>
        <p:spPr/>
        <p:txBody>
          <a:bodyPr>
            <a:normAutofit/>
          </a:bodyPr>
          <a:lstStyle/>
          <a:p>
            <a:endParaRPr lang="en-CA" dirty="0"/>
          </a:p>
        </p:txBody>
      </p:sp>
      <p:sp>
        <p:nvSpPr>
          <p:cNvPr id="4" name="Oval 3">
            <a:extLst>
              <a:ext uri="{FF2B5EF4-FFF2-40B4-BE49-F238E27FC236}">
                <a16:creationId xmlns:a16="http://schemas.microsoft.com/office/drawing/2014/main" id="{BB9B89BF-694B-E995-03F4-D6B28F3AD3C9}"/>
              </a:ext>
            </a:extLst>
          </p:cNvPr>
          <p:cNvSpPr/>
          <p:nvPr/>
        </p:nvSpPr>
        <p:spPr>
          <a:xfrm>
            <a:off x="7155813" y="3142763"/>
            <a:ext cx="1681317" cy="1229032"/>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Current Usage of WIOT</a:t>
            </a:r>
          </a:p>
        </p:txBody>
      </p:sp>
      <p:sp>
        <p:nvSpPr>
          <p:cNvPr id="5" name="Rectangle 4">
            <a:extLst>
              <a:ext uri="{FF2B5EF4-FFF2-40B4-BE49-F238E27FC236}">
                <a16:creationId xmlns:a16="http://schemas.microsoft.com/office/drawing/2014/main" id="{8A60F488-DA45-AA86-A4C2-95B3FCAA4115}"/>
              </a:ext>
            </a:extLst>
          </p:cNvPr>
          <p:cNvSpPr/>
          <p:nvPr/>
        </p:nvSpPr>
        <p:spPr>
          <a:xfrm>
            <a:off x="4419558" y="2243970"/>
            <a:ext cx="1739081" cy="54070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Benefits</a:t>
            </a:r>
          </a:p>
        </p:txBody>
      </p:sp>
      <p:sp>
        <p:nvSpPr>
          <p:cNvPr id="6" name="Rectangle 5">
            <a:extLst>
              <a:ext uri="{FF2B5EF4-FFF2-40B4-BE49-F238E27FC236}">
                <a16:creationId xmlns:a16="http://schemas.microsoft.com/office/drawing/2014/main" id="{BFA8DC63-A380-42A1-E0DF-A5D63FDBA97A}"/>
              </a:ext>
            </a:extLst>
          </p:cNvPr>
          <p:cNvSpPr/>
          <p:nvPr/>
        </p:nvSpPr>
        <p:spPr>
          <a:xfrm>
            <a:off x="4419558" y="3081389"/>
            <a:ext cx="1734671" cy="54070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Disadvantage</a:t>
            </a:r>
          </a:p>
        </p:txBody>
      </p:sp>
      <p:sp>
        <p:nvSpPr>
          <p:cNvPr id="7" name="Rectangle 6">
            <a:extLst>
              <a:ext uri="{FF2B5EF4-FFF2-40B4-BE49-F238E27FC236}">
                <a16:creationId xmlns:a16="http://schemas.microsoft.com/office/drawing/2014/main" id="{6701A70C-D5EE-C62C-5B4A-4A3805C4CA1F}"/>
              </a:ext>
            </a:extLst>
          </p:cNvPr>
          <p:cNvSpPr/>
          <p:nvPr/>
        </p:nvSpPr>
        <p:spPr>
          <a:xfrm>
            <a:off x="4419560" y="5066615"/>
            <a:ext cx="1734671" cy="575462"/>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Types</a:t>
            </a:r>
          </a:p>
        </p:txBody>
      </p:sp>
      <p:sp>
        <p:nvSpPr>
          <p:cNvPr id="9" name="Rectangle 8">
            <a:extLst>
              <a:ext uri="{FF2B5EF4-FFF2-40B4-BE49-F238E27FC236}">
                <a16:creationId xmlns:a16="http://schemas.microsoft.com/office/drawing/2014/main" id="{2733CCA5-281C-3807-6F6C-ED8CFE47457D}"/>
              </a:ext>
            </a:extLst>
          </p:cNvPr>
          <p:cNvSpPr/>
          <p:nvPr/>
        </p:nvSpPr>
        <p:spPr>
          <a:xfrm>
            <a:off x="4419559" y="3992748"/>
            <a:ext cx="1734671" cy="575462"/>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Application</a:t>
            </a:r>
          </a:p>
        </p:txBody>
      </p:sp>
      <p:cxnSp>
        <p:nvCxnSpPr>
          <p:cNvPr id="13" name="Straight Arrow Connector 12">
            <a:extLst>
              <a:ext uri="{FF2B5EF4-FFF2-40B4-BE49-F238E27FC236}">
                <a16:creationId xmlns:a16="http://schemas.microsoft.com/office/drawing/2014/main" id="{798E4B7C-AE12-8052-2303-7911824EAF4C}"/>
              </a:ext>
            </a:extLst>
          </p:cNvPr>
          <p:cNvCxnSpPr>
            <a:stCxn id="4" idx="6"/>
          </p:cNvCxnSpPr>
          <p:nvPr/>
        </p:nvCxnSpPr>
        <p:spPr>
          <a:xfrm>
            <a:off x="8837130" y="3757279"/>
            <a:ext cx="7493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76EF0557-7DF4-E223-F0E8-D9447A02BD9F}"/>
              </a:ext>
            </a:extLst>
          </p:cNvPr>
          <p:cNvSpPr/>
          <p:nvPr/>
        </p:nvSpPr>
        <p:spPr>
          <a:xfrm>
            <a:off x="9586453" y="3299849"/>
            <a:ext cx="1681316" cy="946111"/>
          </a:xfrm>
          <a:prstGeom prst="ellips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Future of WIOT</a:t>
            </a:r>
          </a:p>
        </p:txBody>
      </p:sp>
      <p:cxnSp>
        <p:nvCxnSpPr>
          <p:cNvPr id="16" name="Straight Arrow Connector 15">
            <a:extLst>
              <a:ext uri="{FF2B5EF4-FFF2-40B4-BE49-F238E27FC236}">
                <a16:creationId xmlns:a16="http://schemas.microsoft.com/office/drawing/2014/main" id="{8A0FB8E1-D858-B727-CE7A-4C0A5498F80B}"/>
              </a:ext>
            </a:extLst>
          </p:cNvPr>
          <p:cNvCxnSpPr>
            <a:cxnSpLocks/>
            <a:stCxn id="5" idx="3"/>
          </p:cNvCxnSpPr>
          <p:nvPr/>
        </p:nvCxnSpPr>
        <p:spPr>
          <a:xfrm>
            <a:off x="6158639" y="2514325"/>
            <a:ext cx="1136896" cy="9113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146721B-B298-69CD-AE25-C133707D20A7}"/>
              </a:ext>
            </a:extLst>
          </p:cNvPr>
          <p:cNvCxnSpPr>
            <a:cxnSpLocks/>
            <a:stCxn id="6" idx="3"/>
            <a:endCxn id="4" idx="2"/>
          </p:cNvCxnSpPr>
          <p:nvPr/>
        </p:nvCxnSpPr>
        <p:spPr>
          <a:xfrm>
            <a:off x="6154229" y="3351744"/>
            <a:ext cx="1001584" cy="4055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1060A731-6A74-A2E8-7169-55ACF1F476BB}"/>
              </a:ext>
            </a:extLst>
          </p:cNvPr>
          <p:cNvCxnSpPr>
            <a:cxnSpLocks/>
            <a:stCxn id="9" idx="3"/>
          </p:cNvCxnSpPr>
          <p:nvPr/>
        </p:nvCxnSpPr>
        <p:spPr>
          <a:xfrm flipV="1">
            <a:off x="6154230" y="4101817"/>
            <a:ext cx="1141305" cy="1786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AE427A8-2187-B2D2-D242-B89EAC0C994A}"/>
              </a:ext>
            </a:extLst>
          </p:cNvPr>
          <p:cNvCxnSpPr>
            <a:cxnSpLocks/>
            <a:stCxn id="7" idx="3"/>
          </p:cNvCxnSpPr>
          <p:nvPr/>
        </p:nvCxnSpPr>
        <p:spPr>
          <a:xfrm flipV="1">
            <a:off x="6154231" y="4310561"/>
            <a:ext cx="1398628" cy="10437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41E12B8E-9584-233F-F6F2-28F41FA68DB0}"/>
              </a:ext>
            </a:extLst>
          </p:cNvPr>
          <p:cNvSpPr/>
          <p:nvPr/>
        </p:nvSpPr>
        <p:spPr>
          <a:xfrm>
            <a:off x="1189703" y="1825624"/>
            <a:ext cx="1971365" cy="2519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Practicality</a:t>
            </a:r>
            <a:endParaRPr lang="en-CA" dirty="0">
              <a:solidFill>
                <a:schemeClr val="bg1"/>
              </a:solidFill>
            </a:endParaRPr>
          </a:p>
        </p:txBody>
      </p:sp>
      <p:sp>
        <p:nvSpPr>
          <p:cNvPr id="29" name="Rectangle 28">
            <a:extLst>
              <a:ext uri="{FF2B5EF4-FFF2-40B4-BE49-F238E27FC236}">
                <a16:creationId xmlns:a16="http://schemas.microsoft.com/office/drawing/2014/main" id="{EE7BB3E3-F7C2-DD49-8069-B15890F5A304}"/>
              </a:ext>
            </a:extLst>
          </p:cNvPr>
          <p:cNvSpPr/>
          <p:nvPr/>
        </p:nvSpPr>
        <p:spPr>
          <a:xfrm>
            <a:off x="1189699" y="2919632"/>
            <a:ext cx="1971365" cy="221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Security</a:t>
            </a:r>
          </a:p>
        </p:txBody>
      </p:sp>
      <p:sp>
        <p:nvSpPr>
          <p:cNvPr id="30" name="Rectangle 29">
            <a:extLst>
              <a:ext uri="{FF2B5EF4-FFF2-40B4-BE49-F238E27FC236}">
                <a16:creationId xmlns:a16="http://schemas.microsoft.com/office/drawing/2014/main" id="{40112472-2549-195C-B2FE-B3662BFFF258}"/>
              </a:ext>
            </a:extLst>
          </p:cNvPr>
          <p:cNvSpPr/>
          <p:nvPr/>
        </p:nvSpPr>
        <p:spPr>
          <a:xfrm>
            <a:off x="1189703" y="2514183"/>
            <a:ext cx="1971364" cy="2258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400" dirty="0">
                <a:latin typeface="Times New Roman" panose="02020603050405020304" pitchFamily="18" charset="0"/>
                <a:cs typeface="Times New Roman" panose="02020603050405020304" pitchFamily="18" charset="0"/>
              </a:rPr>
              <a:t>Enhance Health</a:t>
            </a:r>
          </a:p>
        </p:txBody>
      </p:sp>
      <p:sp>
        <p:nvSpPr>
          <p:cNvPr id="31" name="Rectangle 30">
            <a:extLst>
              <a:ext uri="{FF2B5EF4-FFF2-40B4-BE49-F238E27FC236}">
                <a16:creationId xmlns:a16="http://schemas.microsoft.com/office/drawing/2014/main" id="{BE7AE2BA-0357-1392-A3B3-DBF0EEC9A77D}"/>
              </a:ext>
            </a:extLst>
          </p:cNvPr>
          <p:cNvSpPr/>
          <p:nvPr/>
        </p:nvSpPr>
        <p:spPr>
          <a:xfrm>
            <a:off x="1189699" y="3250136"/>
            <a:ext cx="1971365" cy="3668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400" dirty="0">
                <a:latin typeface="Times New Roman" panose="02020603050405020304" pitchFamily="18" charset="0"/>
                <a:cs typeface="Times New Roman" panose="02020603050405020304" pitchFamily="18" charset="0"/>
              </a:rPr>
              <a:t>Reliance on Technology</a:t>
            </a:r>
          </a:p>
        </p:txBody>
      </p:sp>
      <p:sp>
        <p:nvSpPr>
          <p:cNvPr id="32" name="Rectangle 31">
            <a:extLst>
              <a:ext uri="{FF2B5EF4-FFF2-40B4-BE49-F238E27FC236}">
                <a16:creationId xmlns:a16="http://schemas.microsoft.com/office/drawing/2014/main" id="{74AFB08E-7D51-64D0-015B-9B3D033F16B1}"/>
              </a:ext>
            </a:extLst>
          </p:cNvPr>
          <p:cNvSpPr/>
          <p:nvPr/>
        </p:nvSpPr>
        <p:spPr>
          <a:xfrm>
            <a:off x="1189700" y="3695776"/>
            <a:ext cx="1971364" cy="2564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Price</a:t>
            </a:r>
          </a:p>
        </p:txBody>
      </p:sp>
      <p:sp>
        <p:nvSpPr>
          <p:cNvPr id="33" name="Rectangle 32">
            <a:extLst>
              <a:ext uri="{FF2B5EF4-FFF2-40B4-BE49-F238E27FC236}">
                <a16:creationId xmlns:a16="http://schemas.microsoft.com/office/drawing/2014/main" id="{DBF620E9-6889-19A4-5482-9EA8FD58993A}"/>
              </a:ext>
            </a:extLst>
          </p:cNvPr>
          <p:cNvSpPr/>
          <p:nvPr/>
        </p:nvSpPr>
        <p:spPr>
          <a:xfrm>
            <a:off x="1189699" y="4019691"/>
            <a:ext cx="1971365" cy="2541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Times New Roman" panose="02020603050405020304" pitchFamily="18" charset="0"/>
                <a:cs typeface="Times New Roman" panose="02020603050405020304" pitchFamily="18" charset="0"/>
              </a:rPr>
              <a:t>Accuracy</a:t>
            </a:r>
          </a:p>
        </p:txBody>
      </p:sp>
      <p:sp>
        <p:nvSpPr>
          <p:cNvPr id="34" name="Rectangle 33">
            <a:extLst>
              <a:ext uri="{FF2B5EF4-FFF2-40B4-BE49-F238E27FC236}">
                <a16:creationId xmlns:a16="http://schemas.microsoft.com/office/drawing/2014/main" id="{A6CE0731-7E10-1844-EF95-E225B1071384}"/>
              </a:ext>
            </a:extLst>
          </p:cNvPr>
          <p:cNvSpPr/>
          <p:nvPr/>
        </p:nvSpPr>
        <p:spPr>
          <a:xfrm>
            <a:off x="1189702" y="2154561"/>
            <a:ext cx="1971365" cy="2921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Monitoring</a:t>
            </a:r>
            <a:endParaRPr lang="en-CA" dirty="0">
              <a:solidFill>
                <a:schemeClr val="bg1"/>
              </a:solidFill>
            </a:endParaRPr>
          </a:p>
        </p:txBody>
      </p:sp>
      <p:cxnSp>
        <p:nvCxnSpPr>
          <p:cNvPr id="37" name="Straight Arrow Connector 36">
            <a:extLst>
              <a:ext uri="{FF2B5EF4-FFF2-40B4-BE49-F238E27FC236}">
                <a16:creationId xmlns:a16="http://schemas.microsoft.com/office/drawing/2014/main" id="{BB510E80-FF10-40CD-B695-F1A52A7B4DC6}"/>
              </a:ext>
            </a:extLst>
          </p:cNvPr>
          <p:cNvCxnSpPr>
            <a:cxnSpLocks/>
            <a:stCxn id="27" idx="3"/>
          </p:cNvCxnSpPr>
          <p:nvPr/>
        </p:nvCxnSpPr>
        <p:spPr>
          <a:xfrm>
            <a:off x="3161068" y="1951576"/>
            <a:ext cx="1258490" cy="4381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CB3056ED-F75D-6382-2569-8587A4445684}"/>
              </a:ext>
            </a:extLst>
          </p:cNvPr>
          <p:cNvCxnSpPr/>
          <p:nvPr/>
        </p:nvCxnSpPr>
        <p:spPr>
          <a:xfrm>
            <a:off x="3170900" y="2258089"/>
            <a:ext cx="1248658" cy="1867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2AFCFFAC-1000-FFAA-2BCA-BFF5564DAEDD}"/>
              </a:ext>
            </a:extLst>
          </p:cNvPr>
          <p:cNvCxnSpPr>
            <a:cxnSpLocks/>
            <a:stCxn id="30" idx="3"/>
            <a:endCxn id="5" idx="1"/>
          </p:cNvCxnSpPr>
          <p:nvPr/>
        </p:nvCxnSpPr>
        <p:spPr>
          <a:xfrm flipV="1">
            <a:off x="3161067" y="2514325"/>
            <a:ext cx="1258491" cy="1128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E5B18535-D983-6D8D-C42E-5E151785F586}"/>
              </a:ext>
            </a:extLst>
          </p:cNvPr>
          <p:cNvCxnSpPr>
            <a:cxnSpLocks/>
            <a:stCxn id="29" idx="3"/>
          </p:cNvCxnSpPr>
          <p:nvPr/>
        </p:nvCxnSpPr>
        <p:spPr>
          <a:xfrm>
            <a:off x="3161064" y="3030418"/>
            <a:ext cx="1254084" cy="2197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03E7F072-EA29-6055-D06E-13FB7C122E2F}"/>
              </a:ext>
            </a:extLst>
          </p:cNvPr>
          <p:cNvCxnSpPr/>
          <p:nvPr/>
        </p:nvCxnSpPr>
        <p:spPr>
          <a:xfrm flipV="1">
            <a:off x="3165474" y="3366839"/>
            <a:ext cx="1249674" cy="209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4EB6015-7AA3-5270-0094-0EE837743480}"/>
              </a:ext>
            </a:extLst>
          </p:cNvPr>
          <p:cNvCxnSpPr/>
          <p:nvPr/>
        </p:nvCxnSpPr>
        <p:spPr>
          <a:xfrm flipV="1">
            <a:off x="3170900" y="3425683"/>
            <a:ext cx="1244248" cy="3437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178AFBA9-4EAE-B5B3-E41F-EACC3369E682}"/>
              </a:ext>
            </a:extLst>
          </p:cNvPr>
          <p:cNvCxnSpPr/>
          <p:nvPr/>
        </p:nvCxnSpPr>
        <p:spPr>
          <a:xfrm flipV="1">
            <a:off x="3170900" y="3504510"/>
            <a:ext cx="1244248" cy="6393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Rectangle 49">
            <a:extLst>
              <a:ext uri="{FF2B5EF4-FFF2-40B4-BE49-F238E27FC236}">
                <a16:creationId xmlns:a16="http://schemas.microsoft.com/office/drawing/2014/main" id="{F492FE1E-FB38-10AA-FB69-341CCCBA0AED}"/>
              </a:ext>
            </a:extLst>
          </p:cNvPr>
          <p:cNvSpPr/>
          <p:nvPr/>
        </p:nvSpPr>
        <p:spPr>
          <a:xfrm>
            <a:off x="1189700" y="4846938"/>
            <a:ext cx="2000848" cy="2196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bg1"/>
                </a:solidFill>
                <a:latin typeface="Times New Roman" panose="02020603050405020304" pitchFamily="18" charset="0"/>
                <a:cs typeface="Times New Roman" panose="02020603050405020304" pitchFamily="18" charset="0"/>
              </a:rPr>
              <a:t>Games &amp; Entertainment</a:t>
            </a:r>
          </a:p>
        </p:txBody>
      </p:sp>
      <p:sp>
        <p:nvSpPr>
          <p:cNvPr id="51" name="Rectangle 50">
            <a:extLst>
              <a:ext uri="{FF2B5EF4-FFF2-40B4-BE49-F238E27FC236}">
                <a16:creationId xmlns:a16="http://schemas.microsoft.com/office/drawing/2014/main" id="{D7E717A5-EAF8-FAF8-1970-E2E49C99C78A}"/>
              </a:ext>
            </a:extLst>
          </p:cNvPr>
          <p:cNvSpPr/>
          <p:nvPr/>
        </p:nvSpPr>
        <p:spPr>
          <a:xfrm>
            <a:off x="1189700" y="4428040"/>
            <a:ext cx="2000848" cy="1980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bg1"/>
                </a:solidFill>
                <a:latin typeface="Times New Roman" panose="02020603050405020304" pitchFamily="18" charset="0"/>
                <a:cs typeface="Times New Roman" panose="02020603050405020304" pitchFamily="18" charset="0"/>
              </a:rPr>
              <a:t>Skin and Health</a:t>
            </a:r>
          </a:p>
        </p:txBody>
      </p:sp>
      <p:sp>
        <p:nvSpPr>
          <p:cNvPr id="53" name="Rectangle 52">
            <a:extLst>
              <a:ext uri="{FF2B5EF4-FFF2-40B4-BE49-F238E27FC236}">
                <a16:creationId xmlns:a16="http://schemas.microsoft.com/office/drawing/2014/main" id="{D4C8AD8A-3B96-2CA9-721A-930EE10DD606}"/>
              </a:ext>
            </a:extLst>
          </p:cNvPr>
          <p:cNvSpPr/>
          <p:nvPr/>
        </p:nvSpPr>
        <p:spPr>
          <a:xfrm>
            <a:off x="1189697" y="5642078"/>
            <a:ext cx="1971365" cy="451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bg1"/>
                </a:solidFill>
                <a:latin typeface="Times New Roman" panose="02020603050405020304" pitchFamily="18" charset="0"/>
                <a:cs typeface="Times New Roman" panose="02020603050405020304" pitchFamily="18" charset="0"/>
              </a:rPr>
              <a:t>Healthcare device &amp; Tracker</a:t>
            </a:r>
          </a:p>
        </p:txBody>
      </p:sp>
      <p:sp>
        <p:nvSpPr>
          <p:cNvPr id="54" name="Rectangle 53">
            <a:extLst>
              <a:ext uri="{FF2B5EF4-FFF2-40B4-BE49-F238E27FC236}">
                <a16:creationId xmlns:a16="http://schemas.microsoft.com/office/drawing/2014/main" id="{5BA8AACF-A4B5-34E5-C209-5FE2C4AE011E}"/>
              </a:ext>
            </a:extLst>
          </p:cNvPr>
          <p:cNvSpPr/>
          <p:nvPr/>
        </p:nvSpPr>
        <p:spPr>
          <a:xfrm>
            <a:off x="1189700" y="5286897"/>
            <a:ext cx="2000848" cy="2719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bg1"/>
                </a:solidFill>
                <a:latin typeface="Times New Roman" panose="02020603050405020304" pitchFamily="18" charset="0"/>
                <a:cs typeface="Times New Roman" panose="02020603050405020304" pitchFamily="18" charset="0"/>
              </a:rPr>
              <a:t>Smart watch &amp; Glass</a:t>
            </a:r>
          </a:p>
        </p:txBody>
      </p:sp>
      <p:cxnSp>
        <p:nvCxnSpPr>
          <p:cNvPr id="56" name="Straight Arrow Connector 55">
            <a:extLst>
              <a:ext uri="{FF2B5EF4-FFF2-40B4-BE49-F238E27FC236}">
                <a16:creationId xmlns:a16="http://schemas.microsoft.com/office/drawing/2014/main" id="{FB3344D2-6210-880B-504C-78C3AB35670C}"/>
              </a:ext>
            </a:extLst>
          </p:cNvPr>
          <p:cNvCxnSpPr>
            <a:endCxn id="9" idx="1"/>
          </p:cNvCxnSpPr>
          <p:nvPr/>
        </p:nvCxnSpPr>
        <p:spPr>
          <a:xfrm flipV="1">
            <a:off x="3190547" y="4280479"/>
            <a:ext cx="1229012" cy="1878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42A545E-4C02-B772-26F2-B888394398E3}"/>
              </a:ext>
            </a:extLst>
          </p:cNvPr>
          <p:cNvCxnSpPr/>
          <p:nvPr/>
        </p:nvCxnSpPr>
        <p:spPr>
          <a:xfrm flipV="1">
            <a:off x="3188693" y="4359959"/>
            <a:ext cx="1226455" cy="6045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90CA432D-8649-A986-3FD4-B64C131574DF}"/>
              </a:ext>
            </a:extLst>
          </p:cNvPr>
          <p:cNvCxnSpPr/>
          <p:nvPr/>
        </p:nvCxnSpPr>
        <p:spPr>
          <a:xfrm flipV="1">
            <a:off x="3190547" y="5224355"/>
            <a:ext cx="1224601" cy="1938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6DF53757-ABD8-F111-21E3-36BE859E000C}"/>
              </a:ext>
            </a:extLst>
          </p:cNvPr>
          <p:cNvCxnSpPr>
            <a:cxnSpLocks/>
            <a:stCxn id="53" idx="3"/>
            <a:endCxn id="7" idx="1"/>
          </p:cNvCxnSpPr>
          <p:nvPr/>
        </p:nvCxnSpPr>
        <p:spPr>
          <a:xfrm flipV="1">
            <a:off x="3161062" y="5354346"/>
            <a:ext cx="1258498" cy="5135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886723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B56641-9BC5-0756-B179-8C71A25607EA}"/>
              </a:ext>
            </a:extLst>
          </p:cNvPr>
          <p:cNvSpPr>
            <a:spLocks noGrp="1"/>
          </p:cNvSpPr>
          <p:nvPr>
            <p:ph type="title"/>
          </p:nvPr>
        </p:nvSpPr>
        <p:spPr>
          <a:xfrm>
            <a:off x="838200" y="365125"/>
            <a:ext cx="10515600" cy="1325563"/>
          </a:xfrm>
        </p:spPr>
        <p:txBody>
          <a:bodyPr>
            <a:normAutofit/>
          </a:bodyPr>
          <a:lstStyle/>
          <a:p>
            <a:r>
              <a:rPr lang="en-US" dirty="0">
                <a:latin typeface="Times New Roman" panose="02020603050405020304" pitchFamily="18" charset="0"/>
                <a:cs typeface="Times New Roman" panose="02020603050405020304" pitchFamily="18" charset="0"/>
              </a:rPr>
              <a:t>Methodologies</a:t>
            </a:r>
            <a:endParaRPr lang="en-CA" dirty="0">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4EB19BE-D5CA-4F01-437C-4D161FADB2D1}"/>
              </a:ext>
            </a:extLst>
          </p:cNvPr>
          <p:cNvSpPr>
            <a:spLocks noGrp="1"/>
          </p:cNvSpPr>
          <p:nvPr>
            <p:ph idx="1"/>
          </p:nvPr>
        </p:nvSpPr>
        <p:spPr>
          <a:xfrm>
            <a:off x="838200" y="1825625"/>
            <a:ext cx="10515600" cy="4351338"/>
          </a:xfrm>
        </p:spPr>
        <p:txBody>
          <a:bodyPr>
            <a:normAutofit/>
          </a:bodyPr>
          <a:lstStyle/>
          <a:p>
            <a:r>
              <a:rPr lang="en-US" sz="1300" b="1" i="0" dirty="0">
                <a:effectLst/>
                <a:latin typeface="Times New Roman" panose="02020603050405020304" pitchFamily="18" charset="0"/>
                <a:cs typeface="Times New Roman" panose="02020603050405020304" pitchFamily="18" charset="0"/>
              </a:rPr>
              <a:t>Title:</a:t>
            </a:r>
            <a:r>
              <a:rPr lang="en-US" sz="1300" b="0" i="0" dirty="0">
                <a:effectLst/>
                <a:latin typeface="Times New Roman" panose="02020603050405020304" pitchFamily="18" charset="0"/>
                <a:cs typeface="Times New Roman" panose="02020603050405020304" pitchFamily="18" charset="0"/>
              </a:rPr>
              <a:t> Research Methodology: Understanding WIOT Adoption in future.</a:t>
            </a:r>
            <a:endParaRPr lang="en-US" sz="1300" dirty="0">
              <a:latin typeface="Times New Roman" panose="02020603050405020304" pitchFamily="18" charset="0"/>
              <a:cs typeface="Times New Roman" panose="02020603050405020304" pitchFamily="18" charset="0"/>
            </a:endParaRPr>
          </a:p>
          <a:p>
            <a:r>
              <a:rPr lang="en-US" sz="1300" b="1" i="0" dirty="0">
                <a:effectLst/>
                <a:latin typeface="Times New Roman" panose="02020603050405020304" pitchFamily="18" charset="0"/>
                <a:cs typeface="Times New Roman" panose="02020603050405020304" pitchFamily="18" charset="0"/>
              </a:rPr>
              <a:t>Sampling Strategy:</a:t>
            </a:r>
            <a:endParaRPr lang="en-US" sz="13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Convenience Sampling:</a:t>
            </a:r>
            <a:r>
              <a:rPr lang="en-US" sz="1300" b="0" i="0" dirty="0">
                <a:effectLst/>
                <a:latin typeface="Times New Roman" panose="02020603050405020304" pitchFamily="18" charset="0"/>
                <a:cs typeface="Times New Roman" panose="02020603050405020304" pitchFamily="18" charset="0"/>
              </a:rPr>
              <a:t> Participants were recruited based on their availability and willingness to participate..</a:t>
            </a:r>
          </a:p>
          <a:p>
            <a:pPr>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Stratified Sampling:</a:t>
            </a:r>
            <a:r>
              <a:rPr lang="en-US" sz="1300" b="0" i="0" dirty="0">
                <a:effectLst/>
                <a:latin typeface="Times New Roman" panose="02020603050405020304" pitchFamily="18" charset="0"/>
                <a:cs typeface="Times New Roman" panose="02020603050405020304" pitchFamily="18" charset="0"/>
              </a:rPr>
              <a:t> Participants were stratified based on demographic characteristics such as gender, age, occupation, and familiarity with WIOT technologies. For instance, respondents were divided into different age groups (e.g., under 18, 18-24, 25-34, etc.) to ensure proportional representation within the sample.</a:t>
            </a:r>
          </a:p>
          <a:p>
            <a:r>
              <a:rPr lang="en-IN" sz="1300" b="1" i="0" dirty="0">
                <a:effectLst/>
                <a:latin typeface="Times New Roman" panose="02020603050405020304" pitchFamily="18" charset="0"/>
                <a:cs typeface="Times New Roman" panose="02020603050405020304" pitchFamily="18" charset="0"/>
              </a:rPr>
              <a:t>Data Collection:</a:t>
            </a:r>
            <a:endParaRPr lang="en-IN" sz="13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Questionnaire Design:</a:t>
            </a:r>
            <a:r>
              <a:rPr lang="en-US" sz="1300" b="0" i="0" dirty="0">
                <a:effectLst/>
                <a:latin typeface="Times New Roman" panose="02020603050405020304" pitchFamily="18" charset="0"/>
                <a:cs typeface="Times New Roman" panose="02020603050405020304" pitchFamily="18" charset="0"/>
              </a:rPr>
              <a:t> The questionnaire comprised multiple-choice and open-ended questions covering demographic information, familiarity with WIOT technologies, application usage, benefits, disadvantages, future growth opportunities, and suggestions.</a:t>
            </a:r>
          </a:p>
          <a:p>
            <a:pPr>
              <a:buFont typeface="Arial" panose="020B0604020202020204" pitchFamily="34" charset="0"/>
              <a:buChar char="•"/>
            </a:pPr>
            <a:r>
              <a:rPr lang="en-US" sz="1300" b="0" i="1" dirty="0">
                <a:effectLst/>
                <a:latin typeface="Times New Roman" panose="02020603050405020304" pitchFamily="18" charset="0"/>
                <a:cs typeface="Times New Roman" panose="02020603050405020304" pitchFamily="18" charset="0"/>
              </a:rPr>
              <a:t>Example</a:t>
            </a:r>
            <a:r>
              <a:rPr lang="en-US" sz="1300" b="0" i="0" dirty="0">
                <a:effectLst/>
                <a:latin typeface="Times New Roman" panose="02020603050405020304" pitchFamily="18" charset="0"/>
                <a:cs typeface="Times New Roman" panose="02020603050405020304" pitchFamily="18" charset="0"/>
              </a:rPr>
              <a:t>: The question about gender (Male/Female/Other) and age groups (Under 18, 18-24, etc.) are examples of demographic questions designed to collect information about the participants.</a:t>
            </a:r>
          </a:p>
          <a:p>
            <a:r>
              <a:rPr lang="en-US" sz="1300" b="1" i="0" dirty="0">
                <a:effectLst/>
                <a:latin typeface="Times New Roman" panose="02020603050405020304" pitchFamily="18" charset="0"/>
                <a:cs typeface="Times New Roman" panose="02020603050405020304" pitchFamily="18" charset="0"/>
              </a:rPr>
              <a:t>Data Collection </a:t>
            </a:r>
            <a:r>
              <a:rPr lang="en-US" sz="1300" b="1" i="0" dirty="0" err="1">
                <a:effectLst/>
                <a:latin typeface="Times New Roman" panose="02020603050405020304" pitchFamily="18" charset="0"/>
                <a:cs typeface="Times New Roman" panose="02020603050405020304" pitchFamily="18" charset="0"/>
              </a:rPr>
              <a:t>Method:</a:t>
            </a:r>
            <a:r>
              <a:rPr lang="en-US" sz="1300" i="0" dirty="0" err="1">
                <a:effectLst/>
                <a:latin typeface="Times New Roman" panose="02020603050405020304" pitchFamily="18" charset="0"/>
                <a:cs typeface="Times New Roman" panose="02020603050405020304" pitchFamily="18" charset="0"/>
              </a:rPr>
              <a:t>Online</a:t>
            </a:r>
            <a:r>
              <a:rPr lang="en-US" sz="1300" i="0" dirty="0">
                <a:effectLst/>
                <a:latin typeface="Times New Roman" panose="02020603050405020304" pitchFamily="18" charset="0"/>
                <a:cs typeface="Times New Roman" panose="02020603050405020304" pitchFamily="18" charset="0"/>
              </a:rPr>
              <a:t>,</a:t>
            </a:r>
            <a:r>
              <a:rPr lang="en-US" sz="1300" b="0" i="0" dirty="0">
                <a:effectLst/>
                <a:latin typeface="Times New Roman" panose="02020603050405020304" pitchFamily="18" charset="0"/>
                <a:cs typeface="Times New Roman" panose="02020603050405020304" pitchFamily="18" charset="0"/>
              </a:rPr>
              <a:t> Participants were assured of confidentiality and anonymity, and their responses were kept strictly confidential.</a:t>
            </a:r>
          </a:p>
          <a:p>
            <a:r>
              <a:rPr lang="en-US" sz="1300" b="0" i="1" dirty="0">
                <a:effectLst/>
                <a:latin typeface="Times New Roman" panose="02020603050405020304" pitchFamily="18" charset="0"/>
                <a:cs typeface="Times New Roman" panose="02020603050405020304" pitchFamily="18" charset="0"/>
              </a:rPr>
              <a:t>Example</a:t>
            </a:r>
            <a:r>
              <a:rPr lang="en-US" sz="1300" b="0" i="0" dirty="0">
                <a:effectLst/>
                <a:latin typeface="Times New Roman" panose="02020603050405020304" pitchFamily="18" charset="0"/>
                <a:cs typeface="Times New Roman" panose="02020603050405020304" pitchFamily="18" charset="0"/>
              </a:rPr>
              <a:t>: Participants were informed that their responses would be anonymized and aggregated for analysis purposes, and no personally identifiable information would be disclosed in any reports or publications resulting from the study.</a:t>
            </a:r>
          </a:p>
        </p:txBody>
      </p:sp>
    </p:spTree>
    <p:extLst>
      <p:ext uri="{BB962C8B-B14F-4D97-AF65-F5344CB8AC3E}">
        <p14:creationId xmlns:p14="http://schemas.microsoft.com/office/powerpoint/2010/main" val="1351434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75007-8F3D-1B84-553F-D2AAB47075AC}"/>
              </a:ext>
            </a:extLst>
          </p:cNvPr>
          <p:cNvSpPr>
            <a:spLocks noGrp="1"/>
          </p:cNvSpPr>
          <p:nvPr>
            <p:ph type="title"/>
          </p:nvPr>
        </p:nvSpPr>
        <p:spPr>
          <a:xfrm>
            <a:off x="466722" y="586855"/>
            <a:ext cx="3201366" cy="3387497"/>
          </a:xfrm>
        </p:spPr>
        <p:txBody>
          <a:bodyPr anchor="b">
            <a:normAutofit/>
          </a:bodyPr>
          <a:lstStyle/>
          <a:p>
            <a:pPr algn="r"/>
            <a:r>
              <a:rPr lang="en-IN" sz="4000" b="0" i="0" dirty="0">
                <a:solidFill>
                  <a:srgbClr val="FFFFFF"/>
                </a:solidFill>
                <a:effectLst/>
                <a:latin typeface="Times New Roman" panose="02020603050405020304" pitchFamily="18" charset="0"/>
                <a:cs typeface="Times New Roman" panose="02020603050405020304" pitchFamily="18" charset="0"/>
              </a:rPr>
              <a:t>Data Analysis Techniques</a:t>
            </a:r>
            <a:endParaRPr lang="en-CA" sz="4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73F58B-3BAB-2785-103F-88E51C35796D}"/>
              </a:ext>
            </a:extLst>
          </p:cNvPr>
          <p:cNvSpPr>
            <a:spLocks noGrp="1"/>
          </p:cNvSpPr>
          <p:nvPr>
            <p:ph idx="1"/>
          </p:nvPr>
        </p:nvSpPr>
        <p:spPr>
          <a:xfrm>
            <a:off x="4810259" y="649480"/>
            <a:ext cx="6555347" cy="5546047"/>
          </a:xfrm>
        </p:spPr>
        <p:txBody>
          <a:bodyPr anchor="ctr">
            <a:normAutofit/>
          </a:bodyPr>
          <a:lstStyle/>
          <a:p>
            <a:pPr>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Descriptive Statistics:</a:t>
            </a:r>
            <a:r>
              <a:rPr lang="en-US" sz="1300" b="0" i="0" dirty="0">
                <a:effectLst/>
                <a:latin typeface="Times New Roman" panose="02020603050405020304" pitchFamily="18" charset="0"/>
                <a:cs typeface="Times New Roman" panose="02020603050405020304" pitchFamily="18" charset="0"/>
              </a:rPr>
              <a:t> Descriptive statistics, such as frequencies, percentages, mean, and median, could be used to summarize demographic information and participants' familiarity with WIOT technologies.</a:t>
            </a:r>
          </a:p>
          <a:p>
            <a:pPr>
              <a:buFont typeface="Arial" panose="020B0604020202020204" pitchFamily="34" charset="0"/>
              <a:buChar char="•"/>
            </a:pPr>
            <a:r>
              <a:rPr lang="en-US" sz="1300" b="0" i="1" dirty="0">
                <a:effectLst/>
                <a:latin typeface="Times New Roman" panose="02020603050405020304" pitchFamily="18" charset="0"/>
                <a:cs typeface="Times New Roman" panose="02020603050405020304" pitchFamily="18" charset="0"/>
              </a:rPr>
              <a:t>Example</a:t>
            </a:r>
            <a:r>
              <a:rPr lang="en-US" sz="1300" b="0" i="0" dirty="0">
                <a:effectLst/>
                <a:latin typeface="Times New Roman" panose="02020603050405020304" pitchFamily="18" charset="0"/>
                <a:cs typeface="Times New Roman" panose="02020603050405020304" pitchFamily="18" charset="0"/>
              </a:rPr>
              <a:t>: Mean and median ages can be calculated to understand the average age of respondents who participated in the study.</a:t>
            </a:r>
          </a:p>
          <a:p>
            <a:pPr>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Cross-Tabulation Analysis:</a:t>
            </a:r>
            <a:r>
              <a:rPr lang="en-US" sz="1300" b="0" i="0" dirty="0">
                <a:effectLst/>
                <a:latin typeface="Times New Roman" panose="02020603050405020304" pitchFamily="18" charset="0"/>
                <a:cs typeface="Times New Roman" panose="02020603050405020304" pitchFamily="18" charset="0"/>
              </a:rPr>
              <a:t> Cross-tabulation can be conducted to examine relationships between demographic variables and WIOT usage, familiarity, and perceptions.</a:t>
            </a:r>
          </a:p>
          <a:p>
            <a:pPr>
              <a:buFont typeface="Arial" panose="020B0604020202020204" pitchFamily="34" charset="0"/>
              <a:buChar char="•"/>
            </a:pPr>
            <a:r>
              <a:rPr lang="en-US" sz="1300" b="0" i="1" dirty="0">
                <a:effectLst/>
                <a:latin typeface="Times New Roman" panose="02020603050405020304" pitchFamily="18" charset="0"/>
                <a:cs typeface="Times New Roman" panose="02020603050405020304" pitchFamily="18" charset="0"/>
              </a:rPr>
              <a:t>Example</a:t>
            </a:r>
            <a:r>
              <a:rPr lang="en-US" sz="1300" b="0" i="0" dirty="0">
                <a:effectLst/>
                <a:latin typeface="Times New Roman" panose="02020603050405020304" pitchFamily="18" charset="0"/>
                <a:cs typeface="Times New Roman" panose="02020603050405020304" pitchFamily="18" charset="0"/>
              </a:rPr>
              <a:t>: Cross-tabulation could be used to analyze the relationship between gender and familiarity with WIOT technologies by comparing the number of males and females who reported being very familiar, somewhat familiar, or not familiar at all with WIOT.</a:t>
            </a:r>
          </a:p>
          <a:p>
            <a:pPr>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Inferential Statistical Tests:</a:t>
            </a:r>
            <a:r>
              <a:rPr lang="en-US" sz="1300" b="0" i="0" dirty="0">
                <a:effectLst/>
                <a:latin typeface="Times New Roman" panose="02020603050405020304" pitchFamily="18" charset="0"/>
                <a:cs typeface="Times New Roman" panose="02020603050405020304" pitchFamily="18" charset="0"/>
              </a:rPr>
              <a:t> Inferential statistical tests, including chi-square tests and analysis of variance (ANOVA), were employed to assess the significance of associations between categorical variables and identify differences in perceptions among different demographic groups.</a:t>
            </a:r>
          </a:p>
          <a:p>
            <a:pPr>
              <a:buFont typeface="Arial" panose="020B0604020202020204" pitchFamily="34" charset="0"/>
              <a:buChar char="•"/>
            </a:pPr>
            <a:r>
              <a:rPr lang="en-US" sz="1300" b="0" i="1" dirty="0">
                <a:effectLst/>
                <a:latin typeface="Times New Roman" panose="02020603050405020304" pitchFamily="18" charset="0"/>
                <a:cs typeface="Times New Roman" panose="02020603050405020304" pitchFamily="18" charset="0"/>
              </a:rPr>
              <a:t>Example</a:t>
            </a:r>
            <a:r>
              <a:rPr lang="en-US" sz="1300" b="0" i="0" dirty="0">
                <a:effectLst/>
                <a:latin typeface="Times New Roman" panose="02020603050405020304" pitchFamily="18" charset="0"/>
                <a:cs typeface="Times New Roman" panose="02020603050405020304" pitchFamily="18" charset="0"/>
              </a:rPr>
              <a:t>: A chi-square test could be used to determine if there is a significant association between gender and WIOT adoption by comparing the observed frequencies of males and females who have used WIOT devices.</a:t>
            </a:r>
          </a:p>
          <a:p>
            <a:pPr>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Frequency Distribution Tables:</a:t>
            </a:r>
            <a:r>
              <a:rPr lang="en-US" sz="1300" b="0" i="0" dirty="0">
                <a:effectLst/>
                <a:latin typeface="Times New Roman" panose="02020603050405020304" pitchFamily="18" charset="0"/>
                <a:cs typeface="Times New Roman" panose="02020603050405020304" pitchFamily="18" charset="0"/>
              </a:rPr>
              <a:t> Frequency distribution tables were generated to display the distribution of responses for each question.</a:t>
            </a:r>
          </a:p>
          <a:p>
            <a:pPr>
              <a:buFont typeface="Arial" panose="020B0604020202020204" pitchFamily="34" charset="0"/>
              <a:buChar char="•"/>
            </a:pPr>
            <a:r>
              <a:rPr lang="en-US" sz="1300" b="0" i="1" dirty="0">
                <a:effectLst/>
                <a:latin typeface="Times New Roman" panose="02020603050405020304" pitchFamily="18" charset="0"/>
                <a:cs typeface="Times New Roman" panose="02020603050405020304" pitchFamily="18" charset="0"/>
              </a:rPr>
              <a:t>Example</a:t>
            </a:r>
            <a:r>
              <a:rPr lang="en-US" sz="1300" b="0" i="0" dirty="0">
                <a:effectLst/>
                <a:latin typeface="Times New Roman" panose="02020603050405020304" pitchFamily="18" charset="0"/>
                <a:cs typeface="Times New Roman" panose="02020603050405020304" pitchFamily="18" charset="0"/>
              </a:rPr>
              <a:t>: A frequency distribution table could show the distribution of responses to the question about WIOT application categories, indicating the number of respondents who selected each </a:t>
            </a:r>
          </a:p>
        </p:txBody>
      </p:sp>
    </p:spTree>
    <p:extLst>
      <p:ext uri="{BB962C8B-B14F-4D97-AF65-F5344CB8AC3E}">
        <p14:creationId xmlns:p14="http://schemas.microsoft.com/office/powerpoint/2010/main" val="104894489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5ADB8-1891-D633-3793-B5D353CAA551}"/>
              </a:ext>
            </a:extLst>
          </p:cNvPr>
          <p:cNvSpPr>
            <a:spLocks noGrp="1"/>
          </p:cNvSpPr>
          <p:nvPr>
            <p:ph type="title"/>
          </p:nvPr>
        </p:nvSpPr>
        <p:spPr>
          <a:xfrm>
            <a:off x="4553733" y="548464"/>
            <a:ext cx="6798541" cy="1675623"/>
          </a:xfrm>
        </p:spPr>
        <p:txBody>
          <a:bodyPr anchor="b">
            <a:normAutofit/>
          </a:bodyPr>
          <a:lstStyle/>
          <a:p>
            <a:r>
              <a:rPr lang="en-US" sz="4000" b="1" i="0" dirty="0">
                <a:effectLst/>
                <a:latin typeface="Times New Roman" panose="02020603050405020304" pitchFamily="18" charset="0"/>
                <a:cs typeface="Times New Roman" panose="02020603050405020304" pitchFamily="18" charset="0"/>
              </a:rPr>
              <a:t>Examples of Statistical Tests</a:t>
            </a:r>
            <a:endParaRPr lang="en-CA" sz="4000" dirty="0">
              <a:latin typeface="Times New Roman" panose="02020603050405020304" pitchFamily="18" charset="0"/>
              <a:cs typeface="Times New Roman" panose="02020603050405020304" pitchFamily="18" charset="0"/>
            </a:endParaRPr>
          </a:p>
        </p:txBody>
      </p:sp>
      <p:pic>
        <p:nvPicPr>
          <p:cNvPr id="5" name="Picture 4" descr="A calculus formula">
            <a:extLst>
              <a:ext uri="{FF2B5EF4-FFF2-40B4-BE49-F238E27FC236}">
                <a16:creationId xmlns:a16="http://schemas.microsoft.com/office/drawing/2014/main" id="{2C1642E9-0935-2C20-E128-C1FBE1EB3E93}"/>
              </a:ext>
            </a:extLst>
          </p:cNvPr>
          <p:cNvPicPr>
            <a:picLocks noChangeAspect="1"/>
          </p:cNvPicPr>
          <p:nvPr/>
        </p:nvPicPr>
        <p:blipFill rotWithShape="1">
          <a:blip r:embed="rId2"/>
          <a:srcRect l="26555" r="32599"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5F075760-2484-312C-C2E9-844374526308}"/>
              </a:ext>
            </a:extLst>
          </p:cNvPr>
          <p:cNvSpPr>
            <a:spLocks noGrp="1"/>
          </p:cNvSpPr>
          <p:nvPr>
            <p:ph idx="1"/>
          </p:nvPr>
        </p:nvSpPr>
        <p:spPr>
          <a:xfrm>
            <a:off x="4553734" y="2409830"/>
            <a:ext cx="6798539" cy="3705217"/>
          </a:xfrm>
        </p:spPr>
        <p:txBody>
          <a:bodyPr>
            <a:normAutofit/>
          </a:bodyPr>
          <a:lstStyle/>
          <a:p>
            <a:pPr>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Chi-Square Test:</a:t>
            </a:r>
            <a:endParaRPr lang="en-US" sz="1300" b="0" i="0" dirty="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Definition:</a:t>
            </a:r>
            <a:r>
              <a:rPr lang="en-US" sz="1300" b="0" i="0" dirty="0">
                <a:effectLst/>
                <a:latin typeface="Times New Roman" panose="02020603050405020304" pitchFamily="18" charset="0"/>
                <a:cs typeface="Times New Roman" panose="02020603050405020304" pitchFamily="18" charset="0"/>
              </a:rPr>
              <a:t> Determines association between categorical variables.</a:t>
            </a:r>
          </a:p>
          <a:p>
            <a:pPr marL="742950" lvl="1" indent="-285750">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Example from Questionnaire:</a:t>
            </a:r>
            <a:r>
              <a:rPr lang="en-US" sz="1300" b="0" i="0" dirty="0">
                <a:effectLst/>
                <a:latin typeface="Times New Roman" panose="02020603050405020304" pitchFamily="18" charset="0"/>
                <a:cs typeface="Times New Roman" panose="02020603050405020304" pitchFamily="18" charset="0"/>
              </a:rPr>
              <a:t> Testing association between gender and satisfaction with WIOT performance.</a:t>
            </a:r>
          </a:p>
          <a:p>
            <a:pPr marL="742950" lvl="1" indent="-285750">
              <a:buFont typeface="Arial" panose="020B0604020202020204" pitchFamily="34" charset="0"/>
              <a:buChar char="•"/>
            </a:pPr>
            <a:endParaRPr lang="en-US" sz="13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ANOVA (Analysis of Variance):</a:t>
            </a:r>
            <a:endParaRPr lang="en-US" sz="1300" b="0" i="0" dirty="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Definition:</a:t>
            </a:r>
            <a:r>
              <a:rPr lang="en-US" sz="1300" b="0" i="0" dirty="0">
                <a:effectLst/>
                <a:latin typeface="Times New Roman" panose="02020603050405020304" pitchFamily="18" charset="0"/>
                <a:cs typeface="Times New Roman" panose="02020603050405020304" pitchFamily="18" charset="0"/>
              </a:rPr>
              <a:t> Compares means across multiple groups.</a:t>
            </a:r>
          </a:p>
          <a:p>
            <a:pPr marL="742950" lvl="1" indent="-285750">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Example from Questionnaire:</a:t>
            </a:r>
            <a:r>
              <a:rPr lang="en-US" sz="1300" b="0" i="0" dirty="0">
                <a:effectLst/>
                <a:latin typeface="Times New Roman" panose="02020603050405020304" pitchFamily="18" charset="0"/>
                <a:cs typeface="Times New Roman" panose="02020603050405020304" pitchFamily="18" charset="0"/>
              </a:rPr>
              <a:t> Comparing WIOT satisfaction levels across different WIOT application categories.</a:t>
            </a:r>
          </a:p>
          <a:p>
            <a:pPr marL="742950" lvl="1" indent="-285750">
              <a:buFont typeface="Arial" panose="020B0604020202020204" pitchFamily="34" charset="0"/>
              <a:buChar char="•"/>
            </a:pPr>
            <a:endParaRPr lang="en-US" sz="13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T-Tests:</a:t>
            </a:r>
            <a:endParaRPr lang="en-US" sz="1300" b="0" i="0" dirty="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Definition:</a:t>
            </a:r>
            <a:r>
              <a:rPr lang="en-US" sz="1300" b="0" i="0" dirty="0">
                <a:effectLst/>
                <a:latin typeface="Times New Roman" panose="02020603050405020304" pitchFamily="18" charset="0"/>
                <a:cs typeface="Times New Roman" panose="02020603050405020304" pitchFamily="18" charset="0"/>
              </a:rPr>
              <a:t> Compares means between two groups.</a:t>
            </a:r>
          </a:p>
          <a:p>
            <a:pPr marL="742950" lvl="1" indent="-285750">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Example from Questionnaire:</a:t>
            </a:r>
            <a:r>
              <a:rPr lang="en-US" sz="1300" b="0" i="0" dirty="0">
                <a:effectLst/>
                <a:latin typeface="Times New Roman" panose="02020603050405020304" pitchFamily="18" charset="0"/>
                <a:cs typeface="Times New Roman" panose="02020603050405020304" pitchFamily="18" charset="0"/>
              </a:rPr>
              <a:t> </a:t>
            </a:r>
            <a:r>
              <a:rPr lang="en-US" sz="1300" b="1" i="0" dirty="0">
                <a:effectLst/>
                <a:latin typeface="Times New Roman" panose="02020603050405020304" pitchFamily="18" charset="0"/>
                <a:cs typeface="Times New Roman" panose="02020603050405020304" pitchFamily="18" charset="0"/>
              </a:rPr>
              <a:t>Example from Questionnaire:</a:t>
            </a:r>
            <a:r>
              <a:rPr lang="en-US" sz="1300" b="0" i="0" dirty="0">
                <a:effectLst/>
                <a:latin typeface="Times New Roman" panose="02020603050405020304" pitchFamily="18" charset="0"/>
                <a:cs typeface="Times New Roman" panose="02020603050405020304" pitchFamily="18" charset="0"/>
              </a:rPr>
              <a:t> Comparing importance ratings of future features between participants currently employed/studying in technology-related fields and those who are not.</a:t>
            </a:r>
          </a:p>
        </p:txBody>
      </p:sp>
    </p:spTree>
    <p:extLst>
      <p:ext uri="{BB962C8B-B14F-4D97-AF65-F5344CB8AC3E}">
        <p14:creationId xmlns:p14="http://schemas.microsoft.com/office/powerpoint/2010/main" val="35757764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4A991-49EF-9C72-7289-5A61993F78F1}"/>
              </a:ext>
            </a:extLst>
          </p:cNvPr>
          <p:cNvSpPr>
            <a:spLocks noGrp="1"/>
          </p:cNvSpPr>
          <p:nvPr>
            <p:ph type="title"/>
          </p:nvPr>
        </p:nvSpPr>
        <p:spPr>
          <a:xfrm>
            <a:off x="466722" y="586855"/>
            <a:ext cx="3201366" cy="3387497"/>
          </a:xfrm>
        </p:spPr>
        <p:txBody>
          <a:bodyPr anchor="b">
            <a:normAutofit/>
          </a:bodyPr>
          <a:lstStyle/>
          <a:p>
            <a:pPr algn="r"/>
            <a:r>
              <a:rPr lang="en-US" sz="4000" b="1" i="0" dirty="0">
                <a:solidFill>
                  <a:srgbClr val="FFFFFF"/>
                </a:solidFill>
                <a:effectLst/>
                <a:latin typeface="Times New Roman" panose="02020603050405020304" pitchFamily="18" charset="0"/>
                <a:cs typeface="Times New Roman" panose="02020603050405020304" pitchFamily="18" charset="0"/>
              </a:rPr>
              <a:t>Correlation Analysis</a:t>
            </a:r>
            <a:endParaRPr lang="en-CA" sz="4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078A-1405-3529-E16C-FCD11EA3CE29}"/>
              </a:ext>
            </a:extLst>
          </p:cNvPr>
          <p:cNvSpPr>
            <a:spLocks noGrp="1"/>
          </p:cNvSpPr>
          <p:nvPr>
            <p:ph idx="1"/>
          </p:nvPr>
        </p:nvSpPr>
        <p:spPr>
          <a:xfrm>
            <a:off x="4810259" y="649480"/>
            <a:ext cx="6555347" cy="5546047"/>
          </a:xfrm>
        </p:spPr>
        <p:txBody>
          <a:bodyPr anchor="ctr">
            <a:normAutofit/>
          </a:bodyPr>
          <a:lstStyle/>
          <a:p>
            <a:pPr>
              <a:buFont typeface="Arial" panose="020B0604020202020204" pitchFamily="34" charset="0"/>
              <a:buChar char="•"/>
            </a:pPr>
            <a:r>
              <a:rPr lang="en-US" sz="1400" b="1" i="0" dirty="0">
                <a:effectLst/>
                <a:latin typeface="Times New Roman" panose="02020603050405020304" pitchFamily="18" charset="0"/>
                <a:cs typeface="Times New Roman" panose="02020603050405020304" pitchFamily="18" charset="0"/>
              </a:rPr>
              <a:t>Definition:</a:t>
            </a:r>
            <a:r>
              <a:rPr lang="en-US" sz="1400" b="0" i="0" dirty="0">
                <a:effectLst/>
                <a:latin typeface="Times New Roman" panose="02020603050405020304" pitchFamily="18" charset="0"/>
                <a:cs typeface="Times New Roman" panose="02020603050405020304" pitchFamily="18" charset="0"/>
              </a:rPr>
              <a:t> Correlation analysis measures the strength and direction of the relationship between two continuous variables. It determines how closely related two variables are and the direction of their association (positive or negative).</a:t>
            </a:r>
          </a:p>
          <a:p>
            <a:pPr>
              <a:buFont typeface="Arial" panose="020B0604020202020204" pitchFamily="34" charset="0"/>
              <a:buChar char="•"/>
            </a:pPr>
            <a:r>
              <a:rPr lang="en-US" sz="1400" b="1" i="0" dirty="0">
                <a:effectLst/>
                <a:latin typeface="Times New Roman" panose="02020603050405020304" pitchFamily="18" charset="0"/>
                <a:cs typeface="Times New Roman" panose="02020603050405020304" pitchFamily="18" charset="0"/>
              </a:rPr>
              <a:t>Example from Questionnaire:</a:t>
            </a:r>
            <a:endParaRPr lang="en-US" sz="1400" b="0" i="0" dirty="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Correlation between age and satisfaction with WIOT devices: This analysis could determine if there's a relationship between age and satisfaction levels with WIOT devices. For instance, it could reveal whether older participants tend to be more or less satisfied with WIOT devices compared to younger participants.</a:t>
            </a:r>
          </a:p>
          <a:p>
            <a:r>
              <a:rPr lang="en-US" sz="1400" b="1" i="0" dirty="0">
                <a:effectLst/>
                <a:latin typeface="Times New Roman" panose="02020603050405020304" pitchFamily="18" charset="0"/>
                <a:cs typeface="Times New Roman" panose="02020603050405020304" pitchFamily="18" charset="0"/>
              </a:rPr>
              <a:t>Mann-Whitney U Test:</a:t>
            </a:r>
          </a:p>
          <a:p>
            <a:pPr>
              <a:buFont typeface="Arial" panose="020B0604020202020204" pitchFamily="34" charset="0"/>
              <a:buChar char="•"/>
            </a:pPr>
            <a:r>
              <a:rPr lang="en-US" sz="1400" b="1" i="0" dirty="0">
                <a:effectLst/>
                <a:latin typeface="Times New Roman" panose="02020603050405020304" pitchFamily="18" charset="0"/>
                <a:cs typeface="Times New Roman" panose="02020603050405020304" pitchFamily="18" charset="0"/>
              </a:rPr>
              <a:t>Definition:</a:t>
            </a:r>
            <a:r>
              <a:rPr lang="en-US" sz="1400" b="0" i="0" dirty="0">
                <a:effectLst/>
                <a:latin typeface="Times New Roman" panose="02020603050405020304" pitchFamily="18" charset="0"/>
                <a:cs typeface="Times New Roman" panose="02020603050405020304" pitchFamily="18" charset="0"/>
              </a:rPr>
              <a:t> The Mann-Whitney U test is a nonparametric test used to compare two independent groups when the dependent variable is ordinal or continuous, but the data do not meet the assumptions of parametric tests (e.g., normal distribution).</a:t>
            </a:r>
          </a:p>
          <a:p>
            <a:pPr>
              <a:buFont typeface="Arial" panose="020B0604020202020204" pitchFamily="34" charset="0"/>
              <a:buChar char="•"/>
            </a:pPr>
            <a:r>
              <a:rPr lang="en-US" sz="1400" b="1" i="0" dirty="0">
                <a:effectLst/>
                <a:latin typeface="Times New Roman" panose="02020603050405020304" pitchFamily="18" charset="0"/>
                <a:cs typeface="Times New Roman" panose="02020603050405020304" pitchFamily="18" charset="0"/>
              </a:rPr>
              <a:t>Example from Questionnaire:</a:t>
            </a:r>
            <a:endParaRPr lang="en-US" sz="1400" b="0" i="0" dirty="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Comparing satisfaction levels between WIOT users and non-users: The Mann-Whitney U test could be used to determine if there's a significant difference in satisfaction levels between individuals who have used WIOT devices and those who have not. It would assess whether there's a significant difference in satisfaction ratings between the two groups, regardless of the distribution of satisfaction scores.</a:t>
            </a:r>
          </a:p>
        </p:txBody>
      </p:sp>
    </p:spTree>
    <p:extLst>
      <p:ext uri="{BB962C8B-B14F-4D97-AF65-F5344CB8AC3E}">
        <p14:creationId xmlns:p14="http://schemas.microsoft.com/office/powerpoint/2010/main" val="309431525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0D4D-CBAB-D65F-3252-6D0480709EDF}"/>
              </a:ext>
            </a:extLst>
          </p:cNvPr>
          <p:cNvSpPr>
            <a:spLocks noGrp="1"/>
          </p:cNvSpPr>
          <p:nvPr>
            <p:ph type="title"/>
          </p:nvPr>
        </p:nvSpPr>
        <p:spPr/>
        <p:txBody>
          <a:bodyPr/>
          <a:lstStyle/>
          <a:p>
            <a:r>
              <a:rPr lang="en-CA" b="1" dirty="0">
                <a:latin typeface="Times New Roman" panose="02020603050405020304" pitchFamily="18" charset="0"/>
                <a:cs typeface="Times New Roman" panose="02020603050405020304" pitchFamily="18" charset="0"/>
              </a:rPr>
              <a:t>Analysis Techniques </a:t>
            </a:r>
          </a:p>
        </p:txBody>
      </p:sp>
      <p:graphicFrame>
        <p:nvGraphicFramePr>
          <p:cNvPr id="4" name="Content Placeholder 3">
            <a:extLst>
              <a:ext uri="{FF2B5EF4-FFF2-40B4-BE49-F238E27FC236}">
                <a16:creationId xmlns:a16="http://schemas.microsoft.com/office/drawing/2014/main" id="{5ADAD6B4-F432-A400-49D5-0FF909D178EA}"/>
              </a:ext>
            </a:extLst>
          </p:cNvPr>
          <p:cNvGraphicFramePr>
            <a:graphicFrameLocks noGrp="1"/>
          </p:cNvGraphicFramePr>
          <p:nvPr>
            <p:ph idx="1"/>
            <p:extLst>
              <p:ext uri="{D42A27DB-BD31-4B8C-83A1-F6EECF244321}">
                <p14:modId xmlns:p14="http://schemas.microsoft.com/office/powerpoint/2010/main" val="3986234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672608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2CC10FF-0317-440F-95FE-5D9C29F3A193}">
  <we:reference id="4b785c87-866c-4bad-85d8-5d1ae467ac9a" version="3.14.0.0" store="EXCatalog" storeType="EXCatalog"/>
  <we:alternateReferences>
    <we:reference id="WA104381909" version="3.14.0.0" store="en-CA"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223</TotalTime>
  <Words>1321</Words>
  <Application>Microsoft Office PowerPoint</Application>
  <PresentationFormat>Widescreen</PresentationFormat>
  <Paragraphs>112</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Times New Roman</vt:lpstr>
      <vt:lpstr>Office Theme</vt:lpstr>
      <vt:lpstr>A Project On Wearable Internet of Things for Healthcare in Canada</vt:lpstr>
      <vt:lpstr>Research Objective</vt:lpstr>
      <vt:lpstr>Research Questions</vt:lpstr>
      <vt:lpstr>Conceptual Map</vt:lpstr>
      <vt:lpstr>Methodologies</vt:lpstr>
      <vt:lpstr>Data Analysis Techniques</vt:lpstr>
      <vt:lpstr>Examples of Statistical Tests</vt:lpstr>
      <vt:lpstr>Correlation Analysis</vt:lpstr>
      <vt:lpstr>Analysis Techniques </vt:lpstr>
      <vt:lpstr>Analysis Techniques </vt:lpstr>
      <vt:lpstr>Survey Question / Construction</vt:lpstr>
      <vt:lpstr>Survey Construction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Techniques </dc:title>
  <dc:creator>Simarpreet Kaur</dc:creator>
  <cp:lastModifiedBy>Simarpreet Kaur</cp:lastModifiedBy>
  <cp:revision>51</cp:revision>
  <dcterms:created xsi:type="dcterms:W3CDTF">2024-04-01T19:34:02Z</dcterms:created>
  <dcterms:modified xsi:type="dcterms:W3CDTF">2024-04-02T16:52:26Z</dcterms:modified>
</cp:coreProperties>
</file>