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1" r:id="rId8"/>
    <p:sldId id="260" r:id="rId9"/>
    <p:sldId id="267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23209A-E76B-43ED-8314-024DDA22CC8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17664ED-A6E4-4FC5-89C3-2A14DC8CD52E}">
      <dgm:prSet/>
      <dgm:spPr/>
      <dgm:t>
        <a:bodyPr/>
        <a:lstStyle/>
        <a:p>
          <a:r>
            <a:rPr lang="en-US"/>
            <a:t>As per Adobe Digital Economy Index, UK shoppers spent around £110.6. billion online in 2022.</a:t>
          </a:r>
        </a:p>
      </dgm:t>
    </dgm:pt>
    <dgm:pt modelId="{9BFEAE6B-2C59-4D75-813D-071EEDFD5F90}" type="parTrans" cxnId="{B6A0711A-11AD-4068-BC3E-8987109969BE}">
      <dgm:prSet/>
      <dgm:spPr/>
      <dgm:t>
        <a:bodyPr/>
        <a:lstStyle/>
        <a:p>
          <a:endParaRPr lang="en-US"/>
        </a:p>
      </dgm:t>
    </dgm:pt>
    <dgm:pt modelId="{473A0279-84CC-470C-BCE1-0B94147672C7}" type="sibTrans" cxnId="{B6A0711A-11AD-4068-BC3E-8987109969BE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2FFD9E0E-5D1E-4447-9383-9D60A3E5EDD8}">
      <dgm:prSet/>
      <dgm:spPr/>
      <dgm:t>
        <a:bodyPr/>
        <a:lstStyle/>
        <a:p>
          <a:r>
            <a:rPr lang="en-US"/>
            <a:t>There is a sudden shift from traditional shopping to online shopping. </a:t>
          </a:r>
        </a:p>
      </dgm:t>
    </dgm:pt>
    <dgm:pt modelId="{AD1278DA-2A8B-4C3A-AFBA-BF186737871A}" type="parTrans" cxnId="{1E050932-7902-44F9-A5CF-71E9FE6D26A1}">
      <dgm:prSet/>
      <dgm:spPr/>
      <dgm:t>
        <a:bodyPr/>
        <a:lstStyle/>
        <a:p>
          <a:endParaRPr lang="en-US"/>
        </a:p>
      </dgm:t>
    </dgm:pt>
    <dgm:pt modelId="{28D410DA-E99E-4657-8965-64B58B713874}" type="sibTrans" cxnId="{1E050932-7902-44F9-A5CF-71E9FE6D26A1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6FE3F816-42D3-41ED-BAA4-7FB72CC9BD3C}">
      <dgm:prSet/>
      <dgm:spPr/>
      <dgm:t>
        <a:bodyPr/>
        <a:lstStyle/>
        <a:p>
          <a:r>
            <a:rPr lang="en-US"/>
            <a:t>This increased the customer-centric business intelligence. </a:t>
          </a:r>
        </a:p>
      </dgm:t>
    </dgm:pt>
    <dgm:pt modelId="{3525F225-BDA9-42B8-9242-5ADF43CC6A1F}" type="parTrans" cxnId="{419076FC-6779-4701-88A4-FF55ACE7BF96}">
      <dgm:prSet/>
      <dgm:spPr/>
      <dgm:t>
        <a:bodyPr/>
        <a:lstStyle/>
        <a:p>
          <a:endParaRPr lang="en-US"/>
        </a:p>
      </dgm:t>
    </dgm:pt>
    <dgm:pt modelId="{27A90896-4BCB-472B-A43E-6E047CD64BAD}" type="sibTrans" cxnId="{419076FC-6779-4701-88A4-FF55ACE7BF96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C20D5511-4946-4AFF-A7E1-5ABA6D8C3F00}" type="pres">
      <dgm:prSet presAssocID="{E723209A-E76B-43ED-8314-024DDA22CC80}" presName="Name0" presStyleCnt="0">
        <dgm:presLayoutVars>
          <dgm:animLvl val="lvl"/>
          <dgm:resizeHandles val="exact"/>
        </dgm:presLayoutVars>
      </dgm:prSet>
      <dgm:spPr/>
    </dgm:pt>
    <dgm:pt modelId="{FE7C0706-0407-446C-9A8E-FA9FA3451BED}" type="pres">
      <dgm:prSet presAssocID="{D17664ED-A6E4-4FC5-89C3-2A14DC8CD52E}" presName="compositeNode" presStyleCnt="0">
        <dgm:presLayoutVars>
          <dgm:bulletEnabled val="1"/>
        </dgm:presLayoutVars>
      </dgm:prSet>
      <dgm:spPr/>
    </dgm:pt>
    <dgm:pt modelId="{944896A8-9112-40DA-B711-9565FF1FE598}" type="pres">
      <dgm:prSet presAssocID="{D17664ED-A6E4-4FC5-89C3-2A14DC8CD52E}" presName="bgRect" presStyleLbl="alignNode1" presStyleIdx="0" presStyleCnt="3"/>
      <dgm:spPr/>
    </dgm:pt>
    <dgm:pt modelId="{2806D75A-6365-447C-AB20-9E3996503DA4}" type="pres">
      <dgm:prSet presAssocID="{473A0279-84CC-470C-BCE1-0B94147672C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995CAC1-6081-4A7D-A3CA-5257C6C6EB61}" type="pres">
      <dgm:prSet presAssocID="{D17664ED-A6E4-4FC5-89C3-2A14DC8CD52E}" presName="nodeRect" presStyleLbl="alignNode1" presStyleIdx="0" presStyleCnt="3">
        <dgm:presLayoutVars>
          <dgm:bulletEnabled val="1"/>
        </dgm:presLayoutVars>
      </dgm:prSet>
      <dgm:spPr/>
    </dgm:pt>
    <dgm:pt modelId="{0217BFBE-67EC-416D-960B-90D61A213255}" type="pres">
      <dgm:prSet presAssocID="{473A0279-84CC-470C-BCE1-0B94147672C7}" presName="sibTrans" presStyleCnt="0"/>
      <dgm:spPr/>
    </dgm:pt>
    <dgm:pt modelId="{D9395EA2-2BA9-454B-83DB-959426ECC28F}" type="pres">
      <dgm:prSet presAssocID="{2FFD9E0E-5D1E-4447-9383-9D60A3E5EDD8}" presName="compositeNode" presStyleCnt="0">
        <dgm:presLayoutVars>
          <dgm:bulletEnabled val="1"/>
        </dgm:presLayoutVars>
      </dgm:prSet>
      <dgm:spPr/>
    </dgm:pt>
    <dgm:pt modelId="{4B7C4002-5BD5-4BCE-8C01-1A2325E633C2}" type="pres">
      <dgm:prSet presAssocID="{2FFD9E0E-5D1E-4447-9383-9D60A3E5EDD8}" presName="bgRect" presStyleLbl="alignNode1" presStyleIdx="1" presStyleCnt="3"/>
      <dgm:spPr/>
    </dgm:pt>
    <dgm:pt modelId="{949EE79A-F877-4D21-B8D5-2F020E5CAC27}" type="pres">
      <dgm:prSet presAssocID="{28D410DA-E99E-4657-8965-64B58B71387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58C357E-F699-4BC6-BA52-F066CA2CEDBC}" type="pres">
      <dgm:prSet presAssocID="{2FFD9E0E-5D1E-4447-9383-9D60A3E5EDD8}" presName="nodeRect" presStyleLbl="alignNode1" presStyleIdx="1" presStyleCnt="3">
        <dgm:presLayoutVars>
          <dgm:bulletEnabled val="1"/>
        </dgm:presLayoutVars>
      </dgm:prSet>
      <dgm:spPr/>
    </dgm:pt>
    <dgm:pt modelId="{147AF062-EDC3-497F-A03D-709DFC33D098}" type="pres">
      <dgm:prSet presAssocID="{28D410DA-E99E-4657-8965-64B58B713874}" presName="sibTrans" presStyleCnt="0"/>
      <dgm:spPr/>
    </dgm:pt>
    <dgm:pt modelId="{0B6B4267-BDC7-4212-8675-41D8F1B57278}" type="pres">
      <dgm:prSet presAssocID="{6FE3F816-42D3-41ED-BAA4-7FB72CC9BD3C}" presName="compositeNode" presStyleCnt="0">
        <dgm:presLayoutVars>
          <dgm:bulletEnabled val="1"/>
        </dgm:presLayoutVars>
      </dgm:prSet>
      <dgm:spPr/>
    </dgm:pt>
    <dgm:pt modelId="{3201DA78-821C-4006-B69F-96B45D0D590A}" type="pres">
      <dgm:prSet presAssocID="{6FE3F816-42D3-41ED-BAA4-7FB72CC9BD3C}" presName="bgRect" presStyleLbl="alignNode1" presStyleIdx="2" presStyleCnt="3"/>
      <dgm:spPr/>
    </dgm:pt>
    <dgm:pt modelId="{2F36620A-7582-40A3-8017-CCB72A653418}" type="pres">
      <dgm:prSet presAssocID="{27A90896-4BCB-472B-A43E-6E047CD64BA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3A465A8-7F6B-4A90-AFED-D1622FEFDCA9}" type="pres">
      <dgm:prSet presAssocID="{6FE3F816-42D3-41ED-BAA4-7FB72CC9BD3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37CD1508-638E-4768-AF66-272561C30555}" type="presOf" srcId="{28D410DA-E99E-4657-8965-64B58B713874}" destId="{949EE79A-F877-4D21-B8D5-2F020E5CAC27}" srcOrd="0" destOrd="0" presId="urn:microsoft.com/office/officeart/2016/7/layout/LinearBlockProcessNumbered"/>
    <dgm:cxn modelId="{E1F45908-90DD-4D04-A42E-69A7B47FE325}" type="presOf" srcId="{2FFD9E0E-5D1E-4447-9383-9D60A3E5EDD8}" destId="{4B7C4002-5BD5-4BCE-8C01-1A2325E633C2}" srcOrd="0" destOrd="0" presId="urn:microsoft.com/office/officeart/2016/7/layout/LinearBlockProcessNumbered"/>
    <dgm:cxn modelId="{46FA6F09-DDBC-40AB-9875-F0B4A8A35407}" type="presOf" srcId="{27A90896-4BCB-472B-A43E-6E047CD64BAD}" destId="{2F36620A-7582-40A3-8017-CCB72A653418}" srcOrd="0" destOrd="0" presId="urn:microsoft.com/office/officeart/2016/7/layout/LinearBlockProcessNumbered"/>
    <dgm:cxn modelId="{A321300D-8BFD-4F85-B8C5-56E1B7D21CA2}" type="presOf" srcId="{D17664ED-A6E4-4FC5-89C3-2A14DC8CD52E}" destId="{2995CAC1-6081-4A7D-A3CA-5257C6C6EB61}" srcOrd="1" destOrd="0" presId="urn:microsoft.com/office/officeart/2016/7/layout/LinearBlockProcessNumbered"/>
    <dgm:cxn modelId="{B6A0711A-11AD-4068-BC3E-8987109969BE}" srcId="{E723209A-E76B-43ED-8314-024DDA22CC80}" destId="{D17664ED-A6E4-4FC5-89C3-2A14DC8CD52E}" srcOrd="0" destOrd="0" parTransId="{9BFEAE6B-2C59-4D75-813D-071EEDFD5F90}" sibTransId="{473A0279-84CC-470C-BCE1-0B94147672C7}"/>
    <dgm:cxn modelId="{29BDA32B-6DCE-4AE8-A351-D9F1CA5FCC95}" type="presOf" srcId="{2FFD9E0E-5D1E-4447-9383-9D60A3E5EDD8}" destId="{758C357E-F699-4BC6-BA52-F066CA2CEDBC}" srcOrd="1" destOrd="0" presId="urn:microsoft.com/office/officeart/2016/7/layout/LinearBlockProcessNumbered"/>
    <dgm:cxn modelId="{1E050932-7902-44F9-A5CF-71E9FE6D26A1}" srcId="{E723209A-E76B-43ED-8314-024DDA22CC80}" destId="{2FFD9E0E-5D1E-4447-9383-9D60A3E5EDD8}" srcOrd="1" destOrd="0" parTransId="{AD1278DA-2A8B-4C3A-AFBA-BF186737871A}" sibTransId="{28D410DA-E99E-4657-8965-64B58B713874}"/>
    <dgm:cxn modelId="{E361EB70-7B96-4214-9B85-7F93754D70EA}" type="presOf" srcId="{6FE3F816-42D3-41ED-BAA4-7FB72CC9BD3C}" destId="{03A465A8-7F6B-4A90-AFED-D1622FEFDCA9}" srcOrd="1" destOrd="0" presId="urn:microsoft.com/office/officeart/2016/7/layout/LinearBlockProcessNumbered"/>
    <dgm:cxn modelId="{31CC2577-0FED-45E8-8648-3A4A9B856396}" type="presOf" srcId="{E723209A-E76B-43ED-8314-024DDA22CC80}" destId="{C20D5511-4946-4AFF-A7E1-5ABA6D8C3F00}" srcOrd="0" destOrd="0" presId="urn:microsoft.com/office/officeart/2016/7/layout/LinearBlockProcessNumbered"/>
    <dgm:cxn modelId="{B7C4DF7A-82A3-41AE-9DEF-F2D938F138F6}" type="presOf" srcId="{D17664ED-A6E4-4FC5-89C3-2A14DC8CD52E}" destId="{944896A8-9112-40DA-B711-9565FF1FE598}" srcOrd="0" destOrd="0" presId="urn:microsoft.com/office/officeart/2016/7/layout/LinearBlockProcessNumbered"/>
    <dgm:cxn modelId="{B0803C8C-8AC1-44C3-B625-88752BEF876E}" type="presOf" srcId="{6FE3F816-42D3-41ED-BAA4-7FB72CC9BD3C}" destId="{3201DA78-821C-4006-B69F-96B45D0D590A}" srcOrd="0" destOrd="0" presId="urn:microsoft.com/office/officeart/2016/7/layout/LinearBlockProcessNumbered"/>
    <dgm:cxn modelId="{5C018A8E-D0A3-4039-B973-B5E3AC4452FC}" type="presOf" srcId="{473A0279-84CC-470C-BCE1-0B94147672C7}" destId="{2806D75A-6365-447C-AB20-9E3996503DA4}" srcOrd="0" destOrd="0" presId="urn:microsoft.com/office/officeart/2016/7/layout/LinearBlockProcessNumbered"/>
    <dgm:cxn modelId="{419076FC-6779-4701-88A4-FF55ACE7BF96}" srcId="{E723209A-E76B-43ED-8314-024DDA22CC80}" destId="{6FE3F816-42D3-41ED-BAA4-7FB72CC9BD3C}" srcOrd="2" destOrd="0" parTransId="{3525F225-BDA9-42B8-9242-5ADF43CC6A1F}" sibTransId="{27A90896-4BCB-472B-A43E-6E047CD64BAD}"/>
    <dgm:cxn modelId="{D3B5E442-5D74-4E3A-9BF4-E6D81E7E2ADF}" type="presParOf" srcId="{C20D5511-4946-4AFF-A7E1-5ABA6D8C3F00}" destId="{FE7C0706-0407-446C-9A8E-FA9FA3451BED}" srcOrd="0" destOrd="0" presId="urn:microsoft.com/office/officeart/2016/7/layout/LinearBlockProcessNumbered"/>
    <dgm:cxn modelId="{BB9ACC5F-A30B-4BA1-BB51-C7A778EF2CFC}" type="presParOf" srcId="{FE7C0706-0407-446C-9A8E-FA9FA3451BED}" destId="{944896A8-9112-40DA-B711-9565FF1FE598}" srcOrd="0" destOrd="0" presId="urn:microsoft.com/office/officeart/2016/7/layout/LinearBlockProcessNumbered"/>
    <dgm:cxn modelId="{CBB59F93-6B1E-4D0F-A5D5-4D22E9EA26F3}" type="presParOf" srcId="{FE7C0706-0407-446C-9A8E-FA9FA3451BED}" destId="{2806D75A-6365-447C-AB20-9E3996503DA4}" srcOrd="1" destOrd="0" presId="urn:microsoft.com/office/officeart/2016/7/layout/LinearBlockProcessNumbered"/>
    <dgm:cxn modelId="{AAED6B82-1B84-49EB-87D4-BB0CBBF94F25}" type="presParOf" srcId="{FE7C0706-0407-446C-9A8E-FA9FA3451BED}" destId="{2995CAC1-6081-4A7D-A3CA-5257C6C6EB61}" srcOrd="2" destOrd="0" presId="urn:microsoft.com/office/officeart/2016/7/layout/LinearBlockProcessNumbered"/>
    <dgm:cxn modelId="{6EB52E58-D049-4625-ACA4-367CDD09F24A}" type="presParOf" srcId="{C20D5511-4946-4AFF-A7E1-5ABA6D8C3F00}" destId="{0217BFBE-67EC-416D-960B-90D61A213255}" srcOrd="1" destOrd="0" presId="urn:microsoft.com/office/officeart/2016/7/layout/LinearBlockProcessNumbered"/>
    <dgm:cxn modelId="{8516EF5E-8697-4156-8B5A-DC4A1868B07A}" type="presParOf" srcId="{C20D5511-4946-4AFF-A7E1-5ABA6D8C3F00}" destId="{D9395EA2-2BA9-454B-83DB-959426ECC28F}" srcOrd="2" destOrd="0" presId="urn:microsoft.com/office/officeart/2016/7/layout/LinearBlockProcessNumbered"/>
    <dgm:cxn modelId="{FB274867-1832-4538-933D-ADFA824D0968}" type="presParOf" srcId="{D9395EA2-2BA9-454B-83DB-959426ECC28F}" destId="{4B7C4002-5BD5-4BCE-8C01-1A2325E633C2}" srcOrd="0" destOrd="0" presId="urn:microsoft.com/office/officeart/2016/7/layout/LinearBlockProcessNumbered"/>
    <dgm:cxn modelId="{88E9E402-39B5-4816-AFE7-F708CFF295B3}" type="presParOf" srcId="{D9395EA2-2BA9-454B-83DB-959426ECC28F}" destId="{949EE79A-F877-4D21-B8D5-2F020E5CAC27}" srcOrd="1" destOrd="0" presId="urn:microsoft.com/office/officeart/2016/7/layout/LinearBlockProcessNumbered"/>
    <dgm:cxn modelId="{D07A1B5E-F6E2-432B-A7A8-E1E1EBEB52FA}" type="presParOf" srcId="{D9395EA2-2BA9-454B-83DB-959426ECC28F}" destId="{758C357E-F699-4BC6-BA52-F066CA2CEDBC}" srcOrd="2" destOrd="0" presId="urn:microsoft.com/office/officeart/2016/7/layout/LinearBlockProcessNumbered"/>
    <dgm:cxn modelId="{53EC4B31-8FD3-4E01-98EE-FEB75457DE0C}" type="presParOf" srcId="{C20D5511-4946-4AFF-A7E1-5ABA6D8C3F00}" destId="{147AF062-EDC3-497F-A03D-709DFC33D098}" srcOrd="3" destOrd="0" presId="urn:microsoft.com/office/officeart/2016/7/layout/LinearBlockProcessNumbered"/>
    <dgm:cxn modelId="{026E77EB-5125-44E1-8D69-B505476CB1C7}" type="presParOf" srcId="{C20D5511-4946-4AFF-A7E1-5ABA6D8C3F00}" destId="{0B6B4267-BDC7-4212-8675-41D8F1B57278}" srcOrd="4" destOrd="0" presId="urn:microsoft.com/office/officeart/2016/7/layout/LinearBlockProcessNumbered"/>
    <dgm:cxn modelId="{B2706028-C104-4332-A9BA-BFF81340088F}" type="presParOf" srcId="{0B6B4267-BDC7-4212-8675-41D8F1B57278}" destId="{3201DA78-821C-4006-B69F-96B45D0D590A}" srcOrd="0" destOrd="0" presId="urn:microsoft.com/office/officeart/2016/7/layout/LinearBlockProcessNumbered"/>
    <dgm:cxn modelId="{BBC40CCE-52D2-4F77-BABA-E0D310302F8A}" type="presParOf" srcId="{0B6B4267-BDC7-4212-8675-41D8F1B57278}" destId="{2F36620A-7582-40A3-8017-CCB72A653418}" srcOrd="1" destOrd="0" presId="urn:microsoft.com/office/officeart/2016/7/layout/LinearBlockProcessNumbered"/>
    <dgm:cxn modelId="{70EFC9D0-822B-41E5-9242-733D88372CB5}" type="presParOf" srcId="{0B6B4267-BDC7-4212-8675-41D8F1B57278}" destId="{03A465A8-7F6B-4A90-AFED-D1622FEFDCA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896A8-9112-40DA-B711-9565FF1FE598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As per Adobe Digital Economy Index, UK shoppers spent around £110.6. billion online in 2022.</a:t>
          </a:r>
        </a:p>
      </dsp:txBody>
      <dsp:txXfrm>
        <a:off x="821" y="1776404"/>
        <a:ext cx="3327201" cy="2395585"/>
      </dsp:txXfrm>
    </dsp:sp>
    <dsp:sp modelId="{2806D75A-6365-447C-AB20-9E3996503DA4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348"/>
        <a:ext cx="3327201" cy="1597056"/>
      </dsp:txXfrm>
    </dsp:sp>
    <dsp:sp modelId="{4B7C4002-5BD5-4BCE-8C01-1A2325E633C2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There is a sudden shift from traditional shopping to online shopping. </a:t>
          </a:r>
        </a:p>
      </dsp:txBody>
      <dsp:txXfrm>
        <a:off x="3594199" y="1776404"/>
        <a:ext cx="3327201" cy="2395585"/>
      </dsp:txXfrm>
    </dsp:sp>
    <dsp:sp modelId="{949EE79A-F877-4D21-B8D5-2F020E5CAC27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348"/>
        <a:ext cx="3327201" cy="1597056"/>
      </dsp:txXfrm>
    </dsp:sp>
    <dsp:sp modelId="{3201DA78-821C-4006-B69F-96B45D0D590A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increased the customer-centric business intelligence. </a:t>
          </a:r>
        </a:p>
      </dsp:txBody>
      <dsp:txXfrm>
        <a:off x="7187576" y="1776404"/>
        <a:ext cx="3327201" cy="2395585"/>
      </dsp:txXfrm>
    </dsp:sp>
    <dsp:sp modelId="{2F36620A-7582-40A3-8017-CCB72A653418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6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5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3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6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0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5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1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0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0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6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bstract blurred background of department store">
            <a:extLst>
              <a:ext uri="{FF2B5EF4-FFF2-40B4-BE49-F238E27FC236}">
                <a16:creationId xmlns:a16="http://schemas.microsoft.com/office/drawing/2014/main" id="{C6A78477-26AC-B43C-82EF-7329AA6112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2" y="-1"/>
            <a:ext cx="12192001" cy="6858000"/>
          </a:xfrm>
          <a:prstGeom prst="rect">
            <a:avLst/>
          </a:prstGeom>
          <a:ln w="28575">
            <a:noFill/>
          </a:ln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08C40F4-6A24-4867-B726-B552DB080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B0B5A20-FCFE-4AED-B5A3-91D3DE935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2386914"/>
              <a:ext cx="4793021" cy="294614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54BF10E-4559-4F28-91B0-3D0C2C486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D6CA2F4C-8E9E-4BCD-B6E8-A68A311CA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19" y="1550210"/>
            <a:ext cx="4429556" cy="1564310"/>
          </a:xfrm>
        </p:spPr>
        <p:txBody>
          <a:bodyPr anchor="b">
            <a:normAutofit/>
          </a:bodyPr>
          <a:lstStyle/>
          <a:p>
            <a:r>
              <a:rPr lang="en-US" sz="3300">
                <a:ea typeface="Source Sans Pro SemiBold"/>
              </a:rPr>
              <a:t>Online Retail Industry </a:t>
            </a:r>
            <a:endParaRPr lang="en-US" sz="33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119" y="4009285"/>
            <a:ext cx="4429556" cy="128848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200" b="1" dirty="0"/>
              <a:t>Group- 13</a:t>
            </a:r>
          </a:p>
          <a:p>
            <a:r>
              <a:rPr lang="en-US" sz="2000" dirty="0"/>
              <a:t>Data MINING</a:t>
            </a:r>
          </a:p>
          <a:p>
            <a:r>
              <a:rPr lang="en-US" sz="2000" dirty="0"/>
              <a:t> MGSC 5126-22</a:t>
            </a:r>
            <a:endParaRPr lang="en-US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6210" y="245807"/>
            <a:ext cx="445835" cy="44583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004781B-698F-46D5-AADD-8AE921171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6210" y="245807"/>
            <a:ext cx="445835" cy="445835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003" y="5613785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3" name="Graphic 212">
            <a:extLst>
              <a:ext uri="{FF2B5EF4-FFF2-40B4-BE49-F238E27FC236}">
                <a16:creationId xmlns:a16="http://schemas.microsoft.com/office/drawing/2014/main" id="{96FD6442-EB7D-4992-8D41-0B7FFDCB4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003" y="5613785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12992-4E84-0311-3638-623F7924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886379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pic>
        <p:nvPicPr>
          <p:cNvPr id="64" name="Picture 63" descr="White bulbs with a yellow one standing out">
            <a:extLst>
              <a:ext uri="{FF2B5EF4-FFF2-40B4-BE49-F238E27FC236}">
                <a16:creationId xmlns:a16="http://schemas.microsoft.com/office/drawing/2014/main" id="{9CD679C1-C544-C7E6-8C0D-830977B25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32" r="6708" b="-14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28CAB86-AA69-4EF8-A4E2-4E020497D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>
              <a:alpha val="2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A36BEE-5544-45FB-88F3-9E156F32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B49ECF4-1585-4D6B-AB63-D49C9294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69" name="Graphic 185">
            <a:extLst>
              <a:ext uri="{FF2B5EF4-FFF2-40B4-BE49-F238E27FC236}">
                <a16:creationId xmlns:a16="http://schemas.microsoft.com/office/drawing/2014/main" id="{617CAA5F-37E3-4DF6-9DD0-68A40D216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>
              <a:alpha val="2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FCF03A3-80B7-45BC-AA40-A335CC816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9D3C77A-275B-4C9E-A407-B09450E56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6C5B5B-80BB-41D8-A377-C653EF1B0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CA5D93A-E913-46A0-9684-20B6B4B8C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6EFE8A-51D2-4AF6-A18C-29A9E5EF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173C3-9E81-0A88-02E9-39E19CE5F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Using data-driven strategies, online retailers can unlock new opportunities for personalized customer engagement, targeted marketing campaigns, and revenue optimization. </a:t>
            </a:r>
            <a:endParaRPr lang="en-US"/>
          </a:p>
        </p:txBody>
      </p:sp>
      <p:grpSp>
        <p:nvGrpSpPr>
          <p:cNvPr id="7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000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3E8ED-A3ED-C7EE-F83F-95307E25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912671"/>
            <a:ext cx="641847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THANK YOU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E8A2566-F83F-4EC9-83A9-338A70FB6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F360028-588C-4E99-9E6F-5DE59080E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777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B0224-4343-032C-B5E7-797E3BA9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US"/>
          </a:p>
        </p:txBody>
      </p:sp>
      <p:grpSp>
        <p:nvGrpSpPr>
          <p:cNvPr id="29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36528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Graphic 212">
            <a:extLst>
              <a:ext uri="{FF2B5EF4-FFF2-40B4-BE49-F238E27FC236}">
                <a16:creationId xmlns:a16="http://schemas.microsoft.com/office/drawing/2014/main" id="{DBBB6517-AFD0-4A58-8B37-F17AB81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2" name="Graphic 212">
            <a:extLst>
              <a:ext uri="{FF2B5EF4-FFF2-40B4-BE49-F238E27FC236}">
                <a16:creationId xmlns:a16="http://schemas.microsoft.com/office/drawing/2014/main" id="{3E39FCFD-033D-4043-95D9-7FAAAA8E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8F69E97-474B-2354-DAFC-E9273B87F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0767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2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0F5C1-97E6-1A2A-2BA0-F478FA85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3306515"/>
            <a:ext cx="3826286" cy="32153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Literature Review</a:t>
            </a:r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12A2045-29C4-896F-15AD-50FB55314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448" y="706508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>
                <a:ea typeface="+mn-lt"/>
                <a:cs typeface="+mn-lt"/>
              </a:rPr>
              <a:t>Data-driven approaches have critical role in understanding shopping </a:t>
            </a:r>
            <a:r>
              <a:rPr lang="en-US" sz="2200" err="1">
                <a:ea typeface="+mn-lt"/>
                <a:cs typeface="+mn-lt"/>
              </a:rPr>
              <a:t>behaviours</a:t>
            </a:r>
            <a:r>
              <a:rPr lang="en-US" sz="2200">
                <a:ea typeface="+mn-lt"/>
                <a:cs typeface="+mn-lt"/>
              </a:rPr>
              <a:t> and customer segmentation.</a:t>
            </a:r>
          </a:p>
          <a:p>
            <a:pPr>
              <a:lnSpc>
                <a:spcPct val="100000"/>
              </a:lnSpc>
            </a:pPr>
            <a:r>
              <a:rPr lang="en-US" sz="2200">
                <a:ea typeface="+mn-lt"/>
                <a:cs typeface="+mn-lt"/>
              </a:rPr>
              <a:t>Leveraging market basket analysis, RFM model-based segmentation, data mining techniques, and precision marketing strategies enables retailers to gain a competitive edge, enhance customer experiences, and achieve sustainable growth.</a:t>
            </a:r>
            <a:endParaRPr lang="en-US" sz="2200"/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252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1555-09EB-8F87-5712-26AD1EF9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38DC9-F36E-3E4F-58E9-D77E9A31F78A}"/>
              </a:ext>
            </a:extLst>
          </p:cNvPr>
          <p:cNvSpPr txBox="1"/>
          <p:nvPr/>
        </p:nvSpPr>
        <p:spPr>
          <a:xfrm>
            <a:off x="2442882" y="6017558"/>
            <a:ext cx="73118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Dataset Overview</a:t>
            </a:r>
          </a:p>
        </p:txBody>
      </p:sp>
      <p:pic>
        <p:nvPicPr>
          <p:cNvPr id="12" name="Content Placeholder 11" descr="A table with text on it&#10;&#10;Description automatically generated">
            <a:extLst>
              <a:ext uri="{FF2B5EF4-FFF2-40B4-BE49-F238E27FC236}">
                <a16:creationId xmlns:a16="http://schemas.microsoft.com/office/drawing/2014/main" id="{AC6768E0-AB5B-D4BF-AE3A-3661B728C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34" t="1285" r="835" b="-274"/>
          <a:stretch/>
        </p:blipFill>
        <p:spPr>
          <a:xfrm>
            <a:off x="2403015" y="1691154"/>
            <a:ext cx="7348451" cy="4307341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154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6" name="Rectangle 36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30BA6-087F-3A31-AE5D-34A720C7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Pre-processing steps</a:t>
            </a:r>
            <a:endParaRPr lang="en-US"/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71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7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A13BB-BC50-6428-B214-56765EA7A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latin typeface="Century Gothic"/>
              </a:rPr>
              <a:t>Load necessary files( reading excel file, data manipulation) </a:t>
            </a:r>
            <a:endParaRPr lang="en-US" sz="1800"/>
          </a:p>
          <a:p>
            <a:pPr>
              <a:lnSpc>
                <a:spcPct val="100000"/>
              </a:lnSpc>
            </a:pPr>
            <a:r>
              <a:rPr lang="en-US" sz="1800">
                <a:latin typeface="Century Gothic"/>
              </a:rPr>
              <a:t>Load dataset and Explore the dataset to understand its structure, such as the columns available and the first few rows of data</a:t>
            </a:r>
            <a:endParaRPr lang="en-US" sz="1800"/>
          </a:p>
          <a:p>
            <a:pPr>
              <a:lnSpc>
                <a:spcPct val="100000"/>
              </a:lnSpc>
            </a:pPr>
            <a:r>
              <a:rPr lang="en-US" sz="1800">
                <a:latin typeface="Century Gothic"/>
              </a:rPr>
              <a:t>Common pre-processing steps include handling missing values, removing duplicate records, and possibly creating new features that could be useful for analysis.</a:t>
            </a:r>
            <a:endParaRPr lang="en-US" sz="1800"/>
          </a:p>
          <a:p>
            <a:pPr>
              <a:lnSpc>
                <a:spcPct val="100000"/>
              </a:lnSpc>
            </a:pPr>
            <a:r>
              <a:rPr lang="en-US" sz="1800">
                <a:latin typeface="Century Gothic"/>
              </a:rPr>
              <a:t>Removing duplicates and creating new feature.</a:t>
            </a:r>
            <a:endParaRPr lang="en-US" sz="1800"/>
          </a:p>
          <a:p>
            <a:pPr>
              <a:lnSpc>
                <a:spcPct val="100000"/>
              </a:lnSpc>
            </a:pPr>
            <a:endParaRPr lang="en-US" sz="1800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1034" y="5750136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004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D2B8-0041-3316-5737-CD3513FB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 and Discussion</a:t>
            </a:r>
            <a:endParaRPr lang="en-US"/>
          </a:p>
        </p:txBody>
      </p:sp>
      <p:pic>
        <p:nvPicPr>
          <p:cNvPr id="4" name="Content Placeholder 3" descr="A graph of a product description popularity&#10;&#10;Description automatically generated">
            <a:extLst>
              <a:ext uri="{FF2B5EF4-FFF2-40B4-BE49-F238E27FC236}">
                <a16:creationId xmlns:a16="http://schemas.microsoft.com/office/drawing/2014/main" id="{AFBF9628-9671-06AB-740B-4F4DA3491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5262" y="1825625"/>
            <a:ext cx="624147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611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2B7E-D5DE-C1CE-07DE-39F0AAF1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Sales and Return among countries</a:t>
            </a:r>
          </a:p>
        </p:txBody>
      </p:sp>
      <p:pic>
        <p:nvPicPr>
          <p:cNvPr id="5" name="Content Placeholder 4" descr="A graph with blue and purple bars&#10;&#10;Description automatically generated">
            <a:extLst>
              <a:ext uri="{FF2B5EF4-FFF2-40B4-BE49-F238E27FC236}">
                <a16:creationId xmlns:a16="http://schemas.microsoft.com/office/drawing/2014/main" id="{5DFE1771-2ACD-9261-052B-468C502E53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139319"/>
            <a:ext cx="5181600" cy="2844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5" descr="A graph with purple and white lines&#10;&#10;Description automatically generated">
            <a:extLst>
              <a:ext uri="{FF2B5EF4-FFF2-40B4-BE49-F238E27FC236}">
                <a16:creationId xmlns:a16="http://schemas.microsoft.com/office/drawing/2014/main" id="{86D3A6DB-6830-0E30-E596-ED035EAC4C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3906" y="1719510"/>
            <a:ext cx="5181600" cy="2837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742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sales&#10;&#10;Description automatically generated">
            <a:extLst>
              <a:ext uri="{FF2B5EF4-FFF2-40B4-BE49-F238E27FC236}">
                <a16:creationId xmlns:a16="http://schemas.microsoft.com/office/drawing/2014/main" id="{5D679463-6DB8-772C-AF0E-525895196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00" y="1343959"/>
            <a:ext cx="5413375" cy="324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graph of stock code sales&#10;&#10;Description automatically generated">
            <a:extLst>
              <a:ext uri="{FF2B5EF4-FFF2-40B4-BE49-F238E27FC236}">
                <a16:creationId xmlns:a16="http://schemas.microsoft.com/office/drawing/2014/main" id="{3426D61D-B7EE-54A6-D8D8-1C06F18E6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5" y="660400"/>
            <a:ext cx="5413375" cy="324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EB6C20-E196-9CA1-4AAA-E15907E4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07" y="5129861"/>
            <a:ext cx="10930217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kern="1200" dirty="0">
                <a:latin typeface="+mj-lt"/>
                <a:ea typeface="+mj-ea"/>
                <a:cs typeface="+mj-cs"/>
              </a:rPr>
              <a:t>Stock Code in November / Stock Code of Year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CA" sz="1800" kern="12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5637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D9A4C-278C-15F4-8047-CA91CE94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856" y="1951519"/>
            <a:ext cx="4834021" cy="1314996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Plot Correlation Matrix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49373-F8FE-CEDB-7B75-612A83706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184" y="2908370"/>
            <a:ext cx="4125122" cy="40444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500" dirty="0">
                <a:ea typeface="+mn-lt"/>
                <a:cs typeface="+mn-lt"/>
              </a:rPr>
              <a:t>Thus, we can see by correlation matrix how month is related to revenue of the product and its unit price</a:t>
            </a:r>
            <a:endParaRPr lang="en-US" sz="2500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7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2360A3E-3F3C-A237-79A2-6BF9A12A7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205" y="1367118"/>
            <a:ext cx="5218973" cy="3798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8522629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239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Century Gothic</vt:lpstr>
      <vt:lpstr>Source Sans Pro SemiBold</vt:lpstr>
      <vt:lpstr>Times New Roman</vt:lpstr>
      <vt:lpstr>FunkyShapesVTI</vt:lpstr>
      <vt:lpstr>Online Retail Industry </vt:lpstr>
      <vt:lpstr>Introduction</vt:lpstr>
      <vt:lpstr>Literature Review</vt:lpstr>
      <vt:lpstr>Methodology </vt:lpstr>
      <vt:lpstr>Pre-processing steps</vt:lpstr>
      <vt:lpstr>Result and Discussion</vt:lpstr>
      <vt:lpstr>Sales and Return among countries</vt:lpstr>
      <vt:lpstr>Stock Code in November / Stock Code of Year </vt:lpstr>
      <vt:lpstr>Plot Correlation Matrix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KRINA PATEL</dc:creator>
  <cp:lastModifiedBy>Krina Chiragkumar Patel</cp:lastModifiedBy>
  <cp:revision>286</cp:revision>
  <dcterms:created xsi:type="dcterms:W3CDTF">2024-04-02T00:43:50Z</dcterms:created>
  <dcterms:modified xsi:type="dcterms:W3CDTF">2024-04-02T02:23:05Z</dcterms:modified>
</cp:coreProperties>
</file>