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1110" y="-48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07dbacd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07dbacd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361edb6ff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6361edb6ff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6361edb6ff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6361edb6ff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22a9a257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622a9a257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622a9a257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622a9a257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361edb6f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6361edb6f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d36bec6a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d36bec6a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361edb6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361edb6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361edb6f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361edb6f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361edb6f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361edb6f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361edb6f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361edb6f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361edb6f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6361edb6f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361edb6ff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361edb6ff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6361edb6ff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6361edb6ff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MSIPCMContentMarking" descr="{&quot;HashCode&quot;:258068599,&quot;Placement&quot;:&quot;Header&quot;,&quot;Top&quot;:0.0,&quot;Left&quot;:0.0,&quot;SlideWidth&quot;:720,&quot;SlideHeight&quot;:405}">
            <a:extLst>
              <a:ext uri="{FF2B5EF4-FFF2-40B4-BE49-F238E27FC236}">
                <a16:creationId xmlns:a16="http://schemas.microsoft.com/office/drawing/2014/main" id="{B540A1AF-3E8E-2705-3506-F86AE822645A}"/>
              </a:ext>
            </a:extLst>
          </p:cNvPr>
          <p:cNvSpPr txBox="1"/>
          <p:nvPr userDrawn="1"/>
        </p:nvSpPr>
        <p:spPr>
          <a:xfrm>
            <a:off x="0" y="0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  <p:sp>
        <p:nvSpPr>
          <p:cNvPr id="3" name="MSIPCMContentMarking" descr="{&quot;HashCode&quot;:282206168,&quot;Placement&quot;:&quot;Footer&quot;,&quot;Top&quot;:385.68866,&quot;Left&quot;:0.0,&quot;SlideWidth&quot;:720,&quot;SlideHeight&quot;:405}">
            <a:extLst>
              <a:ext uri="{FF2B5EF4-FFF2-40B4-BE49-F238E27FC236}">
                <a16:creationId xmlns:a16="http://schemas.microsoft.com/office/drawing/2014/main" id="{D008282A-57F6-B6FD-81F3-02CC8312B666}"/>
              </a:ext>
            </a:extLst>
          </p:cNvPr>
          <p:cNvSpPr txBox="1"/>
          <p:nvPr userDrawn="1"/>
        </p:nvSpPr>
        <p:spPr>
          <a:xfrm>
            <a:off x="0" y="4898246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CS5228 Project Progress Update (Team 46)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 Yuan, Huang Lifu, Joel Huang, Jefferson Sie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Interpretation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/>
          </a:blip>
          <a:srcRect r="5437"/>
          <a:stretch/>
        </p:blipFill>
        <p:spPr>
          <a:xfrm>
            <a:off x="170450" y="1139225"/>
            <a:ext cx="4124649" cy="18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49" y="3068900"/>
            <a:ext cx="4022700" cy="147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9425" y="2768050"/>
            <a:ext cx="2196775" cy="179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8500" y="2811375"/>
            <a:ext cx="2141701" cy="1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9175" y="1034275"/>
            <a:ext cx="2196774" cy="16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66125" y="1062788"/>
            <a:ext cx="2074074" cy="155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07" y="0"/>
            <a:ext cx="828938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 (Price Prediction)</a:t>
            </a:r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Unfinished Tasks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preprocessing strategies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Utilize the Auxiliary Dataset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What are the closest facilities?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What is the distance to its closest facility?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sg-commerical-centres.csv</a:t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78396"/>
            <a:ext cx="9144000" cy="1621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 (Property Recommendation)</a:t>
            </a:r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Given a user’s historical searches, recommend similar properties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Methodology: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Generate simulated user data based on various patterns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Patterns include: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Size of housing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Type of housing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Area (North, South, East, West, Central)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Proximity to MRT stations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Proximity to primary schools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 (Open Task) - Idea 1</a:t>
            </a:r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Price distribution prediction based on subset of features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Motivation: Homeowners looking to sell their homes often engage property agents or HDB to do a valuation of their property. They may be clueless beforehand thus find assurance in knowing the price range in which their property lies.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Methodology: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Present a dashboard of price distribution based on features that homeowners input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 (Open Task) - Idea 2</a:t>
            </a:r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Exploring out-of-distribution inputs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Motivation: Analyzing our model’s robustness to artificial (but plausible) changes in certain features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Methodology: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Analyze the outliers in the training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Generate similar data points to the outliers and/or more extreme outliers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Measure the model’s robustness to these data samples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Problem: No labeled targets to quantitatively verify performance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Imputing NaN attributes or one incorrect attribute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Built year, number of beds, number of baths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Converting square meters to square feet for units with size &lt; 200 square feet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Dropping outliers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or more unreasonable attributes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Classifying NaN floors of landed properties as “no_level”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Classifying NaN floors as its own category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Pairing ‘total_level’ and ‘floor_level’ into one combined attribute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Changing ‘na’ furnishing to ‘unspecified’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Extracted the different available bedroom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missing subzone and planning_area of 4 missing condominiums online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5"/>
          <p:cNvGrpSpPr/>
          <p:nvPr/>
        </p:nvGrpSpPr>
        <p:grpSpPr>
          <a:xfrm>
            <a:off x="169525" y="828900"/>
            <a:ext cx="4203300" cy="4314600"/>
            <a:chOff x="169525" y="828900"/>
            <a:chExt cx="4203300" cy="4314600"/>
          </a:xfrm>
        </p:grpSpPr>
        <p:sp>
          <p:nvSpPr>
            <p:cNvPr id="67" name="Google Shape;67;p15"/>
            <p:cNvSpPr/>
            <p:nvPr/>
          </p:nvSpPr>
          <p:spPr>
            <a:xfrm>
              <a:off x="169525" y="1142700"/>
              <a:ext cx="4203300" cy="4000800"/>
            </a:xfrm>
            <a:prstGeom prst="roundRect">
              <a:avLst>
                <a:gd name="adj" fmla="val 378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 txBox="1"/>
            <p:nvPr/>
          </p:nvSpPr>
          <p:spPr>
            <a:xfrm>
              <a:off x="481575" y="828900"/>
              <a:ext cx="13677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</a:rPr>
                <a:t>Price Outliers</a:t>
              </a:r>
              <a:endParaRPr sz="100" b="1"/>
            </a:p>
          </p:txBody>
        </p:sp>
      </p:grp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56825" y="72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Pre-processing: Price Outliers &amp; Duplicates Records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00" y="1457625"/>
            <a:ext cx="3915326" cy="1515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15"/>
          <p:cNvGrpSpPr/>
          <p:nvPr/>
        </p:nvGrpSpPr>
        <p:grpSpPr>
          <a:xfrm>
            <a:off x="4411475" y="911550"/>
            <a:ext cx="4634700" cy="4231950"/>
            <a:chOff x="406250" y="847625"/>
            <a:chExt cx="4634700" cy="4231950"/>
          </a:xfrm>
        </p:grpSpPr>
        <p:sp>
          <p:nvSpPr>
            <p:cNvPr id="72" name="Google Shape;72;p15"/>
            <p:cNvSpPr/>
            <p:nvPr/>
          </p:nvSpPr>
          <p:spPr>
            <a:xfrm>
              <a:off x="406250" y="1078775"/>
              <a:ext cx="4634700" cy="4000800"/>
            </a:xfrm>
            <a:prstGeom prst="roundRect">
              <a:avLst>
                <a:gd name="adj" fmla="val 378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 txBox="1"/>
            <p:nvPr/>
          </p:nvSpPr>
          <p:spPr>
            <a:xfrm>
              <a:off x="776950" y="847625"/>
              <a:ext cx="19539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</a:rPr>
                <a:t>Duplicates Records</a:t>
              </a:r>
              <a:endParaRPr sz="100" b="1"/>
            </a:p>
          </p:txBody>
        </p:sp>
      </p:grpSp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l="1283" t="3260"/>
          <a:stretch/>
        </p:blipFill>
        <p:spPr>
          <a:xfrm>
            <a:off x="256825" y="3493804"/>
            <a:ext cx="3971999" cy="1287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1046" y="3204246"/>
            <a:ext cx="4088850" cy="17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4687575" y="1515450"/>
            <a:ext cx="39153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Duplicated Records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same attribute records same price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Prune duplicates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same attribute records but different price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average of the price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6"/>
          <p:cNvGrpSpPr/>
          <p:nvPr/>
        </p:nvGrpSpPr>
        <p:grpSpPr>
          <a:xfrm>
            <a:off x="169525" y="947419"/>
            <a:ext cx="4203300" cy="1980510"/>
            <a:chOff x="169525" y="812624"/>
            <a:chExt cx="4203300" cy="4330876"/>
          </a:xfrm>
        </p:grpSpPr>
        <p:sp>
          <p:nvSpPr>
            <p:cNvPr id="82" name="Google Shape;82;p16"/>
            <p:cNvSpPr/>
            <p:nvPr/>
          </p:nvSpPr>
          <p:spPr>
            <a:xfrm>
              <a:off x="169525" y="1142700"/>
              <a:ext cx="4203300" cy="4000800"/>
            </a:xfrm>
            <a:prstGeom prst="roundRect">
              <a:avLst>
                <a:gd name="adj" fmla="val 378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6"/>
            <p:cNvSpPr txBox="1"/>
            <p:nvPr/>
          </p:nvSpPr>
          <p:spPr>
            <a:xfrm>
              <a:off x="474525" y="812624"/>
              <a:ext cx="760200" cy="8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</a:rPr>
                <a:t>Title</a:t>
              </a:r>
              <a:endParaRPr sz="100" b="1"/>
            </a:p>
          </p:txBody>
        </p:sp>
      </p:grp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169525" y="72600"/>
            <a:ext cx="860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Pre-processing: Title, Address, Property name &amp; (lat &amp; lng)</a:t>
            </a: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169526" y="3140050"/>
            <a:ext cx="4203209" cy="1927130"/>
            <a:chOff x="406250" y="731358"/>
            <a:chExt cx="4634700" cy="4348217"/>
          </a:xfrm>
        </p:grpSpPr>
        <p:sp>
          <p:nvSpPr>
            <p:cNvPr id="86" name="Google Shape;86;p16"/>
            <p:cNvSpPr/>
            <p:nvPr/>
          </p:nvSpPr>
          <p:spPr>
            <a:xfrm>
              <a:off x="406250" y="1078775"/>
              <a:ext cx="4634700" cy="4000800"/>
            </a:xfrm>
            <a:prstGeom prst="roundRect">
              <a:avLst>
                <a:gd name="adj" fmla="val 378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669674" y="731358"/>
              <a:ext cx="2863800" cy="903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</a:rPr>
                <a:t>Address &amp; Property name</a:t>
              </a:r>
              <a:endParaRPr sz="100" b="1"/>
            </a:p>
          </p:txBody>
        </p:sp>
      </p:grpSp>
      <p:sp>
        <p:nvSpPr>
          <p:cNvPr id="88" name="Google Shape;88;p16"/>
          <p:cNvSpPr txBox="1"/>
          <p:nvPr/>
        </p:nvSpPr>
        <p:spPr>
          <a:xfrm>
            <a:off x="348400" y="1201700"/>
            <a:ext cx="39153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Containing following attributes (overlapped with other fields)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property_type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num_beds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location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Usage: Impute for other attributes</a:t>
            </a:r>
            <a:endParaRPr/>
          </a:p>
        </p:txBody>
      </p:sp>
      <p:grpSp>
        <p:nvGrpSpPr>
          <p:cNvPr id="89" name="Google Shape;89;p16"/>
          <p:cNvGrpSpPr/>
          <p:nvPr/>
        </p:nvGrpSpPr>
        <p:grpSpPr>
          <a:xfrm>
            <a:off x="4417975" y="867844"/>
            <a:ext cx="4634700" cy="4245816"/>
            <a:chOff x="406250" y="850253"/>
            <a:chExt cx="4634700" cy="4229322"/>
          </a:xfrm>
        </p:grpSpPr>
        <p:sp>
          <p:nvSpPr>
            <p:cNvPr id="90" name="Google Shape;90;p16"/>
            <p:cNvSpPr/>
            <p:nvPr/>
          </p:nvSpPr>
          <p:spPr>
            <a:xfrm>
              <a:off x="406250" y="1078775"/>
              <a:ext cx="4634700" cy="4000800"/>
            </a:xfrm>
            <a:prstGeom prst="roundRect">
              <a:avLst>
                <a:gd name="adj" fmla="val 378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610450" y="850253"/>
              <a:ext cx="1829400" cy="398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</a:rPr>
                <a:t>Location(lat &amp; lng)</a:t>
              </a:r>
              <a:endParaRPr sz="100" b="1"/>
            </a:p>
          </p:txBody>
        </p:sp>
      </p:grpSp>
      <p:sp>
        <p:nvSpPr>
          <p:cNvPr id="92" name="Google Shape;92;p16"/>
          <p:cNvSpPr txBox="1"/>
          <p:nvPr/>
        </p:nvSpPr>
        <p:spPr>
          <a:xfrm>
            <a:off x="348400" y="3562550"/>
            <a:ext cx="39153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 useful itself as one attribute for model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Maybe useful for impute subzone/ planning_area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Drop the column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4604125" y="1374175"/>
            <a:ext cx="43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wrong records!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t="7071"/>
          <a:stretch/>
        </p:blipFill>
        <p:spPr>
          <a:xfrm>
            <a:off x="4475700" y="1774375"/>
            <a:ext cx="2196425" cy="8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2130" y="1774364"/>
            <a:ext cx="2365595" cy="898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7975" y="3053302"/>
            <a:ext cx="2196424" cy="642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2124" y="3009334"/>
            <a:ext cx="2365601" cy="711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47844" y="3864119"/>
            <a:ext cx="4155475" cy="12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7"/>
          <p:cNvGrpSpPr/>
          <p:nvPr/>
        </p:nvGrpSpPr>
        <p:grpSpPr>
          <a:xfrm>
            <a:off x="169525" y="676061"/>
            <a:ext cx="4203300" cy="4467505"/>
            <a:chOff x="169525" y="901258"/>
            <a:chExt cx="4203300" cy="4242242"/>
          </a:xfrm>
        </p:grpSpPr>
        <p:sp>
          <p:nvSpPr>
            <p:cNvPr id="104" name="Google Shape;104;p17"/>
            <p:cNvSpPr/>
            <p:nvPr/>
          </p:nvSpPr>
          <p:spPr>
            <a:xfrm>
              <a:off x="169525" y="1142700"/>
              <a:ext cx="4203300" cy="4000800"/>
            </a:xfrm>
            <a:prstGeom prst="roundRect">
              <a:avLst>
                <a:gd name="adj" fmla="val 378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 txBox="1"/>
            <p:nvPr/>
          </p:nvSpPr>
          <p:spPr>
            <a:xfrm>
              <a:off x="481575" y="901258"/>
              <a:ext cx="1739100" cy="380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</a:rPr>
                <a:t>property_type</a:t>
              </a:r>
              <a:endParaRPr sz="100" b="1"/>
            </a:p>
          </p:txBody>
        </p:sp>
      </p:grp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56825" y="72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Pre-processing: property_type &amp; tenure </a:t>
            </a:r>
            <a:endParaRPr/>
          </a:p>
        </p:txBody>
      </p:sp>
      <p:grpSp>
        <p:nvGrpSpPr>
          <p:cNvPr id="107" name="Google Shape;107;p17"/>
          <p:cNvGrpSpPr/>
          <p:nvPr/>
        </p:nvGrpSpPr>
        <p:grpSpPr>
          <a:xfrm>
            <a:off x="4411475" y="708337"/>
            <a:ext cx="4634700" cy="4435084"/>
            <a:chOff x="406250" y="847625"/>
            <a:chExt cx="4634700" cy="4231950"/>
          </a:xfrm>
        </p:grpSpPr>
        <p:sp>
          <p:nvSpPr>
            <p:cNvPr id="108" name="Google Shape;108;p17"/>
            <p:cNvSpPr/>
            <p:nvPr/>
          </p:nvSpPr>
          <p:spPr>
            <a:xfrm>
              <a:off x="406250" y="1078775"/>
              <a:ext cx="4634700" cy="4000800"/>
            </a:xfrm>
            <a:prstGeom prst="roundRect">
              <a:avLst>
                <a:gd name="adj" fmla="val 378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 txBox="1"/>
            <p:nvPr/>
          </p:nvSpPr>
          <p:spPr>
            <a:xfrm>
              <a:off x="776950" y="847625"/>
              <a:ext cx="1953900" cy="381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</a:rPr>
                <a:t>tenure </a:t>
              </a:r>
              <a:endParaRPr sz="100" b="1"/>
            </a:p>
          </p:txBody>
        </p:sp>
      </p:grpSp>
      <p:sp>
        <p:nvSpPr>
          <p:cNvPr id="110" name="Google Shape;110;p17"/>
          <p:cNvSpPr txBox="1"/>
          <p:nvPr/>
        </p:nvSpPr>
        <p:spPr>
          <a:xfrm>
            <a:off x="4572000" y="1132550"/>
            <a:ext cx="39153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missing 1595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 Hot encoding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256825" y="1048000"/>
            <a:ext cx="4088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ordinal category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small letter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hdb vs hdb {n} rooms vs Hdb Executive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25" y="1777199"/>
            <a:ext cx="3687674" cy="11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525" y="2918725"/>
            <a:ext cx="3757876" cy="12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624" y="4127699"/>
            <a:ext cx="3283074" cy="9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7450" y="1929250"/>
            <a:ext cx="3224899" cy="14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2463" y="3538900"/>
            <a:ext cx="4109273" cy="12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8"/>
          <p:cNvGrpSpPr/>
          <p:nvPr/>
        </p:nvGrpSpPr>
        <p:grpSpPr>
          <a:xfrm>
            <a:off x="169527" y="733175"/>
            <a:ext cx="4402536" cy="4410500"/>
            <a:chOff x="169525" y="733175"/>
            <a:chExt cx="4203300" cy="4410500"/>
          </a:xfrm>
        </p:grpSpPr>
        <p:sp>
          <p:nvSpPr>
            <p:cNvPr id="122" name="Google Shape;122;p18"/>
            <p:cNvSpPr/>
            <p:nvPr/>
          </p:nvSpPr>
          <p:spPr>
            <a:xfrm>
              <a:off x="169525" y="911575"/>
              <a:ext cx="4203300" cy="4232100"/>
            </a:xfrm>
            <a:prstGeom prst="roundRect">
              <a:avLst>
                <a:gd name="adj" fmla="val 378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 txBox="1"/>
            <p:nvPr/>
          </p:nvSpPr>
          <p:spPr>
            <a:xfrm>
              <a:off x="468800" y="733175"/>
              <a:ext cx="12543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</a:rPr>
                <a:t>built_year</a:t>
              </a:r>
              <a:endParaRPr sz="100" b="1"/>
            </a:p>
          </p:txBody>
        </p:sp>
      </p:grp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256825" y="72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Pre-processing: built_year &amp; num_beds</a:t>
            </a:r>
            <a:endParaRPr/>
          </a:p>
        </p:txBody>
      </p:sp>
      <p:grpSp>
        <p:nvGrpSpPr>
          <p:cNvPr id="125" name="Google Shape;125;p18"/>
          <p:cNvGrpSpPr/>
          <p:nvPr/>
        </p:nvGrpSpPr>
        <p:grpSpPr>
          <a:xfrm>
            <a:off x="4674821" y="645299"/>
            <a:ext cx="4402502" cy="4466822"/>
            <a:chOff x="406250" y="847626"/>
            <a:chExt cx="4634700" cy="4231949"/>
          </a:xfrm>
        </p:grpSpPr>
        <p:sp>
          <p:nvSpPr>
            <p:cNvPr id="126" name="Google Shape;126;p18"/>
            <p:cNvSpPr/>
            <p:nvPr/>
          </p:nvSpPr>
          <p:spPr>
            <a:xfrm>
              <a:off x="406250" y="1078775"/>
              <a:ext cx="4634700" cy="4000800"/>
            </a:xfrm>
            <a:prstGeom prst="roundRect">
              <a:avLst>
                <a:gd name="adj" fmla="val 378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 txBox="1"/>
            <p:nvPr/>
          </p:nvSpPr>
          <p:spPr>
            <a:xfrm>
              <a:off x="776955" y="847626"/>
              <a:ext cx="1493100" cy="37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</a:rPr>
                <a:t>num_beds</a:t>
              </a:r>
              <a:endParaRPr sz="100" b="1"/>
            </a:p>
          </p:txBody>
        </p:sp>
      </p:grpSp>
      <p:sp>
        <p:nvSpPr>
          <p:cNvPr id="128" name="Google Shape;128;p18"/>
          <p:cNvSpPr txBox="1"/>
          <p:nvPr/>
        </p:nvSpPr>
        <p:spPr>
          <a:xfrm>
            <a:off x="299900" y="1057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missing 789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256825" y="1426150"/>
            <a:ext cx="42561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</a:rPr>
              <a:t>Imputation process</a:t>
            </a:r>
            <a:endParaRPr b="1" u="sng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Same location(lat &amp; lng) 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=&gt; unique built year(built_year, NaN) 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=&gt; impute with the available unique built_year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Refined group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lat &amp; lng &amp; property_type_clean/block_number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Challenge: still has unresolved missing data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Solutions: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Keep as NaN: XGboost can handle missing data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Drop them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5313250" y="1057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missing 70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4674825" y="1426150"/>
            <a:ext cx="43599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</a:rPr>
              <a:t>Imputation process</a:t>
            </a:r>
            <a:endParaRPr b="1" u="sng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Impute missing ‘num_bed’ from ‘title’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Impute the rest missing data by grouping from ‘size_sqft’ and taking median of each subgroup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825" y="2149445"/>
            <a:ext cx="3214850" cy="12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/>
          <p:nvPr/>
        </p:nvSpPr>
        <p:spPr>
          <a:xfrm>
            <a:off x="5492825" y="2465800"/>
            <a:ext cx="674400" cy="400200"/>
          </a:xfrm>
          <a:prstGeom prst="rect">
            <a:avLst/>
          </a:prstGeom>
          <a:noFill/>
          <a:ln w="38100" cap="flat" cmpd="sng">
            <a:solidFill>
              <a:srgbClr val="D838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" name="Google Shape;134;p18"/>
          <p:cNvCxnSpPr/>
          <p:nvPr/>
        </p:nvCxnSpPr>
        <p:spPr>
          <a:xfrm flipH="1">
            <a:off x="6167225" y="2330800"/>
            <a:ext cx="231300" cy="135000"/>
          </a:xfrm>
          <a:prstGeom prst="straightConnector1">
            <a:avLst/>
          </a:prstGeom>
          <a:noFill/>
          <a:ln w="28575" cap="flat" cmpd="sng">
            <a:solidFill>
              <a:srgbClr val="D8382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9"/>
          <p:cNvGrpSpPr/>
          <p:nvPr/>
        </p:nvGrpSpPr>
        <p:grpSpPr>
          <a:xfrm>
            <a:off x="169518" y="733175"/>
            <a:ext cx="4530737" cy="4410500"/>
            <a:chOff x="169525" y="733175"/>
            <a:chExt cx="4203300" cy="4410500"/>
          </a:xfrm>
        </p:grpSpPr>
        <p:sp>
          <p:nvSpPr>
            <p:cNvPr id="140" name="Google Shape;140;p19"/>
            <p:cNvSpPr/>
            <p:nvPr/>
          </p:nvSpPr>
          <p:spPr>
            <a:xfrm>
              <a:off x="169525" y="911575"/>
              <a:ext cx="4203300" cy="4232100"/>
            </a:xfrm>
            <a:prstGeom prst="roundRect">
              <a:avLst>
                <a:gd name="adj" fmla="val 378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9"/>
            <p:cNvSpPr txBox="1"/>
            <p:nvPr/>
          </p:nvSpPr>
          <p:spPr>
            <a:xfrm>
              <a:off x="468800" y="733175"/>
              <a:ext cx="12543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</a:rPr>
                <a:t>num_baths</a:t>
              </a:r>
              <a:endParaRPr sz="100" b="1"/>
            </a:p>
          </p:txBody>
        </p:sp>
      </p:grpSp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256825" y="72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Pre-processing: num_baths &amp; size_sqft</a:t>
            </a:r>
            <a:endParaRPr/>
          </a:p>
        </p:txBody>
      </p:sp>
      <p:grpSp>
        <p:nvGrpSpPr>
          <p:cNvPr id="143" name="Google Shape;143;p19"/>
          <p:cNvGrpSpPr/>
          <p:nvPr/>
        </p:nvGrpSpPr>
        <p:grpSpPr>
          <a:xfrm>
            <a:off x="4809612" y="645299"/>
            <a:ext cx="4267632" cy="4466822"/>
            <a:chOff x="406250" y="847626"/>
            <a:chExt cx="4634700" cy="4231949"/>
          </a:xfrm>
        </p:grpSpPr>
        <p:sp>
          <p:nvSpPr>
            <p:cNvPr id="144" name="Google Shape;144;p19"/>
            <p:cNvSpPr/>
            <p:nvPr/>
          </p:nvSpPr>
          <p:spPr>
            <a:xfrm>
              <a:off x="406250" y="1078775"/>
              <a:ext cx="4634700" cy="4000800"/>
            </a:xfrm>
            <a:prstGeom prst="roundRect">
              <a:avLst>
                <a:gd name="adj" fmla="val 378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9"/>
            <p:cNvSpPr txBox="1"/>
            <p:nvPr/>
          </p:nvSpPr>
          <p:spPr>
            <a:xfrm>
              <a:off x="776955" y="847626"/>
              <a:ext cx="1493100" cy="37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</a:rPr>
                <a:t>size_sqft</a:t>
              </a:r>
              <a:endParaRPr sz="100" b="1"/>
            </a:p>
          </p:txBody>
        </p:sp>
      </p:grpSp>
      <p:sp>
        <p:nvSpPr>
          <p:cNvPr id="146" name="Google Shape;146;p19"/>
          <p:cNvSpPr txBox="1"/>
          <p:nvPr/>
        </p:nvSpPr>
        <p:spPr>
          <a:xfrm>
            <a:off x="71300" y="981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missing 306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234775" y="1195825"/>
            <a:ext cx="4783800" cy="21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</a:rPr>
              <a:t>Imputation process</a:t>
            </a:r>
            <a:endParaRPr b="1" u="sng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Groupby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('property_type', 'block_number', 'size_sqft','num_beds' )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=&gt; unique num_baths (num_baths, NaN) 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=&gt; impute with the available unique num_baths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Others (uncertain way to impute)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Refining the imputation groups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Based on the property size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4779850" y="1057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Wrong records!</a:t>
            </a:r>
            <a:endParaRPr b="1"/>
          </a:p>
        </p:txBody>
      </p:sp>
      <p:sp>
        <p:nvSpPr>
          <p:cNvPr id="149" name="Google Shape;149;p19"/>
          <p:cNvSpPr txBox="1"/>
          <p:nvPr/>
        </p:nvSpPr>
        <p:spPr>
          <a:xfrm>
            <a:off x="4997525" y="1426150"/>
            <a:ext cx="38847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Correct wrong units</a:t>
            </a:r>
            <a:endParaRPr u="sng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From sqm =&gt; sqft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25" y="3312200"/>
            <a:ext cx="3662725" cy="175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800" y="2315050"/>
            <a:ext cx="4149326" cy="61838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4885800" y="3377350"/>
            <a:ext cx="42252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Imputation process</a:t>
            </a:r>
            <a:endParaRPr u="sng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Groupby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('title','property_type', 'num_beds', 'num_baths')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=&gt; unique size_sqft (size_sqft, NaN) 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=&gt; impute with the available unique size_sqft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4733400" y="3061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Missing value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169525" y="642625"/>
            <a:ext cx="4203300" cy="1980503"/>
            <a:chOff x="169525" y="812637"/>
            <a:chExt cx="4203300" cy="4330863"/>
          </a:xfrm>
        </p:grpSpPr>
        <p:sp>
          <p:nvSpPr>
            <p:cNvPr id="159" name="Google Shape;159;p20"/>
            <p:cNvSpPr/>
            <p:nvPr/>
          </p:nvSpPr>
          <p:spPr>
            <a:xfrm>
              <a:off x="169525" y="1142700"/>
              <a:ext cx="4203300" cy="4000800"/>
            </a:xfrm>
            <a:prstGeom prst="roundRect">
              <a:avLst>
                <a:gd name="adj" fmla="val 378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474525" y="812637"/>
              <a:ext cx="1175700" cy="8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</a:rPr>
                <a:t>floor_level</a:t>
              </a:r>
              <a:endParaRPr sz="100" b="1"/>
            </a:p>
          </p:txBody>
        </p:sp>
      </p:grpSp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169525" y="72600"/>
            <a:ext cx="860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Pre-processing: floor level, furnishing &amp; available unit types &amp; planning_area</a:t>
            </a:r>
            <a:endParaRPr sz="1920"/>
          </a:p>
        </p:txBody>
      </p:sp>
      <p:grpSp>
        <p:nvGrpSpPr>
          <p:cNvPr id="162" name="Google Shape;162;p20"/>
          <p:cNvGrpSpPr/>
          <p:nvPr/>
        </p:nvGrpSpPr>
        <p:grpSpPr>
          <a:xfrm>
            <a:off x="169526" y="2799719"/>
            <a:ext cx="4203209" cy="2267595"/>
            <a:chOff x="406250" y="731358"/>
            <a:chExt cx="4634700" cy="4348217"/>
          </a:xfrm>
        </p:grpSpPr>
        <p:sp>
          <p:nvSpPr>
            <p:cNvPr id="163" name="Google Shape;163;p20"/>
            <p:cNvSpPr/>
            <p:nvPr/>
          </p:nvSpPr>
          <p:spPr>
            <a:xfrm>
              <a:off x="406250" y="1078775"/>
              <a:ext cx="4634700" cy="4000800"/>
            </a:xfrm>
            <a:prstGeom prst="roundRect">
              <a:avLst>
                <a:gd name="adj" fmla="val 378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669674" y="731358"/>
              <a:ext cx="1256100" cy="767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</a:rPr>
                <a:t>furnishing</a:t>
              </a:r>
              <a:endParaRPr sz="100" b="1"/>
            </a:p>
          </p:txBody>
        </p:sp>
      </p:grpSp>
      <p:sp>
        <p:nvSpPr>
          <p:cNvPr id="165" name="Google Shape;165;p20"/>
          <p:cNvSpPr txBox="1"/>
          <p:nvPr/>
        </p:nvSpPr>
        <p:spPr>
          <a:xfrm>
            <a:off x="348400" y="973100"/>
            <a:ext cx="3915300" cy="15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Features extraction</a:t>
            </a:r>
            <a:r>
              <a:rPr lang="en"/>
              <a:t> 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Floor_level: 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'ground'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'low'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'mid'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'high'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'top'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'penthouse'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'no_level'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'nan'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>
                <a:solidFill>
                  <a:schemeClr val="dk1"/>
                </a:solidFill>
              </a:rPr>
              <a:t>(OneHotEncoder)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Total_level: #number of total floors or ‘nan’ (OrdinalEncoder)</a:t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118175" y="3340375"/>
            <a:ext cx="40941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Unify [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'unspecified', 'nan'</a:t>
            </a:r>
            <a:r>
              <a:rPr lang="en">
                <a:solidFill>
                  <a:schemeClr val="dk1"/>
                </a:solidFill>
              </a:rPr>
              <a:t>] to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'unspecified' 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Using OneHotEncoder</a:t>
            </a:r>
            <a:endParaRPr/>
          </a:p>
        </p:txBody>
      </p:sp>
      <p:pic>
        <p:nvPicPr>
          <p:cNvPr id="167" name="Google Shape;167;p20"/>
          <p:cNvPicPr preferRelativeResize="0"/>
          <p:nvPr/>
        </p:nvPicPr>
        <p:blipFill rotWithShape="1">
          <a:blip r:embed="rId3">
            <a:alphaModFix/>
          </a:blip>
          <a:srcRect r="11870"/>
          <a:stretch/>
        </p:blipFill>
        <p:spPr>
          <a:xfrm>
            <a:off x="233750" y="4206825"/>
            <a:ext cx="4029950" cy="25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20"/>
          <p:cNvGrpSpPr/>
          <p:nvPr/>
        </p:nvGrpSpPr>
        <p:grpSpPr>
          <a:xfrm>
            <a:off x="4417975" y="2863954"/>
            <a:ext cx="4634700" cy="2229696"/>
            <a:chOff x="406250" y="850259"/>
            <a:chExt cx="4634700" cy="4229316"/>
          </a:xfrm>
        </p:grpSpPr>
        <p:sp>
          <p:nvSpPr>
            <p:cNvPr id="169" name="Google Shape;169;p20"/>
            <p:cNvSpPr/>
            <p:nvPr/>
          </p:nvSpPr>
          <p:spPr>
            <a:xfrm>
              <a:off x="406250" y="1078775"/>
              <a:ext cx="4634700" cy="4000800"/>
            </a:xfrm>
            <a:prstGeom prst="roundRect">
              <a:avLst>
                <a:gd name="adj" fmla="val 378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70" name="Google Shape;170;p20"/>
            <p:cNvSpPr txBox="1"/>
            <p:nvPr/>
          </p:nvSpPr>
          <p:spPr>
            <a:xfrm>
              <a:off x="610450" y="850259"/>
              <a:ext cx="1979100" cy="759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</a:rPr>
                <a:t>available_unit_types</a:t>
              </a:r>
              <a:endParaRPr sz="100" b="1"/>
            </a:p>
          </p:txBody>
        </p:sp>
      </p:grpSp>
      <p:grpSp>
        <p:nvGrpSpPr>
          <p:cNvPr id="171" name="Google Shape;171;p20"/>
          <p:cNvGrpSpPr/>
          <p:nvPr/>
        </p:nvGrpSpPr>
        <p:grpSpPr>
          <a:xfrm>
            <a:off x="4417975" y="657681"/>
            <a:ext cx="4634700" cy="1980400"/>
            <a:chOff x="406250" y="796703"/>
            <a:chExt cx="4634700" cy="4282872"/>
          </a:xfrm>
        </p:grpSpPr>
        <p:sp>
          <p:nvSpPr>
            <p:cNvPr id="172" name="Google Shape;172;p20"/>
            <p:cNvSpPr/>
            <p:nvPr/>
          </p:nvSpPr>
          <p:spPr>
            <a:xfrm>
              <a:off x="406250" y="1078775"/>
              <a:ext cx="4634700" cy="4000800"/>
            </a:xfrm>
            <a:prstGeom prst="roundRect">
              <a:avLst>
                <a:gd name="adj" fmla="val 378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73" name="Google Shape;173;p20"/>
            <p:cNvSpPr txBox="1"/>
            <p:nvPr/>
          </p:nvSpPr>
          <p:spPr>
            <a:xfrm>
              <a:off x="610450" y="796703"/>
              <a:ext cx="1979100" cy="865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</a:rPr>
                <a:t>available_unit_types</a:t>
              </a:r>
              <a:endParaRPr sz="100" b="1"/>
            </a:p>
          </p:txBody>
        </p:sp>
      </p:grpSp>
      <p:sp>
        <p:nvSpPr>
          <p:cNvPr id="174" name="Google Shape;174;p20"/>
          <p:cNvSpPr txBox="1"/>
          <p:nvPr/>
        </p:nvSpPr>
        <p:spPr>
          <a:xfrm>
            <a:off x="4604125" y="1029991"/>
            <a:ext cx="43407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Features extraction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Number_of_types_available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Has_studio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Min_br_available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Max_br_available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525" y="3477976"/>
            <a:ext cx="4094101" cy="155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model: XGboost</a:t>
            </a:r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XGboost : able to handle with missing data (treated as one branch)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Hyperopt: searching best hyperparamters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RepeatedKFold cross validation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 rotWithShape="1">
          <a:blip r:embed="rId3">
            <a:alphaModFix/>
          </a:blip>
          <a:srcRect t="48065"/>
          <a:stretch/>
        </p:blipFill>
        <p:spPr>
          <a:xfrm>
            <a:off x="427300" y="2414449"/>
            <a:ext cx="8289401" cy="267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864</Words>
  <Application>Microsoft Office PowerPoint</Application>
  <PresentationFormat>On-screen Show (16:9)</PresentationFormat>
  <Paragraphs>137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Simple Light</vt:lpstr>
      <vt:lpstr>CS5228 Project Progress Update (Team 46)</vt:lpstr>
      <vt:lpstr>Data Preprocessing</vt:lpstr>
      <vt:lpstr>Pre-processing: Price Outliers &amp; Duplicates Records</vt:lpstr>
      <vt:lpstr>Pre-processing: Title, Address, Property name &amp; (lat &amp; lng)</vt:lpstr>
      <vt:lpstr>Pre-processing: property_type &amp; tenure </vt:lpstr>
      <vt:lpstr>Pre-processing: built_year &amp; num_beds</vt:lpstr>
      <vt:lpstr>Pre-processing: num_baths &amp; size_sqft</vt:lpstr>
      <vt:lpstr>Pre-processing: floor level, furnishing &amp; available unit types &amp; planning_area</vt:lpstr>
      <vt:lpstr>Building model: XGboost</vt:lpstr>
      <vt:lpstr>Model Interpretation</vt:lpstr>
      <vt:lpstr>PowerPoint Presentation</vt:lpstr>
      <vt:lpstr>Task 1 (Price Prediction)</vt:lpstr>
      <vt:lpstr>Task 2 (Property Recommendation)</vt:lpstr>
      <vt:lpstr>Task 3 (Open Task) - Idea 1</vt:lpstr>
      <vt:lpstr>Task 3 (Open Task) - Idea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CS5228 Project Progress Update (Team 46)</dc:title>
  <cp:lastModifiedBy>Yuan Ma (yuanma)</cp:lastModifiedBy>
  <cp:revision>1</cp:revision>
  <dcterms:modified xsi:type="dcterms:W3CDTF">2022-11-06T07:33:54Z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74100-6000-43b6-a204-2d77792600b9_Enabled">
    <vt:lpwstr>true</vt:lpwstr>
  </property>
  <property fmtid="{D5CDD505-2E9C-101B-9397-08002B2CF9AE}" pid="3" name="MSIP_Label_37874100-6000-43b6-a204-2d77792600b9_SetDate">
    <vt:lpwstr>2022-11-06T07:33:54Z</vt:lpwstr>
  </property>
  <property fmtid="{D5CDD505-2E9C-101B-9397-08002B2CF9AE}" pid="4" name="MSIP_Label_37874100-6000-43b6-a204-2d77792600b9_Method">
    <vt:lpwstr>Standard</vt:lpwstr>
  </property>
  <property fmtid="{D5CDD505-2E9C-101B-9397-08002B2CF9AE}" pid="5" name="MSIP_Label_37874100-6000-43b6-a204-2d77792600b9_Name">
    <vt:lpwstr>Confidential</vt:lpwstr>
  </property>
  <property fmtid="{D5CDD505-2E9C-101B-9397-08002B2CF9AE}" pid="6" name="MSIP_Label_37874100-6000-43b6-a204-2d77792600b9_SiteId">
    <vt:lpwstr>f38a5ecd-2813-4862-b11b-ac1d563c806f</vt:lpwstr>
  </property>
  <property fmtid="{D5CDD505-2E9C-101B-9397-08002B2CF9AE}" pid="7" name="MSIP_Label_37874100-6000-43b6-a204-2d77792600b9_ActionId">
    <vt:lpwstr>d219dc92-90ee-4dcd-94f1-ba5a9018295b</vt:lpwstr>
  </property>
  <property fmtid="{D5CDD505-2E9C-101B-9397-08002B2CF9AE}" pid="8" name="MSIP_Label_37874100-6000-43b6-a204-2d77792600b9_ContentBits">
    <vt:lpwstr>3</vt:lpwstr>
  </property>
</Properties>
</file>