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257" r:id="rId3"/>
    <p:sldId id="302" r:id="rId4"/>
    <p:sldId id="303" r:id="rId5"/>
    <p:sldId id="265" r:id="rId6"/>
    <p:sldId id="301" r:id="rId7"/>
    <p:sldId id="260" r:id="rId8"/>
  </p:sldIdLst>
  <p:sldSz cx="9144000" cy="5143500" type="screen16x9"/>
  <p:notesSz cx="6858000" cy="9144000"/>
  <p:embeddedFontLst>
    <p:embeddedFont>
      <p:font typeface="Bebas Neue" panose="020B0604020202020204" charset="0"/>
      <p:regular r:id="rId10"/>
    </p:embeddedFont>
    <p:embeddedFont>
      <p:font typeface="Cinzel Decorative" panose="020B0604020202020204" charset="0"/>
      <p:regular r:id="rId11"/>
      <p:bold r:id="rId12"/>
    </p:embeddedFont>
    <p:embeddedFont>
      <p:font typeface="Cinzel Medium" panose="020B0604020202020204" charset="0"/>
      <p:regular r:id="rId13"/>
      <p:bold r:id="rId14"/>
    </p:embeddedFont>
    <p:embeddedFont>
      <p:font typeface="Quicksand" panose="020B0604020202020204" charset="0"/>
      <p:regular r:id="rId15"/>
      <p:bold r:id="rId16"/>
    </p:embeddedFont>
    <p:embeddedFont>
      <p:font typeface="Quicksand Medium" panose="020B0604020202020204" charset="0"/>
      <p:regular r:id="rId17"/>
      <p:bold r:id="rId18"/>
    </p:embeddedFont>
    <p:embeddedFont>
      <p:font typeface="Quicksand SemiBold" panose="020B0604020202020204" charset="0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CD25F7-5630-4E6F-9709-7B15C2A44713}">
  <a:tblStyle styleId="{6FCD25F7-5630-4E6F-9709-7B15C2A447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932450" y="1379050"/>
            <a:ext cx="56442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932450" y="3368275"/>
            <a:ext cx="5253900" cy="35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22242"/>
              </a:buClr>
              <a:buSzPts val="1200"/>
              <a:buFont typeface="Quicksand"/>
              <a:buAutoNum type="arabicPeriod"/>
              <a:defRPr sz="1200">
                <a:solidFill>
                  <a:srgbClr val="434343"/>
                </a:solidFill>
                <a:latin typeface="Quicksand SemiBold"/>
                <a:ea typeface="Quicksand SemiBold"/>
                <a:cs typeface="Quicksand SemiBold"/>
                <a:sym typeface="Quicksand SemiBold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090675" y="2623825"/>
            <a:ext cx="26982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5202725" y="2623825"/>
            <a:ext cx="26982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090675" y="3002750"/>
            <a:ext cx="2698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5202725" y="3002750"/>
            <a:ext cx="2698200" cy="81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098825" y="1454650"/>
            <a:ext cx="41598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098825" y="2302175"/>
            <a:ext cx="3705000" cy="13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Decorative"/>
              <a:buNone/>
              <a:defRPr sz="3000" b="1">
                <a:solidFill>
                  <a:schemeClr val="dk1"/>
                </a:solidFill>
                <a:latin typeface="Cinzel Decorative"/>
                <a:ea typeface="Cinzel Decorative"/>
                <a:cs typeface="Cinzel Decorative"/>
                <a:sym typeface="Cinzel Decorativ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inzel Medium"/>
              <a:buNone/>
              <a:defRPr sz="3000">
                <a:solidFill>
                  <a:schemeClr val="dk1"/>
                </a:solidFill>
                <a:latin typeface="Cinzel Medium"/>
                <a:ea typeface="Cinzel Medium"/>
                <a:cs typeface="Cinzel Medium"/>
                <a:sym typeface="Cinzel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●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icksand Medium"/>
              <a:buChar char="○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Quicksand Medium"/>
              <a:buChar char="■"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70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ctrTitle"/>
          </p:nvPr>
        </p:nvSpPr>
        <p:spPr>
          <a:xfrm>
            <a:off x="1932450" y="1379050"/>
            <a:ext cx="5644200" cy="16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A0123B"/>
                </a:solidFill>
              </a:rPr>
              <a:t>Roman Theatre </a:t>
            </a:r>
            <a:endParaRPr sz="4500" dirty="0">
              <a:solidFill>
                <a:srgbClr val="A0123B"/>
              </a:solidFill>
            </a:endParaRPr>
          </a:p>
        </p:txBody>
      </p:sp>
      <p:sp>
        <p:nvSpPr>
          <p:cNvPr id="125" name="Google Shape;125;p31"/>
          <p:cNvSpPr txBox="1">
            <a:spLocks noGrp="1"/>
          </p:cNvSpPr>
          <p:nvPr>
            <p:ph type="subTitle" idx="1"/>
          </p:nvPr>
        </p:nvSpPr>
        <p:spPr>
          <a:xfrm>
            <a:off x="1932450" y="3368275"/>
            <a:ext cx="5253900" cy="35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Faysal Can Dakni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 110</a:t>
            </a:r>
            <a:endParaRPr dirty="0"/>
          </a:p>
        </p:txBody>
      </p:sp>
      <p:pic>
        <p:nvPicPr>
          <p:cNvPr id="126" name="Google Shape;126;p31"/>
          <p:cNvPicPr preferRelativeResize="0"/>
          <p:nvPr/>
        </p:nvPicPr>
        <p:blipFill rotWithShape="1">
          <a:blip r:embed="rId3">
            <a:alphaModFix/>
          </a:blip>
          <a:srcRect l="89839" t="15590" r="-845"/>
          <a:stretch/>
        </p:blipFill>
        <p:spPr>
          <a:xfrm>
            <a:off x="390300" y="539500"/>
            <a:ext cx="992600" cy="4341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31"/>
          <p:cNvCxnSpPr/>
          <p:nvPr/>
        </p:nvCxnSpPr>
        <p:spPr>
          <a:xfrm>
            <a:off x="2005525" y="3275600"/>
            <a:ext cx="5692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8" name="Google Shape;128;p31"/>
          <p:cNvPicPr preferRelativeResize="0"/>
          <p:nvPr/>
        </p:nvPicPr>
        <p:blipFill rotWithShape="1">
          <a:blip r:embed="rId3">
            <a:alphaModFix/>
          </a:blip>
          <a:srcRect t="43438" r="68500"/>
          <a:stretch/>
        </p:blipFill>
        <p:spPr>
          <a:xfrm>
            <a:off x="6616700" y="2469108"/>
            <a:ext cx="2007776" cy="20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Decline of </a:t>
            </a:r>
            <a:r>
              <a:rPr lang="en-US" dirty="0" err="1"/>
              <a:t>Dramatıc</a:t>
            </a:r>
            <a:r>
              <a:rPr lang="en-US" dirty="0"/>
              <a:t> art In </a:t>
            </a:r>
            <a:r>
              <a:rPr lang="en-US" dirty="0" err="1"/>
              <a:t>rome</a:t>
            </a:r>
            <a:endParaRPr dirty="0"/>
          </a:p>
        </p:txBody>
      </p:sp>
      <p:sp>
        <p:nvSpPr>
          <p:cNvPr id="134" name="Google Shape;134;p32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Loss of the importance of </a:t>
            </a:r>
            <a:r>
              <a:rPr lang="en" sz="1400" i="1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Gravitas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Power and wealth,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4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Popularity of non-dramatic entertainments,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4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Playwrights concerned with profit,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4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Following the expectation of the Roman audience,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4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The Rise of Christianity,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sz="14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rPr>
              <a:t>New theatrical entertainments: Pantomimus and Mime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" dirty="0">
              <a:solidFill>
                <a:schemeClr val="dk1"/>
              </a:solidFill>
              <a:latin typeface="Quicksand Medium"/>
              <a:ea typeface="Quicksand Medium"/>
              <a:cs typeface="Quicksand Medium"/>
              <a:sym typeface="Quicksand Medium"/>
            </a:endParaRPr>
          </a:p>
        </p:txBody>
      </p:sp>
      <p:cxnSp>
        <p:nvCxnSpPr>
          <p:cNvPr id="135" name="Google Shape;135;p32"/>
          <p:cNvCxnSpPr/>
          <p:nvPr/>
        </p:nvCxnSpPr>
        <p:spPr>
          <a:xfrm>
            <a:off x="519125" y="1190525"/>
            <a:ext cx="719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620E-2D9F-4F91-8A72-13760CA1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Pantomimus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7A5EC-DF89-49F6-8CDA-943662F29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-Pantomime was performed by one single actor,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</a:t>
            </a:r>
            <a:r>
              <a:rPr lang="en-US" dirty="0" err="1"/>
              <a:t>Perfomed</a:t>
            </a:r>
            <a:r>
              <a:rPr lang="en-US" dirty="0"/>
              <a:t> in Mask,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-Presence of the music,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-Highly choreographed,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-No speech, no verbal communication,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-Famous stories from myths and Greek tragedies,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-Performed in small spaces, a private household,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-More artistic than Mime,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-Required virtuosity,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-Nero performed in his own </a:t>
            </a:r>
            <a:r>
              <a:rPr lang="en-US" dirty="0" err="1"/>
              <a:t>Pantomimus</a:t>
            </a:r>
            <a:r>
              <a:rPr lang="en-US" dirty="0"/>
              <a:t> shows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90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E7BF-A854-436D-A88C-84B4B4C5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mıme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06A26-AB2E-45CD-B161-575BEE201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masks,</a:t>
            </a:r>
          </a:p>
          <a:p>
            <a:endParaRPr lang="en-US" dirty="0"/>
          </a:p>
          <a:p>
            <a:r>
              <a:rPr lang="en-US" dirty="0"/>
              <a:t>More than one performer,</a:t>
            </a:r>
          </a:p>
          <a:p>
            <a:endParaRPr lang="en-US" dirty="0"/>
          </a:p>
          <a:p>
            <a:r>
              <a:rPr lang="en-US" dirty="0"/>
              <a:t>Not serious,</a:t>
            </a:r>
          </a:p>
          <a:p>
            <a:endParaRPr lang="en-US" dirty="0"/>
          </a:p>
          <a:p>
            <a:r>
              <a:rPr lang="en-US" dirty="0"/>
              <a:t>Improvised,</a:t>
            </a:r>
          </a:p>
          <a:p>
            <a:endParaRPr lang="en-US" dirty="0"/>
          </a:p>
          <a:p>
            <a:r>
              <a:rPr lang="en-US" dirty="0"/>
              <a:t>Obscene dialogue and lewd speech,</a:t>
            </a:r>
          </a:p>
          <a:p>
            <a:endParaRPr lang="en-US" dirty="0"/>
          </a:p>
          <a:p>
            <a:r>
              <a:rPr lang="en-US" dirty="0"/>
              <a:t>Women were allowed to do Mime acts, </a:t>
            </a:r>
          </a:p>
          <a:p>
            <a:endParaRPr lang="en-US" dirty="0"/>
          </a:p>
          <a:p>
            <a:r>
              <a:rPr lang="en-US" dirty="0"/>
              <a:t>Making fun of people, stories and myths through exaggerating,</a:t>
            </a:r>
          </a:p>
          <a:p>
            <a:endParaRPr lang="en-US" dirty="0"/>
          </a:p>
          <a:p>
            <a:r>
              <a:rPr lang="en-US" dirty="0"/>
              <a:t>Verbal and erotic,</a:t>
            </a:r>
          </a:p>
          <a:p>
            <a:endParaRPr lang="en-US" dirty="0"/>
          </a:p>
          <a:p>
            <a:r>
              <a:rPr lang="en-US" dirty="0"/>
              <a:t>Mostly male audience</a:t>
            </a:r>
          </a:p>
        </p:txBody>
      </p:sp>
    </p:spTree>
    <p:extLst>
      <p:ext uri="{BB962C8B-B14F-4D97-AF65-F5344CB8AC3E}">
        <p14:creationId xmlns:p14="http://schemas.microsoft.com/office/powerpoint/2010/main" val="668519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HORATIUS (horace)</a:t>
            </a:r>
            <a:br>
              <a:rPr lang="en" dirty="0"/>
            </a:br>
            <a:r>
              <a:rPr lang="en" dirty="0"/>
              <a:t>(65 bc)</a:t>
            </a:r>
            <a:endParaRPr dirty="0"/>
          </a:p>
        </p:txBody>
      </p:sp>
      <p:pic>
        <p:nvPicPr>
          <p:cNvPr id="356" name="Google Shape;35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650" y="1253775"/>
            <a:ext cx="1410550" cy="3670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p40"/>
          <p:cNvCxnSpPr/>
          <p:nvPr/>
        </p:nvCxnSpPr>
        <p:spPr>
          <a:xfrm>
            <a:off x="454325" y="1035850"/>
            <a:ext cx="638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07901-A895-46FA-B8AD-CBC4B563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Ars </a:t>
            </a:r>
            <a:r>
              <a:rPr lang="en-US" dirty="0" err="1"/>
              <a:t>poetıca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B2C54-21F3-4EE4-B45D-ED660E77E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14400"/>
            <a:ext cx="7704000" cy="3654475"/>
          </a:xfrm>
        </p:spPr>
        <p:txBody>
          <a:bodyPr/>
          <a:lstStyle/>
          <a:p>
            <a:pPr marL="152400" indent="0">
              <a:buNone/>
            </a:pPr>
            <a:r>
              <a:rPr lang="en-US" dirty="0"/>
              <a:t>-The only complete work on theatre theory from Ancient Rome,</a:t>
            </a:r>
          </a:p>
          <a:p>
            <a:endParaRPr lang="en-US" dirty="0"/>
          </a:p>
          <a:p>
            <a:pPr marL="152400" indent="0">
              <a:buNone/>
            </a:pPr>
            <a:r>
              <a:rPr lang="en-US" dirty="0"/>
              <a:t>-The role of the Playwright as moral instructors of the society,</a:t>
            </a:r>
          </a:p>
          <a:p>
            <a:endParaRPr lang="en-US" dirty="0"/>
          </a:p>
          <a:p>
            <a:pPr marL="152400" indent="0">
              <a:buNone/>
            </a:pPr>
            <a:r>
              <a:rPr lang="en-US" dirty="0"/>
              <a:t>-Dramatic work should be useful and pleasing,</a:t>
            </a:r>
          </a:p>
          <a:p>
            <a:endParaRPr lang="en-US" dirty="0"/>
          </a:p>
          <a:p>
            <a:pPr marL="152400" indent="0">
              <a:buNone/>
            </a:pPr>
            <a:r>
              <a:rPr lang="en-US" dirty="0"/>
              <a:t>-It should entertain the audience while educating them,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-Roman Theatre can only be developed by imitating and adapting Greek dramatic works,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-The use of Latin should be encouraged to enrich the language,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-There should be no more than three actors having a speech or text,</a:t>
            </a:r>
          </a:p>
          <a:p>
            <a:pPr marL="323850" indent="-171450">
              <a:buFontTx/>
              <a:buChar char="-"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-Appearance of a God should be used if only it is necessary,</a:t>
            </a:r>
          </a:p>
          <a:p>
            <a:pPr marL="152400" indent="0">
              <a:buNone/>
            </a:pPr>
            <a:endParaRPr lang="en-US" dirty="0"/>
          </a:p>
          <a:p>
            <a:pPr marL="152400" indent="0">
              <a:buNone/>
            </a:pPr>
            <a:r>
              <a:rPr lang="en-US" dirty="0"/>
              <a:t>-The Five- Act Rule: A tragedy should have five acts:</a:t>
            </a:r>
          </a:p>
          <a:p>
            <a:pPr marL="152400" indent="0">
              <a:buNone/>
            </a:pPr>
            <a:endParaRPr lang="en-US" dirty="0"/>
          </a:p>
          <a:p>
            <a:pPr marL="323850" indent="-171450">
              <a:buFontTx/>
              <a:buChar char="-"/>
            </a:pPr>
            <a:r>
              <a:rPr lang="en-US" dirty="0"/>
              <a:t>Prologue</a:t>
            </a:r>
          </a:p>
          <a:p>
            <a:pPr marL="323850" indent="-171450">
              <a:buFontTx/>
              <a:buChar char="-"/>
            </a:pPr>
            <a:r>
              <a:rPr lang="en-US" dirty="0"/>
              <a:t>Three </a:t>
            </a:r>
            <a:r>
              <a:rPr lang="en-US" dirty="0" err="1"/>
              <a:t>Epeisodia</a:t>
            </a:r>
            <a:endParaRPr lang="en-US" dirty="0"/>
          </a:p>
          <a:p>
            <a:pPr marL="323850" indent="-171450">
              <a:buFontTx/>
              <a:buChar char="-"/>
            </a:pPr>
            <a:r>
              <a:rPr lang="en-US" dirty="0"/>
              <a:t>Exodos</a:t>
            </a:r>
          </a:p>
          <a:p>
            <a:pPr marL="1524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76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>
            <a:spLocks noGrp="1"/>
          </p:cNvSpPr>
          <p:nvPr>
            <p:ph type="subTitle" idx="1"/>
          </p:nvPr>
        </p:nvSpPr>
        <p:spPr>
          <a:xfrm>
            <a:off x="623625" y="1134550"/>
            <a:ext cx="3705000" cy="33438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</a:t>
            </a:r>
            <a:r>
              <a:rPr lang="en" dirty="0"/>
              <a:t> wrote the 9 surviving plays of Roman Tragedy: “Phaedra”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-Wrote only Closet Dramas (not for public performance),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-Conflict between the passions and reason,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-Onstage violence,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-Embellished Latin language,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-Longer Pathos for the tragic hero,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-Elitist theatre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-Influenced the Elizabethan playwrights.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  <p:sp>
        <p:nvSpPr>
          <p:cNvPr id="173" name="Google Shape;173;p35"/>
          <p:cNvSpPr txBox="1">
            <a:spLocks noGrp="1"/>
          </p:cNvSpPr>
          <p:nvPr>
            <p:ph type="title"/>
          </p:nvPr>
        </p:nvSpPr>
        <p:spPr>
          <a:xfrm>
            <a:off x="1098825" y="439450"/>
            <a:ext cx="41598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eneca (4 BCE)</a:t>
            </a:r>
            <a:endParaRPr dirty="0"/>
          </a:p>
        </p:txBody>
      </p:sp>
      <p:pic>
        <p:nvPicPr>
          <p:cNvPr id="174" name="Google Shape;17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058425" y="539500"/>
            <a:ext cx="1584473" cy="4451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35"/>
          <p:cNvCxnSpPr/>
          <p:nvPr/>
        </p:nvCxnSpPr>
        <p:spPr>
          <a:xfrm>
            <a:off x="468725" y="1048450"/>
            <a:ext cx="426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Ancient Roman Culture Minitheme by Slidesgo">
  <a:themeElements>
    <a:clrScheme name="Simple Light">
      <a:dk1>
        <a:srgbClr val="191919"/>
      </a:dk1>
      <a:lt1>
        <a:srgbClr val="FFF4E8"/>
      </a:lt1>
      <a:dk2>
        <a:srgbClr val="FFF4E8"/>
      </a:dk2>
      <a:lt2>
        <a:srgbClr val="E4D3C1"/>
      </a:lt2>
      <a:accent1>
        <a:srgbClr val="C22242"/>
      </a:accent1>
      <a:accent2>
        <a:srgbClr val="F0B65C"/>
      </a:accent2>
      <a:accent3>
        <a:srgbClr val="D5A691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364</Words>
  <Application>Microsoft Office PowerPoint</Application>
  <PresentationFormat>On-screen Show (16:9)</PresentationFormat>
  <Paragraphs>92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Cinzel Medium</vt:lpstr>
      <vt:lpstr>Quicksand SemiBold</vt:lpstr>
      <vt:lpstr>Cinzel Decorative</vt:lpstr>
      <vt:lpstr>Bebas Neue</vt:lpstr>
      <vt:lpstr>Quicksand Medium</vt:lpstr>
      <vt:lpstr>Roboto Condensed Light</vt:lpstr>
      <vt:lpstr>Quicksand</vt:lpstr>
      <vt:lpstr>Ancient Roman Culture Minitheme by Slidesgo</vt:lpstr>
      <vt:lpstr>Roman Theatre </vt:lpstr>
      <vt:lpstr>Decline of Dramatıc art In rome</vt:lpstr>
      <vt:lpstr>Pantomimus</vt:lpstr>
      <vt:lpstr>mıme</vt:lpstr>
      <vt:lpstr>HORATIUS (horace) (65 bc)</vt:lpstr>
      <vt:lpstr>Ars poetıca</vt:lpstr>
      <vt:lpstr>Seneca (4 BCE)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Theatre </dc:title>
  <dc:creator>Bilkent</dc:creator>
  <cp:lastModifiedBy>Bilkent</cp:lastModifiedBy>
  <cp:revision>16</cp:revision>
  <dcterms:modified xsi:type="dcterms:W3CDTF">2025-02-25T05:38:07Z</dcterms:modified>
</cp:coreProperties>
</file>