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Century Gothic"/>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bold.fntdata"/><Relationship Id="rId14" Type="http://schemas.openxmlformats.org/officeDocument/2006/relationships/font" Target="fonts/CenturyGothic-regular.fntdata"/><Relationship Id="rId17" Type="http://schemas.openxmlformats.org/officeDocument/2006/relationships/font" Target="fonts/CenturyGothic-boldItalic.fntdata"/><Relationship Id="rId16"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tr-TR"/>
              <a:t>Simay Baygın - Selin Sıla Atalay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tr-TR"/>
              <a:t>Simay Baygın - Selin Sıla Atalay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42" name="Shape 42"/>
        <p:cNvGrpSpPr/>
        <p:nvPr/>
      </p:nvGrpSpPr>
      <p:grpSpPr>
        <a:xfrm>
          <a:off x="0" y="0"/>
          <a:ext cx="0" cy="0"/>
          <a:chOff x="0" y="0"/>
          <a:chExt cx="0" cy="0"/>
        </a:xfrm>
      </p:grpSpPr>
      <p:sp>
        <p:nvSpPr>
          <p:cNvPr id="43" name="Google Shape;43;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5" name="Google Shape;45;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Resim Yazısı">
  <p:cSld name="Başlık ve Resim Yazısı">
    <p:spTree>
      <p:nvGrpSpPr>
        <p:cNvPr id="108" name="Shape 108"/>
        <p:cNvGrpSpPr/>
        <p:nvPr/>
      </p:nvGrpSpPr>
      <p:grpSpPr>
        <a:xfrm>
          <a:off x="0" y="0"/>
          <a:ext cx="0" cy="0"/>
          <a:chOff x="0" y="0"/>
          <a:chExt cx="0" cy="0"/>
        </a:xfrm>
      </p:grpSpPr>
      <p:sp>
        <p:nvSpPr>
          <p:cNvPr id="109" name="Google Shape;109;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1" name="Google Shape;111;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im Yazılı Alıntı">
  <p:cSld name="Resim Yazılı Alıntı">
    <p:spTree>
      <p:nvGrpSpPr>
        <p:cNvPr id="115" name="Shape 115"/>
        <p:cNvGrpSpPr/>
        <p:nvPr/>
      </p:nvGrpSpPr>
      <p:grpSpPr>
        <a:xfrm>
          <a:off x="0" y="0"/>
          <a:ext cx="0" cy="0"/>
          <a:chOff x="0" y="0"/>
          <a:chExt cx="0" cy="0"/>
        </a:xfrm>
      </p:grpSpPr>
      <p:sp>
        <p:nvSpPr>
          <p:cNvPr id="116" name="Google Shape;116;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8" name="Google Shape;118;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9" name="Google Shape;119;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123" name="Google Shape;123;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8000">
                <a:solidFill>
                  <a:schemeClr val="accent1"/>
                </a:solidFill>
                <a:latin typeface="Arial"/>
                <a:ea typeface="Arial"/>
                <a:cs typeface="Arial"/>
                <a:sym typeface="Arial"/>
              </a:rPr>
              <a:t>“</a:t>
            </a:r>
            <a:endParaRPr/>
          </a:p>
        </p:txBody>
      </p:sp>
      <p:sp>
        <p:nvSpPr>
          <p:cNvPr id="124" name="Google Shape;124;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sim Kartı">
  <p:cSld name="İsim Kartı">
    <p:spTree>
      <p:nvGrpSpPr>
        <p:cNvPr id="125" name="Shape 125"/>
        <p:cNvGrpSpPr/>
        <p:nvPr/>
      </p:nvGrpSpPr>
      <p:grpSpPr>
        <a:xfrm>
          <a:off x="0" y="0"/>
          <a:ext cx="0" cy="0"/>
          <a:chOff x="0" y="0"/>
          <a:chExt cx="0" cy="0"/>
        </a:xfrm>
      </p:grpSpPr>
      <p:sp>
        <p:nvSpPr>
          <p:cNvPr id="126" name="Google Shape;126;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8" name="Google Shape;128;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ıntı İsim Kartı">
  <p:cSld name="Alıntı İsim Kartı">
    <p:spTree>
      <p:nvGrpSpPr>
        <p:cNvPr id="132" name="Shape 132"/>
        <p:cNvGrpSpPr/>
        <p:nvPr/>
      </p:nvGrpSpPr>
      <p:grpSpPr>
        <a:xfrm>
          <a:off x="0" y="0"/>
          <a:ext cx="0" cy="0"/>
          <a:chOff x="0" y="0"/>
          <a:chExt cx="0" cy="0"/>
        </a:xfrm>
      </p:grpSpPr>
      <p:sp>
        <p:nvSpPr>
          <p:cNvPr id="133" name="Google Shape;133;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5" name="Google Shape;135;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6" name="Google Shape;136;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140" name="Google Shape;140;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8000">
                <a:solidFill>
                  <a:schemeClr val="accent1"/>
                </a:solidFill>
                <a:latin typeface="Arial"/>
                <a:ea typeface="Arial"/>
                <a:cs typeface="Arial"/>
                <a:sym typeface="Arial"/>
              </a:rPr>
              <a:t>“</a:t>
            </a:r>
            <a:endParaRPr/>
          </a:p>
        </p:txBody>
      </p:sp>
      <p:sp>
        <p:nvSpPr>
          <p:cNvPr id="141" name="Google Shape;141;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ğru veya Yanlış">
  <p:cSld name="Doğru veya Yanlış">
    <p:spTree>
      <p:nvGrpSpPr>
        <p:cNvPr id="142" name="Shape 142"/>
        <p:cNvGrpSpPr/>
        <p:nvPr/>
      </p:nvGrpSpPr>
      <p:grpSpPr>
        <a:xfrm>
          <a:off x="0" y="0"/>
          <a:ext cx="0" cy="0"/>
          <a:chOff x="0" y="0"/>
          <a:chExt cx="0" cy="0"/>
        </a:xfrm>
      </p:grpSpPr>
      <p:sp>
        <p:nvSpPr>
          <p:cNvPr id="143" name="Google Shape;143;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5" name="Google Shape;145;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6" name="Google Shape;146;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Dikey Metin" type="vertTx">
  <p:cSld name="VERTICAL_TEXT">
    <p:spTree>
      <p:nvGrpSpPr>
        <p:cNvPr id="150" name="Shape 150"/>
        <p:cNvGrpSpPr/>
        <p:nvPr/>
      </p:nvGrpSpPr>
      <p:grpSpPr>
        <a:xfrm>
          <a:off x="0" y="0"/>
          <a:ext cx="0" cy="0"/>
          <a:chOff x="0" y="0"/>
          <a:chExt cx="0" cy="0"/>
        </a:xfrm>
      </p:grpSpPr>
      <p:sp>
        <p:nvSpPr>
          <p:cNvPr id="151" name="Google Shape;151;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3" name="Google Shape;153;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157" name="Shape 157"/>
        <p:cNvGrpSpPr/>
        <p:nvPr/>
      </p:nvGrpSpPr>
      <p:grpSpPr>
        <a:xfrm>
          <a:off x="0" y="0"/>
          <a:ext cx="0" cy="0"/>
          <a:chOff x="0" y="0"/>
          <a:chExt cx="0" cy="0"/>
        </a:xfrm>
      </p:grpSpPr>
      <p:sp>
        <p:nvSpPr>
          <p:cNvPr id="158" name="Google Shape;158;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0" name="Google Shape;160;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49" name="Shape 49"/>
        <p:cNvGrpSpPr/>
        <p:nvPr/>
      </p:nvGrpSpPr>
      <p:grpSpPr>
        <a:xfrm>
          <a:off x="0" y="0"/>
          <a:ext cx="0" cy="0"/>
          <a:chOff x="0" y="0"/>
          <a:chExt cx="0" cy="0"/>
        </a:xfrm>
      </p:grpSpPr>
      <p:sp>
        <p:nvSpPr>
          <p:cNvPr id="50" name="Google Shape;50;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2" name="Google Shape;52;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56" name="Shape 56"/>
        <p:cNvGrpSpPr/>
        <p:nvPr/>
      </p:nvGrpSpPr>
      <p:grpSpPr>
        <a:xfrm>
          <a:off x="0" y="0"/>
          <a:ext cx="0" cy="0"/>
          <a:chOff x="0" y="0"/>
          <a:chExt cx="0" cy="0"/>
        </a:xfrm>
      </p:grpSpPr>
      <p:sp>
        <p:nvSpPr>
          <p:cNvPr id="57" name="Google Shape;57;p4"/>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59" name="Google Shape;59;p4"/>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0" name="Google Shape;60;p4"/>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61" name="Google Shape;61;p4"/>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type="secHead">
  <p:cSld name="SECTION_HEADER">
    <p:spTree>
      <p:nvGrpSpPr>
        <p:cNvPr id="66" name="Shape 66"/>
        <p:cNvGrpSpPr/>
        <p:nvPr/>
      </p:nvGrpSpPr>
      <p:grpSpPr>
        <a:xfrm>
          <a:off x="0" y="0"/>
          <a:ext cx="0" cy="0"/>
          <a:chOff x="0" y="0"/>
          <a:chExt cx="0" cy="0"/>
        </a:xfrm>
      </p:grpSpPr>
      <p:sp>
        <p:nvSpPr>
          <p:cNvPr id="67" name="Google Shape;67;p5"/>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69" name="Google Shape;69;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73" name="Shape 73"/>
        <p:cNvGrpSpPr/>
        <p:nvPr/>
      </p:nvGrpSpPr>
      <p:grpSpPr>
        <a:xfrm>
          <a:off x="0" y="0"/>
          <a:ext cx="0" cy="0"/>
          <a:chOff x="0" y="0"/>
          <a:chExt cx="0" cy="0"/>
        </a:xfrm>
      </p:grpSpPr>
      <p:sp>
        <p:nvSpPr>
          <p:cNvPr id="74" name="Google Shape;74;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6" name="Google Shape;76;p6"/>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7" name="Google Shape;77;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81" name="Shape 81"/>
        <p:cNvGrpSpPr/>
        <p:nvPr/>
      </p:nvGrpSpPr>
      <p:grpSpPr>
        <a:xfrm>
          <a:off x="0" y="0"/>
          <a:ext cx="0" cy="0"/>
          <a:chOff x="0" y="0"/>
          <a:chExt cx="0" cy="0"/>
        </a:xfrm>
      </p:grpSpPr>
      <p:sp>
        <p:nvSpPr>
          <p:cNvPr id="82" name="Google Shape;82;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87" name="Shape 87"/>
        <p:cNvGrpSpPr/>
        <p:nvPr/>
      </p:nvGrpSpPr>
      <p:grpSpPr>
        <a:xfrm>
          <a:off x="0" y="0"/>
          <a:ext cx="0" cy="0"/>
          <a:chOff x="0" y="0"/>
          <a:chExt cx="0" cy="0"/>
        </a:xfrm>
      </p:grpSpPr>
      <p:sp>
        <p:nvSpPr>
          <p:cNvPr id="88" name="Google Shape;88;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92" name="Shape 92"/>
        <p:cNvGrpSpPr/>
        <p:nvPr/>
      </p:nvGrpSpPr>
      <p:grpSpPr>
        <a:xfrm>
          <a:off x="0" y="0"/>
          <a:ext cx="0" cy="0"/>
          <a:chOff x="0" y="0"/>
          <a:chExt cx="0" cy="0"/>
        </a:xfrm>
      </p:grpSpPr>
      <p:sp>
        <p:nvSpPr>
          <p:cNvPr id="93" name="Google Shape;93;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5" name="Google Shape;95;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6" name="Google Shape;96;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100" name="Shape 100"/>
        <p:cNvGrpSpPr/>
        <p:nvPr/>
      </p:nvGrpSpPr>
      <p:grpSpPr>
        <a:xfrm>
          <a:off x="0" y="0"/>
          <a:ext cx="0" cy="0"/>
          <a:chOff x="0" y="0"/>
          <a:chExt cx="0" cy="0"/>
        </a:xfrm>
      </p:grpSpPr>
      <p:sp>
        <p:nvSpPr>
          <p:cNvPr id="101" name="Google Shape;101;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ph idx="2" type="pic"/>
          </p:nvPr>
        </p:nvSpPr>
        <p:spPr>
          <a:xfrm>
            <a:off x="2589212" y="634965"/>
            <a:ext cx="8915400" cy="3854970"/>
          </a:xfrm>
          <a:prstGeom prst="rect">
            <a:avLst/>
          </a:prstGeom>
          <a:noFill/>
          <a:ln>
            <a:noFill/>
          </a:ln>
        </p:spPr>
      </p:sp>
      <p:sp>
        <p:nvSpPr>
          <p:cNvPr id="103" name="Google Shape;103;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4" name="Google Shape;104;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Google Shape;10;p1"/>
          <p:cNvGrpSpPr/>
          <p:nvPr/>
        </p:nvGrpSpPr>
        <p:grpSpPr>
          <a:xfrm>
            <a:off x="1" y="228600"/>
            <a:ext cx="2851516" cy="6638628"/>
            <a:chOff x="2487613" y="285750"/>
            <a:chExt cx="2428875" cy="5654676"/>
          </a:xfrm>
        </p:grpSpPr>
        <p:sp>
          <p:nvSpPr>
            <p:cNvPr id="11" name="Google Shape;11;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1"/>
          <p:cNvGrpSpPr/>
          <p:nvPr/>
        </p:nvGrpSpPr>
        <p:grpSpPr>
          <a:xfrm>
            <a:off x="27221" y="-786"/>
            <a:ext cx="2356674" cy="6854039"/>
            <a:chOff x="6627813" y="194833"/>
            <a:chExt cx="1952625" cy="5678918"/>
          </a:xfrm>
        </p:grpSpPr>
        <p:sp>
          <p:nvSpPr>
            <p:cNvPr id="24" name="Google Shape;24;p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ctrTitle"/>
          </p:nvPr>
        </p:nvSpPr>
        <p:spPr>
          <a:xfrm>
            <a:off x="1334219" y="819509"/>
            <a:ext cx="10561608" cy="1673524"/>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5400"/>
              <a:buFont typeface="Times New Roman"/>
              <a:buNone/>
            </a:pPr>
            <a:r>
              <a:rPr b="1" lang="tr-TR">
                <a:solidFill>
                  <a:schemeClr val="dk1"/>
                </a:solidFill>
                <a:latin typeface="Times New Roman"/>
                <a:ea typeface="Times New Roman"/>
                <a:cs typeface="Times New Roman"/>
                <a:sym typeface="Times New Roman"/>
              </a:rPr>
              <a:t>Aile İçi Şiddet ve Akran Zorbalığı</a:t>
            </a:r>
            <a:endParaRPr b="1">
              <a:solidFill>
                <a:schemeClr val="dk1"/>
              </a:solidFill>
              <a:latin typeface="Times New Roman"/>
              <a:ea typeface="Times New Roman"/>
              <a:cs typeface="Times New Roman"/>
              <a:sym typeface="Times New Roman"/>
            </a:endParaRPr>
          </a:p>
        </p:txBody>
      </p:sp>
      <p:sp>
        <p:nvSpPr>
          <p:cNvPr id="170" name="Google Shape;170;p18"/>
          <p:cNvSpPr txBox="1"/>
          <p:nvPr>
            <p:ph idx="1" type="subTitle"/>
          </p:nvPr>
        </p:nvSpPr>
        <p:spPr>
          <a:xfrm>
            <a:off x="2692730" y="4173530"/>
            <a:ext cx="8915399" cy="112628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100000"/>
              <a:buNone/>
            </a:pPr>
            <a:r>
              <a:rPr b="1" lang="tr-TR" sz="4000">
                <a:solidFill>
                  <a:schemeClr val="dk1"/>
                </a:solidFill>
                <a:latin typeface="Times New Roman"/>
                <a:ea typeface="Times New Roman"/>
                <a:cs typeface="Times New Roman"/>
                <a:sym typeface="Times New Roman"/>
              </a:rPr>
              <a:t>Simay Baygın</a:t>
            </a:r>
            <a:endParaRPr/>
          </a:p>
          <a:p>
            <a:pPr indent="0" lvl="0" marL="0" rtl="0" algn="l">
              <a:spcBef>
                <a:spcPts val="1000"/>
              </a:spcBef>
              <a:spcAft>
                <a:spcPts val="0"/>
              </a:spcAft>
              <a:buSzPct val="100000"/>
              <a:buNone/>
            </a:pPr>
            <a:r>
              <a:rPr b="1" lang="tr-TR" sz="4000">
                <a:solidFill>
                  <a:schemeClr val="dk1"/>
                </a:solidFill>
                <a:latin typeface="Times New Roman"/>
                <a:ea typeface="Times New Roman"/>
                <a:cs typeface="Times New Roman"/>
                <a:sym typeface="Times New Roman"/>
              </a:rPr>
              <a:t>Selin Sıla Atalay</a:t>
            </a:r>
            <a:endParaRPr b="1" sz="4000">
              <a:solidFill>
                <a:schemeClr val="dk1"/>
              </a:solidFill>
              <a:latin typeface="Times New Roman"/>
              <a:ea typeface="Times New Roman"/>
              <a:cs typeface="Times New Roman"/>
              <a:sym typeface="Times New Roman"/>
            </a:endParaRPr>
          </a:p>
        </p:txBody>
      </p:sp>
      <p:pic>
        <p:nvPicPr>
          <p:cNvPr id="171" name="Google Shape;171;p18"/>
          <p:cNvPicPr preferRelativeResize="0"/>
          <p:nvPr/>
        </p:nvPicPr>
        <p:blipFill rotWithShape="1">
          <a:blip r:embed="rId3">
            <a:alphaModFix/>
          </a:blip>
          <a:srcRect b="0" l="0" r="0" t="0"/>
          <a:stretch/>
        </p:blipFill>
        <p:spPr>
          <a:xfrm>
            <a:off x="9221638" y="5106839"/>
            <a:ext cx="2484407" cy="1497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4400"/>
              <a:buFont typeface="Times New Roman"/>
              <a:buNone/>
            </a:pPr>
            <a:r>
              <a:rPr lang="tr-TR" sz="4400">
                <a:latin typeface="Times New Roman"/>
                <a:ea typeface="Times New Roman"/>
                <a:cs typeface="Times New Roman"/>
                <a:sym typeface="Times New Roman"/>
              </a:rPr>
              <a:t>Aile İçi Şiddet ve Akran Zorbalığı  Nedir ?</a:t>
            </a:r>
            <a:endParaRPr sz="4400">
              <a:latin typeface="Times New Roman"/>
              <a:ea typeface="Times New Roman"/>
              <a:cs typeface="Times New Roman"/>
              <a:sym typeface="Times New Roman"/>
            </a:endParaRPr>
          </a:p>
        </p:txBody>
      </p:sp>
      <p:pic>
        <p:nvPicPr>
          <p:cNvPr id="178" name="Google Shape;178;p19"/>
          <p:cNvPicPr preferRelativeResize="0"/>
          <p:nvPr/>
        </p:nvPicPr>
        <p:blipFill rotWithShape="1">
          <a:blip r:embed="rId3">
            <a:alphaModFix/>
          </a:blip>
          <a:srcRect b="0" l="0" r="0" t="0"/>
          <a:stretch/>
        </p:blipFill>
        <p:spPr>
          <a:xfrm>
            <a:off x="9076825" y="3102175"/>
            <a:ext cx="3046100" cy="3046100"/>
          </a:xfrm>
          <a:prstGeom prst="rect">
            <a:avLst/>
          </a:prstGeom>
          <a:noFill/>
          <a:ln>
            <a:noFill/>
          </a:ln>
        </p:spPr>
      </p:pic>
      <p:sp>
        <p:nvSpPr>
          <p:cNvPr id="179" name="Google Shape;179;p19"/>
          <p:cNvSpPr txBox="1"/>
          <p:nvPr>
            <p:ph idx="1" type="body"/>
          </p:nvPr>
        </p:nvSpPr>
        <p:spPr>
          <a:xfrm>
            <a:off x="1100425" y="2173925"/>
            <a:ext cx="7976400" cy="4902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tr-TR"/>
              <a:t>Aile, duygularımızın oluştuğu ilk sosyal ortamdır.</a:t>
            </a:r>
            <a:endParaRPr/>
          </a:p>
          <a:p>
            <a:pPr indent="0" lvl="0" marL="342900" rtl="0" algn="l">
              <a:spcBef>
                <a:spcPts val="0"/>
              </a:spcBef>
              <a:spcAft>
                <a:spcPts val="0"/>
              </a:spcAft>
              <a:buNone/>
            </a:pPr>
            <a:r>
              <a:t/>
            </a:r>
            <a:endParaRPr/>
          </a:p>
          <a:p>
            <a:pPr indent="-342900" lvl="0" marL="342900" rtl="0" algn="l">
              <a:spcBef>
                <a:spcPts val="0"/>
              </a:spcBef>
              <a:spcAft>
                <a:spcPts val="0"/>
              </a:spcAft>
              <a:buSzPts val="1800"/>
              <a:buChar char="🠶"/>
            </a:pPr>
            <a:r>
              <a:rPr lang="tr-TR"/>
              <a:t>Çocuklara duygularını nasıl ifade edecekleri, nasıl düşünecekleri ve nasıl davranacakları doğrudan öğretilmez. Çocuklar bunları görerek öğrenir.</a:t>
            </a:r>
            <a:endParaRPr/>
          </a:p>
          <a:p>
            <a:pPr indent="0" lvl="0" marL="342900" rtl="0" algn="l">
              <a:spcBef>
                <a:spcPts val="0"/>
              </a:spcBef>
              <a:spcAft>
                <a:spcPts val="0"/>
              </a:spcAft>
              <a:buNone/>
            </a:pPr>
            <a:r>
              <a:t/>
            </a:r>
            <a:endParaRPr/>
          </a:p>
          <a:p>
            <a:pPr indent="-342900" lvl="0" marL="342900" rtl="0" algn="l">
              <a:spcBef>
                <a:spcPts val="0"/>
              </a:spcBef>
              <a:spcAft>
                <a:spcPts val="0"/>
              </a:spcAft>
              <a:buSzPts val="1800"/>
              <a:buChar char="🠶"/>
            </a:pPr>
            <a:r>
              <a:rPr lang="tr-TR"/>
              <a:t>Eğer bir çocuk gerilimli sürtüşmelerin olduğu ve aile içinde fiziksel, psikolojik ya da sözel şiddete maruz kalıyorsa. Bu çocukların problemlerini öfke ve saldırganlıkla çözümlendiği görülmüştür. </a:t>
            </a:r>
            <a:endParaRPr/>
          </a:p>
          <a:p>
            <a:pPr indent="0" lvl="0" marL="342900" rtl="0" algn="l">
              <a:spcBef>
                <a:spcPts val="0"/>
              </a:spcBef>
              <a:spcAft>
                <a:spcPts val="0"/>
              </a:spcAft>
              <a:buNone/>
            </a:pPr>
            <a:r>
              <a:rPr lang="tr-TR"/>
              <a:t> </a:t>
            </a:r>
            <a:endParaRPr/>
          </a:p>
          <a:p>
            <a:pPr indent="-342900" lvl="0" marL="342900" rtl="0" algn="l">
              <a:spcBef>
                <a:spcPts val="0"/>
              </a:spcBef>
              <a:spcAft>
                <a:spcPts val="0"/>
              </a:spcAft>
              <a:buSzPts val="1800"/>
              <a:buChar char="🠶"/>
            </a:pPr>
            <a:r>
              <a:rPr lang="tr-TR"/>
              <a:t>Yapılan araştırmalarda aile üyeleri tarafından kendisine şiddet uygulanan öğrencilerde zorbalığa karışma oranının diğerlerinden önemli ölçüde daha fazla olduğunu; zorbalığa karışmayan öğrencilerin ise bu tarz problemler yaşamayan sağlıklı ailelere sahip oldukları ve öz kavram düzeylerinin yüksek olduğunu bulmuştur.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0" name="Google Shape;180;p19"/>
          <p:cNvSpPr txBox="1"/>
          <p:nvPr/>
        </p:nvSpPr>
        <p:spPr>
          <a:xfrm>
            <a:off x="198408" y="0"/>
            <a:ext cx="19236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tr-TR" sz="1800" u="none" cap="none" strike="noStrike">
                <a:solidFill>
                  <a:schemeClr val="dk1"/>
                </a:solidFill>
                <a:latin typeface="Century Gothic"/>
                <a:ea typeface="Century Gothic"/>
                <a:cs typeface="Century Gothic"/>
                <a:sym typeface="Century Gothic"/>
              </a:rPr>
              <a:t>Simay Baygın</a:t>
            </a:r>
            <a:endParaRPr/>
          </a:p>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Selin Sıla Atalay</a:t>
            </a:r>
            <a:endParaRPr sz="1800">
              <a:solidFill>
                <a:schemeClr val="dk1"/>
              </a:solidFill>
              <a:latin typeface="Century Gothic"/>
              <a:ea typeface="Century Gothic"/>
              <a:cs typeface="Century Gothic"/>
              <a:sym typeface="Century Gothic"/>
            </a:endParaRPr>
          </a:p>
        </p:txBody>
      </p:sp>
      <p:pic>
        <p:nvPicPr>
          <p:cNvPr id="181" name="Google Shape;181;p19"/>
          <p:cNvPicPr preferRelativeResize="0"/>
          <p:nvPr/>
        </p:nvPicPr>
        <p:blipFill rotWithShape="1">
          <a:blip r:embed="rId4">
            <a:alphaModFix/>
          </a:blip>
          <a:srcRect b="0" l="0" r="0" t="0"/>
          <a:stretch/>
        </p:blipFill>
        <p:spPr>
          <a:xfrm>
            <a:off x="10574123" y="-34504"/>
            <a:ext cx="1617877" cy="785004"/>
          </a:xfrm>
          <a:prstGeom prst="rect">
            <a:avLst/>
          </a:prstGeom>
          <a:noFill/>
          <a:ln>
            <a:noFill/>
          </a:ln>
        </p:spPr>
      </p:pic>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7200"/>
              <a:buFont typeface="Times New Roman"/>
              <a:buNone/>
            </a:pPr>
            <a:r>
              <a:rPr lang="tr-TR" sz="7200">
                <a:latin typeface="Times New Roman"/>
                <a:ea typeface="Times New Roman"/>
                <a:cs typeface="Times New Roman"/>
                <a:sym typeface="Times New Roman"/>
              </a:rPr>
              <a:t>Biz Ne Yapabiliriz ?</a:t>
            </a:r>
            <a:endParaRPr sz="7200">
              <a:latin typeface="Times New Roman"/>
              <a:ea typeface="Times New Roman"/>
              <a:cs typeface="Times New Roman"/>
              <a:sym typeface="Times New Roman"/>
            </a:endParaRPr>
          </a:p>
        </p:txBody>
      </p:sp>
      <p:pic>
        <p:nvPicPr>
          <p:cNvPr id="187" name="Google Shape;187;p20"/>
          <p:cNvPicPr preferRelativeResize="0"/>
          <p:nvPr>
            <p:ph idx="1" type="body"/>
          </p:nvPr>
        </p:nvPicPr>
        <p:blipFill rotWithShape="1">
          <a:blip r:embed="rId3">
            <a:alphaModFix/>
          </a:blip>
          <a:srcRect b="0" l="0" r="0" t="0"/>
          <a:stretch/>
        </p:blipFill>
        <p:spPr>
          <a:xfrm>
            <a:off x="8025957" y="3696721"/>
            <a:ext cx="3176100" cy="2765400"/>
          </a:xfrm>
          <a:prstGeom prst="rect">
            <a:avLst/>
          </a:prstGeom>
          <a:noFill/>
          <a:ln>
            <a:noFill/>
          </a:ln>
        </p:spPr>
      </p:pic>
      <p:sp>
        <p:nvSpPr>
          <p:cNvPr id="188" name="Google Shape;188;p20"/>
          <p:cNvSpPr txBox="1"/>
          <p:nvPr/>
        </p:nvSpPr>
        <p:spPr>
          <a:xfrm>
            <a:off x="2323800" y="2413050"/>
            <a:ext cx="52548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Biz bu durumda farkındalık yaratabilmek için aile içi şiddet ve akran zorbalığını içeren bir animasyon yapmak istiyoruz. Bunu istememizin en büyük sebebi animasyonun birçok yerde sesli ve sessiz bir şekilde kullanabilme olanağı ve yaş grubu olarak okul çağındaki çocukların dikkatini çekmektir.</a:t>
            </a:r>
            <a:endParaRPr sz="1800">
              <a:solidFill>
                <a:schemeClr val="dk1"/>
              </a:solidFill>
              <a:latin typeface="Century Gothic"/>
              <a:ea typeface="Century Gothic"/>
              <a:cs typeface="Century Gothic"/>
              <a:sym typeface="Century Gothic"/>
            </a:endParaRPr>
          </a:p>
        </p:txBody>
      </p:sp>
      <p:sp>
        <p:nvSpPr>
          <p:cNvPr id="189" name="Google Shape;189;p20"/>
          <p:cNvSpPr txBox="1"/>
          <p:nvPr/>
        </p:nvSpPr>
        <p:spPr>
          <a:xfrm>
            <a:off x="198408" y="0"/>
            <a:ext cx="19236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Simay Baygın</a:t>
            </a:r>
            <a:endParaRPr/>
          </a:p>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Selin Sıla Atalay</a:t>
            </a:r>
            <a:endParaRPr sz="1800">
              <a:solidFill>
                <a:schemeClr val="dk1"/>
              </a:solidFill>
              <a:latin typeface="Century Gothic"/>
              <a:ea typeface="Century Gothic"/>
              <a:cs typeface="Century Gothic"/>
              <a:sym typeface="Century Gothic"/>
            </a:endParaRPr>
          </a:p>
        </p:txBody>
      </p:sp>
      <p:pic>
        <p:nvPicPr>
          <p:cNvPr id="190" name="Google Shape;190;p20"/>
          <p:cNvPicPr preferRelativeResize="0"/>
          <p:nvPr/>
        </p:nvPicPr>
        <p:blipFill rotWithShape="1">
          <a:blip r:embed="rId4">
            <a:alphaModFix/>
          </a:blip>
          <a:srcRect b="0" l="0" r="0" t="0"/>
          <a:stretch/>
        </p:blipFill>
        <p:spPr>
          <a:xfrm>
            <a:off x="10574123" y="0"/>
            <a:ext cx="1617877" cy="7850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2714361" y="207303"/>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7200"/>
              <a:buFont typeface="Times New Roman"/>
              <a:buNone/>
            </a:pPr>
            <a:r>
              <a:rPr lang="tr-TR" sz="7200">
                <a:latin typeface="Times New Roman"/>
                <a:ea typeface="Times New Roman"/>
                <a:cs typeface="Times New Roman"/>
                <a:sym typeface="Times New Roman"/>
              </a:rPr>
              <a:t>   SWOT Analizi</a:t>
            </a:r>
            <a:endParaRPr sz="7200">
              <a:latin typeface="Times New Roman"/>
              <a:ea typeface="Times New Roman"/>
              <a:cs typeface="Times New Roman"/>
              <a:sym typeface="Times New Roman"/>
            </a:endParaRPr>
          </a:p>
        </p:txBody>
      </p:sp>
      <p:sp>
        <p:nvSpPr>
          <p:cNvPr id="196" name="Google Shape;196;p21"/>
          <p:cNvSpPr txBox="1"/>
          <p:nvPr>
            <p:ph idx="1" type="body"/>
          </p:nvPr>
        </p:nvSpPr>
        <p:spPr>
          <a:xfrm>
            <a:off x="1768415" y="1621766"/>
            <a:ext cx="10193397" cy="4358467"/>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100000"/>
              <a:buChar char="🠶"/>
            </a:pPr>
            <a:r>
              <a:rPr b="1" lang="tr-TR" sz="2600">
                <a:solidFill>
                  <a:srgbClr val="C00000"/>
                </a:solidFill>
              </a:rPr>
              <a:t>Güçlü Yönler</a:t>
            </a:r>
            <a:endParaRPr/>
          </a:p>
          <a:p>
            <a:pPr indent="-342900" lvl="0" marL="342900" rtl="0" algn="l">
              <a:spcBef>
                <a:spcPts val="1000"/>
              </a:spcBef>
              <a:spcAft>
                <a:spcPts val="0"/>
              </a:spcAft>
              <a:buSzPct val="100000"/>
              <a:buFont typeface="Noto Sans Symbols"/>
              <a:buChar char="⮚"/>
            </a:pPr>
            <a:r>
              <a:rPr b="1" lang="tr-TR" sz="1400">
                <a:solidFill>
                  <a:srgbClr val="C00000"/>
                </a:solidFill>
              </a:rPr>
              <a:t> </a:t>
            </a:r>
            <a:r>
              <a:rPr b="1" lang="tr-TR">
                <a:solidFill>
                  <a:schemeClr val="dk1"/>
                </a:solidFill>
                <a:latin typeface="Times New Roman"/>
                <a:ea typeface="Times New Roman"/>
                <a:cs typeface="Times New Roman"/>
                <a:sym typeface="Times New Roman"/>
              </a:rPr>
              <a:t>Akılda Kalıcılık</a:t>
            </a:r>
            <a:endParaRPr b="1">
              <a:solidFill>
                <a:schemeClr val="dk1"/>
              </a:solidFill>
              <a:latin typeface="Times New Roman"/>
              <a:ea typeface="Times New Roman"/>
              <a:cs typeface="Times New Roman"/>
              <a:sym typeface="Times New Roman"/>
            </a:endParaRPr>
          </a:p>
          <a:p>
            <a:pPr indent="0" lvl="0" marL="0" rtl="0" algn="l">
              <a:spcBef>
                <a:spcPts val="1000"/>
              </a:spcBef>
              <a:spcAft>
                <a:spcPts val="0"/>
              </a:spcAft>
              <a:buSzPct val="100000"/>
              <a:buNone/>
            </a:pPr>
            <a:r>
              <a:rPr lang="tr-TR" sz="1400">
                <a:solidFill>
                  <a:schemeClr val="dk1"/>
                </a:solidFill>
                <a:latin typeface="Times New Roman"/>
                <a:ea typeface="Times New Roman"/>
                <a:cs typeface="Times New Roman"/>
                <a:sym typeface="Times New Roman"/>
              </a:rPr>
              <a:t>    Animasyon fikri ile konumuz hakkında dikkat çekme olanağımız artıyor.</a:t>
            </a:r>
            <a:endParaRPr/>
          </a:p>
          <a:p>
            <a:pPr indent="0" lvl="0" marL="0" rtl="0" algn="l">
              <a:spcBef>
                <a:spcPts val="1000"/>
              </a:spcBef>
              <a:spcAft>
                <a:spcPts val="0"/>
              </a:spcAft>
              <a:buSzPct val="100000"/>
              <a:buNone/>
            </a:pPr>
            <a:r>
              <a:rPr lang="tr-TR" sz="1400">
                <a:solidFill>
                  <a:schemeClr val="dk1"/>
                </a:solidFill>
                <a:latin typeface="Times New Roman"/>
                <a:ea typeface="Times New Roman"/>
                <a:cs typeface="Times New Roman"/>
                <a:sym typeface="Times New Roman"/>
              </a:rPr>
              <a:t> Animasyon uzun yazılar gibi odak gerektiren bir yöntem değildir.</a:t>
            </a:r>
            <a:endParaRPr/>
          </a:p>
          <a:p>
            <a:pPr indent="-342900" lvl="0" marL="342900" rtl="0" algn="l">
              <a:spcBef>
                <a:spcPts val="1000"/>
              </a:spcBef>
              <a:spcAft>
                <a:spcPts val="0"/>
              </a:spcAft>
              <a:buSzPct val="100000"/>
              <a:buFont typeface="Noto Sans Symbols"/>
              <a:buChar char="⮚"/>
            </a:pPr>
            <a:r>
              <a:rPr b="1" lang="tr-TR">
                <a:solidFill>
                  <a:schemeClr val="dk1"/>
                </a:solidFill>
                <a:latin typeface="Times New Roman"/>
                <a:ea typeface="Times New Roman"/>
                <a:cs typeface="Times New Roman"/>
                <a:sym typeface="Times New Roman"/>
              </a:rPr>
              <a:t>Kolay Erişilebilirlik</a:t>
            </a:r>
            <a:endParaRPr/>
          </a:p>
          <a:p>
            <a:pPr indent="0" lvl="0" marL="0" rtl="0" algn="l">
              <a:spcBef>
                <a:spcPts val="1000"/>
              </a:spcBef>
              <a:spcAft>
                <a:spcPts val="0"/>
              </a:spcAft>
              <a:buSzPct val="100000"/>
              <a:buNone/>
            </a:pPr>
            <a:r>
              <a:rPr b="1" lang="tr-TR" sz="1200">
                <a:solidFill>
                  <a:schemeClr val="dk1"/>
                </a:solidFill>
                <a:latin typeface="Times New Roman"/>
                <a:ea typeface="Times New Roman"/>
                <a:cs typeface="Times New Roman"/>
                <a:sym typeface="Times New Roman"/>
              </a:rPr>
              <a:t>   </a:t>
            </a:r>
            <a:r>
              <a:rPr lang="tr-TR" sz="1400">
                <a:solidFill>
                  <a:schemeClr val="dk1"/>
                </a:solidFill>
                <a:latin typeface="Times New Roman"/>
                <a:ea typeface="Times New Roman"/>
                <a:cs typeface="Times New Roman"/>
                <a:sym typeface="Times New Roman"/>
              </a:rPr>
              <a:t>Animasyonumuzu toplu taşım araçlarında,toplu alanlardaki ekranlarda yayınlayarak veya </a:t>
            </a:r>
            <a:endParaRPr/>
          </a:p>
          <a:p>
            <a:pPr indent="0" lvl="0" marL="0" rtl="0" algn="l">
              <a:spcBef>
                <a:spcPts val="1000"/>
              </a:spcBef>
              <a:spcAft>
                <a:spcPts val="0"/>
              </a:spcAft>
              <a:buSzPct val="100000"/>
              <a:buNone/>
            </a:pPr>
            <a:r>
              <a:rPr lang="tr-TR" sz="1400">
                <a:solidFill>
                  <a:schemeClr val="dk1"/>
                </a:solidFill>
                <a:latin typeface="Times New Roman"/>
                <a:ea typeface="Times New Roman"/>
                <a:cs typeface="Times New Roman"/>
                <a:sym typeface="Times New Roman"/>
              </a:rPr>
              <a:t>QR kod stickerları ile dikkat çekerek erişilebilir olmayı hedefliyoruz.</a:t>
            </a:r>
            <a:endParaRPr/>
          </a:p>
          <a:p>
            <a:pPr indent="-342900" lvl="0" marL="342900" rtl="0" algn="l">
              <a:spcBef>
                <a:spcPts val="1000"/>
              </a:spcBef>
              <a:spcAft>
                <a:spcPts val="0"/>
              </a:spcAft>
              <a:buSzPct val="100000"/>
              <a:buFont typeface="Noto Sans Symbols"/>
              <a:buChar char="⮚"/>
            </a:pPr>
            <a:r>
              <a:rPr b="1" lang="tr-TR">
                <a:solidFill>
                  <a:schemeClr val="dk1"/>
                </a:solidFill>
                <a:latin typeface="Times New Roman"/>
                <a:ea typeface="Times New Roman"/>
                <a:cs typeface="Times New Roman"/>
                <a:sym typeface="Times New Roman"/>
              </a:rPr>
              <a:t>Uygulama Kolaylığı</a:t>
            </a:r>
            <a:endParaRPr/>
          </a:p>
          <a:p>
            <a:pPr indent="0" lvl="0" marL="0" rtl="0" algn="l">
              <a:spcBef>
                <a:spcPts val="1000"/>
              </a:spcBef>
              <a:spcAft>
                <a:spcPts val="0"/>
              </a:spcAft>
              <a:buSzPct val="100000"/>
              <a:buNone/>
            </a:pPr>
            <a:r>
              <a:rPr lang="tr-TR" sz="1400">
                <a:solidFill>
                  <a:schemeClr val="dk1"/>
                </a:solidFill>
                <a:latin typeface="Times New Roman"/>
                <a:ea typeface="Times New Roman"/>
                <a:cs typeface="Times New Roman"/>
                <a:sym typeface="Times New Roman"/>
              </a:rPr>
              <a:t>   Animasyonun bir kullanma süresi veya bakım ihtiyacı yok bu sebeple bir kez tasarlanan bir animasyon için</a:t>
            </a:r>
            <a:endParaRPr/>
          </a:p>
          <a:p>
            <a:pPr indent="0" lvl="0" marL="0" rtl="0" algn="l">
              <a:spcBef>
                <a:spcPts val="1000"/>
              </a:spcBef>
              <a:spcAft>
                <a:spcPts val="0"/>
              </a:spcAft>
              <a:buSzPct val="100000"/>
              <a:buNone/>
            </a:pPr>
            <a:r>
              <a:rPr lang="tr-TR" sz="1400">
                <a:solidFill>
                  <a:schemeClr val="dk1"/>
                </a:solidFill>
                <a:latin typeface="Times New Roman"/>
                <a:ea typeface="Times New Roman"/>
                <a:cs typeface="Times New Roman"/>
                <a:sym typeface="Times New Roman"/>
              </a:rPr>
              <a:t> sürekli bir efor harcanmasına gerek yok.</a:t>
            </a:r>
            <a:endParaRPr/>
          </a:p>
          <a:p>
            <a:pPr indent="-342900" lvl="0" marL="342900" rtl="0" algn="l">
              <a:spcBef>
                <a:spcPts val="1000"/>
              </a:spcBef>
              <a:spcAft>
                <a:spcPts val="0"/>
              </a:spcAft>
              <a:buSzPct val="100000"/>
              <a:buFont typeface="Noto Sans Symbols"/>
              <a:buChar char="⮚"/>
            </a:pPr>
            <a:r>
              <a:rPr b="1" lang="tr-TR">
                <a:solidFill>
                  <a:schemeClr val="dk1"/>
                </a:solidFill>
                <a:latin typeface="Times New Roman"/>
                <a:ea typeface="Times New Roman"/>
                <a:cs typeface="Times New Roman"/>
                <a:sym typeface="Times New Roman"/>
              </a:rPr>
              <a:t>Sürdürülebilirlik ve Devamlılık</a:t>
            </a:r>
            <a:endParaRPr/>
          </a:p>
          <a:p>
            <a:pPr indent="0" lvl="0" marL="0" rtl="0" algn="l">
              <a:spcBef>
                <a:spcPts val="1000"/>
              </a:spcBef>
              <a:spcAft>
                <a:spcPts val="0"/>
              </a:spcAft>
              <a:buSzPct val="100000"/>
              <a:buNone/>
            </a:pPr>
            <a:r>
              <a:rPr b="1" lang="tr-TR">
                <a:solidFill>
                  <a:schemeClr val="dk1"/>
                </a:solidFill>
                <a:latin typeface="Times New Roman"/>
                <a:ea typeface="Times New Roman"/>
                <a:cs typeface="Times New Roman"/>
                <a:sym typeface="Times New Roman"/>
              </a:rPr>
              <a:t>  </a:t>
            </a:r>
            <a:r>
              <a:rPr lang="tr-TR" sz="1500">
                <a:solidFill>
                  <a:schemeClr val="dk1"/>
                </a:solidFill>
                <a:latin typeface="Times New Roman"/>
                <a:ea typeface="Times New Roman"/>
                <a:cs typeface="Times New Roman"/>
                <a:sym typeface="Times New Roman"/>
              </a:rPr>
              <a:t>Hedef kitleden gelen geri dönütler sonrasında animasyonun güncellenmesi veya </a:t>
            </a:r>
            <a:endParaRPr/>
          </a:p>
          <a:p>
            <a:pPr indent="0" lvl="0" marL="0" rtl="0" algn="l">
              <a:spcBef>
                <a:spcPts val="1000"/>
              </a:spcBef>
              <a:spcAft>
                <a:spcPts val="0"/>
              </a:spcAft>
              <a:buSzPct val="100000"/>
              <a:buNone/>
            </a:pPr>
            <a:r>
              <a:rPr lang="tr-TR" sz="1500">
                <a:solidFill>
                  <a:schemeClr val="dk1"/>
                </a:solidFill>
                <a:latin typeface="Times New Roman"/>
                <a:ea typeface="Times New Roman"/>
                <a:cs typeface="Times New Roman"/>
                <a:sym typeface="Times New Roman"/>
              </a:rPr>
              <a:t>yeni senaryo yazılması oldukça basittir.</a:t>
            </a:r>
            <a:endParaRPr/>
          </a:p>
        </p:txBody>
      </p:sp>
      <p:sp>
        <p:nvSpPr>
          <p:cNvPr id="197" name="Google Shape;197;p21"/>
          <p:cNvSpPr txBox="1"/>
          <p:nvPr/>
        </p:nvSpPr>
        <p:spPr>
          <a:xfrm>
            <a:off x="198407" y="0"/>
            <a:ext cx="19236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Simay Baygın</a:t>
            </a:r>
            <a:endParaRPr/>
          </a:p>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Selin Sıla Atalay</a:t>
            </a:r>
            <a:endParaRPr sz="1800">
              <a:solidFill>
                <a:schemeClr val="dk1"/>
              </a:solidFill>
              <a:latin typeface="Century Gothic"/>
              <a:ea typeface="Century Gothic"/>
              <a:cs typeface="Century Gothic"/>
              <a:sym typeface="Century Gothic"/>
            </a:endParaRPr>
          </a:p>
        </p:txBody>
      </p:sp>
      <p:pic>
        <p:nvPicPr>
          <p:cNvPr id="198" name="Google Shape;198;p21"/>
          <p:cNvPicPr preferRelativeResize="0"/>
          <p:nvPr/>
        </p:nvPicPr>
        <p:blipFill rotWithShape="1">
          <a:blip r:embed="rId3">
            <a:alphaModFix/>
          </a:blip>
          <a:srcRect b="0" l="0" r="0" t="0"/>
          <a:stretch/>
        </p:blipFill>
        <p:spPr>
          <a:xfrm>
            <a:off x="10574123" y="-9601"/>
            <a:ext cx="1617877" cy="7850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600"/>
              <a:buChar char="🠶"/>
            </a:pPr>
            <a:r>
              <a:rPr b="1" lang="tr-TR" sz="2600">
                <a:solidFill>
                  <a:srgbClr val="C00000"/>
                </a:solidFill>
              </a:rPr>
              <a:t>Fırsatlar</a:t>
            </a:r>
            <a:endParaRPr/>
          </a:p>
          <a:p>
            <a:pPr indent="-342900" lvl="0" marL="342900" rtl="0" algn="l">
              <a:spcBef>
                <a:spcPts val="1000"/>
              </a:spcBef>
              <a:spcAft>
                <a:spcPts val="0"/>
              </a:spcAft>
              <a:buSzPts val="1400"/>
              <a:buFont typeface="Noto Sans Symbols"/>
              <a:buChar char="⮚"/>
            </a:pPr>
            <a:r>
              <a:rPr b="1" lang="tr-TR" sz="1400">
                <a:solidFill>
                  <a:srgbClr val="C00000"/>
                </a:solidFill>
              </a:rPr>
              <a:t> </a:t>
            </a:r>
            <a:r>
              <a:rPr b="1" lang="tr-TR">
                <a:solidFill>
                  <a:schemeClr val="dk1"/>
                </a:solidFill>
                <a:latin typeface="Times New Roman"/>
                <a:ea typeface="Times New Roman"/>
                <a:cs typeface="Times New Roman"/>
                <a:sym typeface="Times New Roman"/>
              </a:rPr>
              <a:t>Dernek Youtube hesabı,belediyelerin imkanları</a:t>
            </a:r>
            <a:endParaRPr b="1">
              <a:solidFill>
                <a:schemeClr val="dk1"/>
              </a:solidFill>
              <a:latin typeface="Times New Roman"/>
              <a:ea typeface="Times New Roman"/>
              <a:cs typeface="Times New Roman"/>
              <a:sym typeface="Times New Roman"/>
            </a:endParaRPr>
          </a:p>
          <a:p>
            <a:pPr indent="0" lvl="0" marL="0" rtl="0" algn="l">
              <a:spcBef>
                <a:spcPts val="1000"/>
              </a:spcBef>
              <a:spcAft>
                <a:spcPts val="0"/>
              </a:spcAft>
              <a:buSzPts val="1400"/>
              <a:buNone/>
            </a:pPr>
            <a:r>
              <a:rPr lang="tr-TR" sz="1400">
                <a:solidFill>
                  <a:schemeClr val="dk1"/>
                </a:solidFill>
                <a:latin typeface="Times New Roman"/>
                <a:ea typeface="Times New Roman"/>
                <a:cs typeface="Times New Roman"/>
                <a:sym typeface="Times New Roman"/>
              </a:rPr>
              <a:t>    Çağdaş yaşamı destekleme derneğinin Youtube hesabı ile animasyonumuzu yayınlarsak animasyona ulaşmak isteyen insanları dernek Youtube hesabına yönlendirebiliriz ve bu sayede Youtube hesabının da aktifliği artar.Belediylerin bizlere vereceği ekranlar (toplu taşımalardaki ekranlar vs.) ile çok daha geniş bir kitleye ulaşabileceğiz.</a:t>
            </a:r>
            <a:endParaRPr/>
          </a:p>
          <a:p>
            <a:pPr indent="-342900" lvl="0" marL="342900" rtl="0" algn="l">
              <a:spcBef>
                <a:spcPts val="1000"/>
              </a:spcBef>
              <a:spcAft>
                <a:spcPts val="0"/>
              </a:spcAft>
              <a:buSzPts val="1800"/>
              <a:buFont typeface="Noto Sans Symbols"/>
              <a:buChar char="⮚"/>
            </a:pPr>
            <a:r>
              <a:rPr b="1" lang="tr-TR">
                <a:solidFill>
                  <a:schemeClr val="dk1"/>
                </a:solidFill>
                <a:latin typeface="Times New Roman"/>
                <a:ea typeface="Times New Roman"/>
                <a:cs typeface="Times New Roman"/>
                <a:sym typeface="Times New Roman"/>
              </a:rPr>
              <a:t>Satılabilirlik</a:t>
            </a:r>
            <a:endParaRPr b="1">
              <a:solidFill>
                <a:schemeClr val="dk1"/>
              </a:solidFill>
              <a:latin typeface="Times New Roman"/>
              <a:ea typeface="Times New Roman"/>
              <a:cs typeface="Times New Roman"/>
              <a:sym typeface="Times New Roman"/>
            </a:endParaRPr>
          </a:p>
          <a:p>
            <a:pPr indent="0" lvl="0" marL="0" rtl="0" algn="l">
              <a:spcBef>
                <a:spcPts val="1000"/>
              </a:spcBef>
              <a:spcAft>
                <a:spcPts val="0"/>
              </a:spcAft>
              <a:buSzPts val="1200"/>
              <a:buNone/>
            </a:pPr>
            <a:r>
              <a:rPr b="1" lang="tr-TR" sz="1200">
                <a:solidFill>
                  <a:schemeClr val="dk1"/>
                </a:solidFill>
                <a:latin typeface="Times New Roman"/>
                <a:ea typeface="Times New Roman"/>
                <a:cs typeface="Times New Roman"/>
                <a:sym typeface="Times New Roman"/>
              </a:rPr>
              <a:t>   </a:t>
            </a:r>
            <a:r>
              <a:rPr lang="tr-TR" sz="1400">
                <a:solidFill>
                  <a:schemeClr val="dk1"/>
                </a:solidFill>
                <a:latin typeface="Times New Roman"/>
                <a:ea typeface="Times New Roman"/>
                <a:cs typeface="Times New Roman"/>
                <a:sym typeface="Times New Roman"/>
              </a:rPr>
              <a:t>Talep olması halinde animasyon yayınlanmak üzere satılabilir.</a:t>
            </a:r>
            <a:endParaRPr/>
          </a:p>
          <a:p>
            <a:pPr indent="-342900" lvl="0" marL="342900" rtl="0" algn="l">
              <a:spcBef>
                <a:spcPts val="1000"/>
              </a:spcBef>
              <a:spcAft>
                <a:spcPts val="0"/>
              </a:spcAft>
              <a:buSzPts val="1800"/>
              <a:buFont typeface="Noto Sans Symbols"/>
              <a:buChar char="⮚"/>
            </a:pPr>
            <a:r>
              <a:rPr b="1" lang="tr-TR">
                <a:solidFill>
                  <a:schemeClr val="dk1"/>
                </a:solidFill>
                <a:latin typeface="Times New Roman"/>
                <a:ea typeface="Times New Roman"/>
                <a:cs typeface="Times New Roman"/>
                <a:sym typeface="Times New Roman"/>
              </a:rPr>
              <a:t>Animasyona Olan İlgi</a:t>
            </a:r>
            <a:endParaRPr/>
          </a:p>
          <a:p>
            <a:pPr indent="0" lvl="0" marL="0" rtl="0" algn="l">
              <a:spcBef>
                <a:spcPts val="1000"/>
              </a:spcBef>
              <a:spcAft>
                <a:spcPts val="0"/>
              </a:spcAft>
              <a:buSzPts val="1400"/>
              <a:buNone/>
            </a:pPr>
            <a:r>
              <a:rPr lang="tr-TR" sz="1400">
                <a:solidFill>
                  <a:schemeClr val="dk1"/>
                </a:solidFill>
                <a:latin typeface="Times New Roman"/>
                <a:ea typeface="Times New Roman"/>
                <a:cs typeface="Times New Roman"/>
                <a:sym typeface="Times New Roman"/>
              </a:rPr>
              <a:t>   Animasyon endüstrisi teknolojinin de desteği ile gelişmeye devam ediyor.</a:t>
            </a:r>
            <a:endParaRPr/>
          </a:p>
          <a:p>
            <a:pPr indent="0" lvl="0" marL="0" rtl="0" algn="l">
              <a:spcBef>
                <a:spcPts val="1000"/>
              </a:spcBef>
              <a:spcAft>
                <a:spcPts val="0"/>
              </a:spcAft>
              <a:buSzPts val="1500"/>
              <a:buNone/>
            </a:pPr>
            <a:r>
              <a:t/>
            </a:r>
            <a:endParaRPr sz="1500">
              <a:solidFill>
                <a:schemeClr val="dk1"/>
              </a:solidFill>
              <a:latin typeface="Times New Roman"/>
              <a:ea typeface="Times New Roman"/>
              <a:cs typeface="Times New Roman"/>
              <a:sym typeface="Times New Roman"/>
            </a:endParaRPr>
          </a:p>
        </p:txBody>
      </p:sp>
      <p:sp>
        <p:nvSpPr>
          <p:cNvPr id="204" name="Google Shape;204;p2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7200"/>
              <a:buFont typeface="Times New Roman"/>
              <a:buNone/>
            </a:pPr>
            <a:r>
              <a:rPr lang="tr-TR" sz="7200">
                <a:latin typeface="Times New Roman"/>
                <a:ea typeface="Times New Roman"/>
                <a:cs typeface="Times New Roman"/>
                <a:sym typeface="Times New Roman"/>
              </a:rPr>
              <a:t>   SWOT Analizi</a:t>
            </a:r>
            <a:endParaRPr sz="7200">
              <a:latin typeface="Times New Roman"/>
              <a:ea typeface="Times New Roman"/>
              <a:cs typeface="Times New Roman"/>
              <a:sym typeface="Times New Roman"/>
            </a:endParaRPr>
          </a:p>
        </p:txBody>
      </p:sp>
      <p:sp>
        <p:nvSpPr>
          <p:cNvPr id="205" name="Google Shape;205;p22"/>
          <p:cNvSpPr txBox="1"/>
          <p:nvPr/>
        </p:nvSpPr>
        <p:spPr>
          <a:xfrm>
            <a:off x="207034" y="0"/>
            <a:ext cx="19236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Simay Baygın</a:t>
            </a:r>
            <a:endParaRPr/>
          </a:p>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Selin Sıla Atalay</a:t>
            </a:r>
            <a:endParaRPr sz="1800">
              <a:solidFill>
                <a:schemeClr val="dk1"/>
              </a:solidFill>
              <a:latin typeface="Century Gothic"/>
              <a:ea typeface="Century Gothic"/>
              <a:cs typeface="Century Gothic"/>
              <a:sym typeface="Century Gothic"/>
            </a:endParaRPr>
          </a:p>
        </p:txBody>
      </p:sp>
      <p:pic>
        <p:nvPicPr>
          <p:cNvPr id="206" name="Google Shape;206;p22"/>
          <p:cNvPicPr preferRelativeResize="0"/>
          <p:nvPr/>
        </p:nvPicPr>
        <p:blipFill rotWithShape="1">
          <a:blip r:embed="rId3">
            <a:alphaModFix/>
          </a:blip>
          <a:srcRect b="0" l="0" r="0" t="0"/>
          <a:stretch/>
        </p:blipFill>
        <p:spPr>
          <a:xfrm>
            <a:off x="10574123" y="3008"/>
            <a:ext cx="1617877" cy="7850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Century Gothic"/>
              <a:buNone/>
            </a:pPr>
            <a:r>
              <a:rPr lang="tr-TR"/>
              <a:t>İstatistikler</a:t>
            </a:r>
            <a:endParaRPr/>
          </a:p>
        </p:txBody>
      </p:sp>
      <p:pic>
        <p:nvPicPr>
          <p:cNvPr id="212" name="Google Shape;212;p23"/>
          <p:cNvPicPr preferRelativeResize="0"/>
          <p:nvPr/>
        </p:nvPicPr>
        <p:blipFill rotWithShape="1">
          <a:blip r:embed="rId3">
            <a:alphaModFix/>
          </a:blip>
          <a:srcRect b="0" l="0" r="0" t="0"/>
          <a:stretch/>
        </p:blipFill>
        <p:spPr>
          <a:xfrm>
            <a:off x="2428875" y="1555750"/>
            <a:ext cx="7930976" cy="4101472"/>
          </a:xfrm>
          <a:prstGeom prst="rect">
            <a:avLst/>
          </a:prstGeom>
          <a:noFill/>
          <a:ln>
            <a:noFill/>
          </a:ln>
        </p:spPr>
      </p:pic>
      <p:sp>
        <p:nvSpPr>
          <p:cNvPr id="213" name="Google Shape;213;p23"/>
          <p:cNvSpPr txBox="1"/>
          <p:nvPr/>
        </p:nvSpPr>
        <p:spPr>
          <a:xfrm>
            <a:off x="198408" y="0"/>
            <a:ext cx="19236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Simay Baygın</a:t>
            </a:r>
            <a:endParaRPr/>
          </a:p>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Selin Sıla Atalay</a:t>
            </a:r>
            <a:endParaRPr sz="1800">
              <a:solidFill>
                <a:schemeClr val="dk1"/>
              </a:solidFill>
              <a:latin typeface="Century Gothic"/>
              <a:ea typeface="Century Gothic"/>
              <a:cs typeface="Century Gothic"/>
              <a:sym typeface="Century Gothic"/>
            </a:endParaRPr>
          </a:p>
        </p:txBody>
      </p:sp>
      <p:pic>
        <p:nvPicPr>
          <p:cNvPr id="214" name="Google Shape;214;p23"/>
          <p:cNvPicPr preferRelativeResize="0"/>
          <p:nvPr/>
        </p:nvPicPr>
        <p:blipFill rotWithShape="1">
          <a:blip r:embed="rId4">
            <a:alphaModFix/>
          </a:blip>
          <a:srcRect b="0" l="0" r="0" t="0"/>
          <a:stretch/>
        </p:blipFill>
        <p:spPr>
          <a:xfrm>
            <a:off x="10574123" y="0"/>
            <a:ext cx="1617877" cy="7850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idx="1" type="body"/>
          </p:nvPr>
        </p:nvSpPr>
        <p:spPr>
          <a:xfrm>
            <a:off x="2260879" y="2200589"/>
            <a:ext cx="9243733" cy="558688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600"/>
              <a:buChar char="🠶"/>
            </a:pPr>
            <a:r>
              <a:rPr b="1" lang="tr-TR" sz="2600">
                <a:solidFill>
                  <a:srgbClr val="C00000"/>
                </a:solidFill>
              </a:rPr>
              <a:t>Zayıf Yönler</a:t>
            </a:r>
            <a:endParaRPr/>
          </a:p>
          <a:p>
            <a:pPr indent="-342900" lvl="0" marL="342900" rtl="0" algn="l">
              <a:spcBef>
                <a:spcPts val="1000"/>
              </a:spcBef>
              <a:spcAft>
                <a:spcPts val="0"/>
              </a:spcAft>
              <a:buSzPts val="1400"/>
              <a:buFont typeface="Noto Sans Symbols"/>
              <a:buChar char="⮚"/>
            </a:pPr>
            <a:r>
              <a:rPr b="1" lang="tr-TR" sz="1400">
                <a:solidFill>
                  <a:srgbClr val="C00000"/>
                </a:solidFill>
              </a:rPr>
              <a:t> </a:t>
            </a:r>
            <a:r>
              <a:rPr b="1" lang="tr-TR">
                <a:solidFill>
                  <a:schemeClr val="dk1"/>
                </a:solidFill>
                <a:latin typeface="Times New Roman"/>
                <a:ea typeface="Times New Roman"/>
                <a:cs typeface="Times New Roman"/>
                <a:sym typeface="Times New Roman"/>
              </a:rPr>
              <a:t>Hedef Kitleye Ulaşamama Riski</a:t>
            </a:r>
            <a:endParaRPr b="1">
              <a:solidFill>
                <a:schemeClr val="dk1"/>
              </a:solidFill>
              <a:latin typeface="Times New Roman"/>
              <a:ea typeface="Times New Roman"/>
              <a:cs typeface="Times New Roman"/>
              <a:sym typeface="Times New Roman"/>
            </a:endParaRPr>
          </a:p>
          <a:p>
            <a:pPr indent="0" lvl="0" marL="0" rtl="0" algn="l">
              <a:spcBef>
                <a:spcPts val="1000"/>
              </a:spcBef>
              <a:spcAft>
                <a:spcPts val="0"/>
              </a:spcAft>
              <a:buSzPts val="1400"/>
              <a:buNone/>
            </a:pPr>
            <a:r>
              <a:rPr lang="tr-TR" sz="1400">
                <a:solidFill>
                  <a:schemeClr val="dk1"/>
                </a:solidFill>
                <a:latin typeface="Times New Roman"/>
                <a:ea typeface="Times New Roman"/>
                <a:cs typeface="Times New Roman"/>
                <a:sym typeface="Times New Roman"/>
              </a:rPr>
              <a:t>    Öncelikli hedef kitlemiz aile içi şiddete maruz kalan ve akran zorbalığı yapan gençlerdir.QR kod ile bu kitlenin hedefini çekebileceğimizi düşünüyoruz.Bu kitlenin ardından hedefimiz aile içi şiddete sebep olan aile bireyleri ve zorbalığa maruz kalan gençler.Toplu taşıma araçlarındaki ekranlar ile bu kitlenin ilgisini çekmeyi planlıyoruz.</a:t>
            </a:r>
            <a:endParaRPr/>
          </a:p>
          <a:p>
            <a:pPr indent="0" lvl="0" marL="0" rtl="0" algn="l">
              <a:spcBef>
                <a:spcPts val="1000"/>
              </a:spcBef>
              <a:spcAft>
                <a:spcPts val="0"/>
              </a:spcAft>
              <a:buSzPts val="1400"/>
              <a:buNone/>
            </a:pPr>
            <a:r>
              <a:t/>
            </a:r>
            <a:endParaRPr sz="1400">
              <a:solidFill>
                <a:schemeClr val="dk1"/>
              </a:solidFill>
              <a:latin typeface="Times New Roman"/>
              <a:ea typeface="Times New Roman"/>
              <a:cs typeface="Times New Roman"/>
              <a:sym typeface="Times New Roman"/>
            </a:endParaRPr>
          </a:p>
          <a:p>
            <a:pPr indent="-342900" lvl="0" marL="342900" rtl="0" algn="l">
              <a:spcBef>
                <a:spcPts val="1000"/>
              </a:spcBef>
              <a:spcAft>
                <a:spcPts val="0"/>
              </a:spcAft>
              <a:buSzPts val="2600"/>
              <a:buChar char="🠶"/>
            </a:pPr>
            <a:r>
              <a:rPr b="1" lang="tr-TR" sz="2600">
                <a:solidFill>
                  <a:srgbClr val="C00000"/>
                </a:solidFill>
              </a:rPr>
              <a:t>Tehlikeler</a:t>
            </a:r>
            <a:endParaRPr/>
          </a:p>
          <a:p>
            <a:pPr indent="-342900" lvl="0" marL="342900" rtl="0" algn="l">
              <a:spcBef>
                <a:spcPts val="1000"/>
              </a:spcBef>
              <a:spcAft>
                <a:spcPts val="0"/>
              </a:spcAft>
              <a:buSzPts val="1800"/>
              <a:buFont typeface="Noto Sans Symbols"/>
              <a:buChar char="⮚"/>
            </a:pPr>
            <a:r>
              <a:rPr b="1" lang="tr-TR">
                <a:solidFill>
                  <a:schemeClr val="dk1"/>
                </a:solidFill>
                <a:latin typeface="Times New Roman"/>
                <a:ea typeface="Times New Roman"/>
                <a:cs typeface="Times New Roman"/>
                <a:sym typeface="Times New Roman"/>
              </a:rPr>
              <a:t>Sponsor</a:t>
            </a:r>
            <a:endParaRPr/>
          </a:p>
          <a:p>
            <a:pPr indent="0" lvl="0" marL="0" rtl="0" algn="l">
              <a:spcBef>
                <a:spcPts val="1000"/>
              </a:spcBef>
              <a:spcAft>
                <a:spcPts val="0"/>
              </a:spcAft>
              <a:buSzPts val="1800"/>
              <a:buNone/>
            </a:pPr>
            <a:r>
              <a:rPr b="1" lang="tr-TR">
                <a:solidFill>
                  <a:schemeClr val="dk1"/>
                </a:solidFill>
                <a:latin typeface="Times New Roman"/>
                <a:ea typeface="Times New Roman"/>
                <a:cs typeface="Times New Roman"/>
                <a:sym typeface="Times New Roman"/>
              </a:rPr>
              <a:t>   </a:t>
            </a:r>
            <a:r>
              <a:rPr lang="tr-TR" sz="1400">
                <a:solidFill>
                  <a:schemeClr val="dk1"/>
                </a:solidFill>
                <a:latin typeface="Times New Roman"/>
                <a:ea typeface="Times New Roman"/>
                <a:cs typeface="Times New Roman"/>
                <a:sym typeface="Times New Roman"/>
              </a:rPr>
              <a:t>İlk adımda projemizin masrafları (Animasyon ve matbaa) ve yayınlanma süreci için sponsorlara ulaşacağız.</a:t>
            </a:r>
            <a:endParaRPr b="1">
              <a:solidFill>
                <a:schemeClr val="dk1"/>
              </a:solidFill>
              <a:latin typeface="Times New Roman"/>
              <a:ea typeface="Times New Roman"/>
              <a:cs typeface="Times New Roman"/>
              <a:sym typeface="Times New Roman"/>
            </a:endParaRPr>
          </a:p>
          <a:p>
            <a:pPr indent="0" lvl="0" marL="0" rtl="0" algn="l">
              <a:spcBef>
                <a:spcPts val="1000"/>
              </a:spcBef>
              <a:spcAft>
                <a:spcPts val="0"/>
              </a:spcAft>
              <a:buSzPts val="1800"/>
              <a:buNone/>
            </a:pPr>
            <a:r>
              <a:rPr b="1" lang="tr-TR">
                <a:solidFill>
                  <a:schemeClr val="dk1"/>
                </a:solidFill>
                <a:latin typeface="Times New Roman"/>
                <a:ea typeface="Times New Roman"/>
                <a:cs typeface="Times New Roman"/>
                <a:sym typeface="Times New Roman"/>
              </a:rPr>
              <a:t>  </a:t>
            </a:r>
            <a:endParaRPr/>
          </a:p>
          <a:p>
            <a:pPr indent="-177800" lvl="0" marL="342900" rtl="0" algn="l">
              <a:spcBef>
                <a:spcPts val="1000"/>
              </a:spcBef>
              <a:spcAft>
                <a:spcPts val="0"/>
              </a:spcAft>
              <a:buSzPts val="2600"/>
              <a:buFont typeface="Noto Sans Symbols"/>
              <a:buNone/>
            </a:pPr>
            <a:r>
              <a:t/>
            </a:r>
            <a:endParaRPr b="1" sz="2600">
              <a:solidFill>
                <a:srgbClr val="C00000"/>
              </a:solidFill>
            </a:endParaRPr>
          </a:p>
          <a:p>
            <a:pPr indent="0" lvl="0" marL="0" rtl="0" algn="l">
              <a:spcBef>
                <a:spcPts val="1000"/>
              </a:spcBef>
              <a:spcAft>
                <a:spcPts val="0"/>
              </a:spcAft>
              <a:buSzPts val="1500"/>
              <a:buNone/>
            </a:pPr>
            <a:r>
              <a:t/>
            </a:r>
            <a:endParaRPr sz="1500">
              <a:solidFill>
                <a:schemeClr val="dk1"/>
              </a:solidFill>
              <a:latin typeface="Times New Roman"/>
              <a:ea typeface="Times New Roman"/>
              <a:cs typeface="Times New Roman"/>
              <a:sym typeface="Times New Roman"/>
            </a:endParaRPr>
          </a:p>
        </p:txBody>
      </p:sp>
      <p:sp>
        <p:nvSpPr>
          <p:cNvPr id="220" name="Google Shape;220;p2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7200"/>
              <a:buFont typeface="Times New Roman"/>
              <a:buNone/>
            </a:pPr>
            <a:r>
              <a:rPr lang="tr-TR" sz="7200">
                <a:latin typeface="Times New Roman"/>
                <a:ea typeface="Times New Roman"/>
                <a:cs typeface="Times New Roman"/>
                <a:sym typeface="Times New Roman"/>
              </a:rPr>
              <a:t>   SWOT Analizi</a:t>
            </a:r>
            <a:endParaRPr sz="7200">
              <a:latin typeface="Times New Roman"/>
              <a:ea typeface="Times New Roman"/>
              <a:cs typeface="Times New Roman"/>
              <a:sym typeface="Times New Roman"/>
            </a:endParaRPr>
          </a:p>
        </p:txBody>
      </p:sp>
      <p:sp>
        <p:nvSpPr>
          <p:cNvPr id="221" name="Google Shape;221;p24"/>
          <p:cNvSpPr txBox="1"/>
          <p:nvPr/>
        </p:nvSpPr>
        <p:spPr>
          <a:xfrm>
            <a:off x="198408" y="0"/>
            <a:ext cx="19236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Simay Baygın</a:t>
            </a:r>
            <a:endParaRPr/>
          </a:p>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Selin Sıla Atalay</a:t>
            </a:r>
            <a:endParaRPr sz="1800">
              <a:solidFill>
                <a:schemeClr val="dk1"/>
              </a:solidFill>
              <a:latin typeface="Century Gothic"/>
              <a:ea typeface="Century Gothic"/>
              <a:cs typeface="Century Gothic"/>
              <a:sym typeface="Century Gothic"/>
            </a:endParaRPr>
          </a:p>
        </p:txBody>
      </p:sp>
      <p:pic>
        <p:nvPicPr>
          <p:cNvPr id="222" name="Google Shape;222;p24"/>
          <p:cNvPicPr preferRelativeResize="0"/>
          <p:nvPr/>
        </p:nvPicPr>
        <p:blipFill rotWithShape="1">
          <a:blip r:embed="rId3">
            <a:alphaModFix/>
          </a:blip>
          <a:srcRect b="0" l="0" r="0" t="0"/>
          <a:stretch/>
        </p:blipFill>
        <p:spPr>
          <a:xfrm>
            <a:off x="10574123" y="0"/>
            <a:ext cx="1617877" cy="7850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7200"/>
              <a:buFont typeface="Times New Roman"/>
              <a:buNone/>
            </a:pPr>
            <a:r>
              <a:rPr lang="tr-TR" sz="7200">
                <a:latin typeface="Times New Roman"/>
                <a:ea typeface="Times New Roman"/>
                <a:cs typeface="Times New Roman"/>
                <a:sym typeface="Times New Roman"/>
              </a:rPr>
              <a:t>İhtiyaç Listesi</a:t>
            </a:r>
            <a:endParaRPr sz="7200">
              <a:latin typeface="Times New Roman"/>
              <a:ea typeface="Times New Roman"/>
              <a:cs typeface="Times New Roman"/>
              <a:sym typeface="Times New Roman"/>
            </a:endParaRPr>
          </a:p>
        </p:txBody>
      </p:sp>
      <p:sp>
        <p:nvSpPr>
          <p:cNvPr id="228" name="Google Shape;228;p25"/>
          <p:cNvSpPr txBox="1"/>
          <p:nvPr>
            <p:ph idx="2" type="body"/>
          </p:nvPr>
        </p:nvSpPr>
        <p:spPr>
          <a:xfrm>
            <a:off x="2178375" y="1963595"/>
            <a:ext cx="4870392" cy="3936203"/>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1800"/>
              <a:buFont typeface="Noto Sans Symbols"/>
              <a:buNone/>
            </a:pPr>
            <a:r>
              <a:t/>
            </a:r>
            <a:endParaRPr/>
          </a:p>
          <a:p>
            <a:pPr indent="-342900" lvl="0" marL="342900" rtl="0" algn="l">
              <a:spcBef>
                <a:spcPts val="1000"/>
              </a:spcBef>
              <a:spcAft>
                <a:spcPts val="0"/>
              </a:spcAft>
              <a:buSzPts val="1800"/>
              <a:buFont typeface="Noto Sans Symbols"/>
              <a:buChar char="⮚"/>
            </a:pPr>
            <a:r>
              <a:rPr b="1" lang="tr-TR">
                <a:latin typeface="Times New Roman"/>
                <a:ea typeface="Times New Roman"/>
                <a:cs typeface="Times New Roman"/>
                <a:sym typeface="Times New Roman"/>
              </a:rPr>
              <a:t>Senaryo</a:t>
            </a:r>
            <a:endParaRPr/>
          </a:p>
          <a:p>
            <a:pPr indent="0" lvl="0" marL="0" rtl="0" algn="l">
              <a:spcBef>
                <a:spcPts val="1000"/>
              </a:spcBef>
              <a:spcAft>
                <a:spcPts val="0"/>
              </a:spcAft>
              <a:buSzPts val="1800"/>
              <a:buNone/>
            </a:pPr>
            <a:r>
              <a:rPr b="1" lang="tr-TR"/>
              <a:t> </a:t>
            </a:r>
            <a:r>
              <a:rPr lang="tr-TR" sz="1600">
                <a:latin typeface="Times New Roman"/>
                <a:ea typeface="Times New Roman"/>
                <a:cs typeface="Times New Roman"/>
                <a:sym typeface="Times New Roman"/>
              </a:rPr>
              <a:t>Akılda kalıcılığı arttırmak ve insanların dikkatini çekebilmek için bir profesyonel senaristin yardımına ihtiyacımız var.</a:t>
            </a:r>
            <a:r>
              <a:rPr b="1" lang="tr-TR" sz="1600">
                <a:latin typeface="Times New Roman"/>
                <a:ea typeface="Times New Roman"/>
                <a:cs typeface="Times New Roman"/>
                <a:sym typeface="Times New Roman"/>
              </a:rPr>
              <a:t> </a:t>
            </a:r>
            <a:endParaRPr/>
          </a:p>
          <a:p>
            <a:pPr indent="-342900" lvl="0" marL="342900" rtl="0" algn="l">
              <a:spcBef>
                <a:spcPts val="1000"/>
              </a:spcBef>
              <a:spcAft>
                <a:spcPts val="0"/>
              </a:spcAft>
              <a:buSzPts val="1600"/>
              <a:buFont typeface="Noto Sans Symbols"/>
              <a:buChar char="⮚"/>
            </a:pPr>
            <a:r>
              <a:rPr b="1" lang="tr-TR" sz="1600">
                <a:latin typeface="Times New Roman"/>
                <a:ea typeface="Times New Roman"/>
                <a:cs typeface="Times New Roman"/>
                <a:sym typeface="Times New Roman"/>
              </a:rPr>
              <a:t>Seslendirme</a:t>
            </a:r>
            <a:endParaRPr/>
          </a:p>
          <a:p>
            <a:pPr indent="0" lvl="0" marL="0" rtl="0" algn="l">
              <a:spcBef>
                <a:spcPts val="1000"/>
              </a:spcBef>
              <a:spcAft>
                <a:spcPts val="0"/>
              </a:spcAft>
              <a:buSzPts val="1600"/>
              <a:buNone/>
            </a:pPr>
            <a:r>
              <a:rPr b="1" lang="tr-TR" sz="1600">
                <a:latin typeface="Times New Roman"/>
                <a:ea typeface="Times New Roman"/>
                <a:cs typeface="Times New Roman"/>
                <a:sym typeface="Times New Roman"/>
              </a:rPr>
              <a:t>    </a:t>
            </a:r>
            <a:r>
              <a:rPr lang="tr-TR" sz="1600">
                <a:latin typeface="Times New Roman"/>
                <a:ea typeface="Times New Roman"/>
                <a:cs typeface="Times New Roman"/>
                <a:sym typeface="Times New Roman"/>
              </a:rPr>
              <a:t>Seslendirme ,animasyon karakterlerine kimlik kazandırma açısından çok önemlidir.Aynı zamanda akılda kalıcılığa da çok büyük etkisi var.</a:t>
            </a:r>
            <a:endParaRPr sz="1600">
              <a:latin typeface="Times New Roman"/>
              <a:ea typeface="Times New Roman"/>
              <a:cs typeface="Times New Roman"/>
              <a:sym typeface="Times New Roman"/>
            </a:endParaRPr>
          </a:p>
        </p:txBody>
      </p:sp>
      <p:sp>
        <p:nvSpPr>
          <p:cNvPr id="229" name="Google Shape;229;p25"/>
          <p:cNvSpPr txBox="1"/>
          <p:nvPr>
            <p:ph idx="4" type="body"/>
          </p:nvPr>
        </p:nvSpPr>
        <p:spPr>
          <a:xfrm>
            <a:off x="6987396" y="1963595"/>
            <a:ext cx="4518235" cy="3936203"/>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1800"/>
              <a:buFont typeface="Noto Sans Symbols"/>
              <a:buNone/>
            </a:pPr>
            <a:r>
              <a:t/>
            </a:r>
            <a:endParaRPr/>
          </a:p>
          <a:p>
            <a:pPr indent="-342900" lvl="0" marL="342900" rtl="0" algn="l">
              <a:spcBef>
                <a:spcPts val="1000"/>
              </a:spcBef>
              <a:spcAft>
                <a:spcPts val="0"/>
              </a:spcAft>
              <a:buSzPts val="1800"/>
              <a:buFont typeface="Noto Sans Symbols"/>
              <a:buChar char="⮚"/>
            </a:pPr>
            <a:r>
              <a:rPr b="1" lang="tr-TR">
                <a:latin typeface="Times New Roman"/>
                <a:ea typeface="Times New Roman"/>
                <a:cs typeface="Times New Roman"/>
                <a:sym typeface="Times New Roman"/>
              </a:rPr>
              <a:t>Prodüksiyon Hizmeti</a:t>
            </a:r>
            <a:endParaRPr/>
          </a:p>
          <a:p>
            <a:pPr indent="0" lvl="0" marL="0" rtl="0" algn="l">
              <a:spcBef>
                <a:spcPts val="1000"/>
              </a:spcBef>
              <a:spcAft>
                <a:spcPts val="0"/>
              </a:spcAft>
              <a:buSzPts val="1800"/>
              <a:buNone/>
            </a:pPr>
            <a:r>
              <a:rPr b="1" lang="tr-TR">
                <a:latin typeface="Times New Roman"/>
                <a:ea typeface="Times New Roman"/>
                <a:cs typeface="Times New Roman"/>
                <a:sym typeface="Times New Roman"/>
              </a:rPr>
              <a:t>   </a:t>
            </a:r>
            <a:r>
              <a:rPr lang="tr-TR" sz="1600">
                <a:latin typeface="Times New Roman"/>
                <a:ea typeface="Times New Roman"/>
                <a:cs typeface="Times New Roman"/>
                <a:sym typeface="Times New Roman"/>
              </a:rPr>
              <a:t> Yazılan senaryonun animasyona dönüştürülmesi için bir animasyon yapım uzmanına ihtiyacımız var.</a:t>
            </a:r>
            <a:endParaRPr sz="1200">
              <a:latin typeface="Times New Roman"/>
              <a:ea typeface="Times New Roman"/>
              <a:cs typeface="Times New Roman"/>
              <a:sym typeface="Times New Roman"/>
            </a:endParaRPr>
          </a:p>
          <a:p>
            <a:pPr indent="0" lvl="0" marL="0" rtl="0" algn="l">
              <a:spcBef>
                <a:spcPts val="1000"/>
              </a:spcBef>
              <a:spcAft>
                <a:spcPts val="0"/>
              </a:spcAft>
              <a:buSzPts val="1600"/>
              <a:buNone/>
            </a:pPr>
            <a:r>
              <a:t/>
            </a:r>
            <a:endParaRPr sz="1600">
              <a:latin typeface="Times New Roman"/>
              <a:ea typeface="Times New Roman"/>
              <a:cs typeface="Times New Roman"/>
              <a:sym typeface="Times New Roman"/>
            </a:endParaRPr>
          </a:p>
          <a:p>
            <a:pPr indent="-342900" lvl="0" marL="342900" rtl="0" algn="l">
              <a:spcBef>
                <a:spcPts val="1000"/>
              </a:spcBef>
              <a:spcAft>
                <a:spcPts val="0"/>
              </a:spcAft>
              <a:buSzPts val="1800"/>
              <a:buFont typeface="Noto Sans Symbols"/>
              <a:buChar char="⮚"/>
            </a:pPr>
            <a:r>
              <a:rPr lang="tr-TR"/>
              <a:t> </a:t>
            </a:r>
            <a:r>
              <a:rPr b="1" lang="tr-TR">
                <a:latin typeface="Times New Roman"/>
                <a:ea typeface="Times New Roman"/>
                <a:cs typeface="Times New Roman"/>
                <a:sym typeface="Times New Roman"/>
              </a:rPr>
              <a:t>Matbaa Hizmeti</a:t>
            </a:r>
            <a:endParaRPr/>
          </a:p>
          <a:p>
            <a:pPr indent="0" lvl="0" marL="0" rtl="0" algn="l">
              <a:spcBef>
                <a:spcPts val="1000"/>
              </a:spcBef>
              <a:spcAft>
                <a:spcPts val="0"/>
              </a:spcAft>
              <a:buSzPts val="1800"/>
              <a:buNone/>
            </a:pPr>
            <a:r>
              <a:rPr b="1" lang="tr-TR"/>
              <a:t>   </a:t>
            </a:r>
            <a:r>
              <a:rPr lang="tr-TR" sz="1600">
                <a:latin typeface="Times New Roman"/>
                <a:ea typeface="Times New Roman"/>
                <a:cs typeface="Times New Roman"/>
                <a:sym typeface="Times New Roman"/>
              </a:rPr>
              <a:t>Stickerlarımızın basımı için matbaaya ihtiyacımız var.</a:t>
            </a:r>
            <a:endParaRPr sz="1600">
              <a:latin typeface="Times New Roman"/>
              <a:ea typeface="Times New Roman"/>
              <a:cs typeface="Times New Roman"/>
              <a:sym typeface="Times New Roman"/>
            </a:endParaRPr>
          </a:p>
        </p:txBody>
      </p:sp>
      <p:sp>
        <p:nvSpPr>
          <p:cNvPr id="230" name="Google Shape;230;p25"/>
          <p:cNvSpPr txBox="1"/>
          <p:nvPr/>
        </p:nvSpPr>
        <p:spPr>
          <a:xfrm>
            <a:off x="185674" y="0"/>
            <a:ext cx="19236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Simay Baygın</a:t>
            </a:r>
            <a:endParaRPr/>
          </a:p>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Selin Sıla Atalay</a:t>
            </a:r>
            <a:endParaRPr sz="1800">
              <a:solidFill>
                <a:schemeClr val="dk1"/>
              </a:solidFill>
              <a:latin typeface="Century Gothic"/>
              <a:ea typeface="Century Gothic"/>
              <a:cs typeface="Century Gothic"/>
              <a:sym typeface="Century Gothic"/>
            </a:endParaRPr>
          </a:p>
        </p:txBody>
      </p:sp>
      <p:pic>
        <p:nvPicPr>
          <p:cNvPr id="231" name="Google Shape;231;p25"/>
          <p:cNvPicPr preferRelativeResize="0"/>
          <p:nvPr/>
        </p:nvPicPr>
        <p:blipFill rotWithShape="1">
          <a:blip r:embed="rId3">
            <a:alphaModFix/>
          </a:blip>
          <a:srcRect b="0" l="0" r="0" t="0"/>
          <a:stretch/>
        </p:blipFill>
        <p:spPr>
          <a:xfrm>
            <a:off x="10574123" y="0"/>
            <a:ext cx="1617877" cy="7850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tr-TR"/>
              <a:t>Masraf Hesabı</a:t>
            </a:r>
            <a:endParaRPr/>
          </a:p>
        </p:txBody>
      </p:sp>
      <p:grpSp>
        <p:nvGrpSpPr>
          <p:cNvPr id="237" name="Google Shape;237;p26"/>
          <p:cNvGrpSpPr/>
          <p:nvPr/>
        </p:nvGrpSpPr>
        <p:grpSpPr>
          <a:xfrm>
            <a:off x="4114798" y="1717977"/>
            <a:ext cx="4848047" cy="4457215"/>
            <a:chOff x="871266" y="1320"/>
            <a:chExt cx="4848047" cy="4457215"/>
          </a:xfrm>
        </p:grpSpPr>
        <p:sp>
          <p:nvSpPr>
            <p:cNvPr id="238" name="Google Shape;238;p26"/>
            <p:cNvSpPr/>
            <p:nvPr/>
          </p:nvSpPr>
          <p:spPr>
            <a:xfrm>
              <a:off x="879910" y="1320"/>
              <a:ext cx="1852125" cy="1794661"/>
            </a:xfrm>
            <a:prstGeom prst="ellipse">
              <a:avLst/>
            </a:prstGeom>
            <a:solidFill>
              <a:srgbClr val="A52F0D"/>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txBox="1"/>
            <p:nvPr/>
          </p:nvSpPr>
          <p:spPr>
            <a:xfrm>
              <a:off x="1151147" y="264142"/>
              <a:ext cx="1309651" cy="1269017"/>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rPr lang="tr-TR" sz="2100">
                  <a:solidFill>
                    <a:schemeClr val="lt1"/>
                  </a:solidFill>
                  <a:latin typeface="Times New Roman"/>
                  <a:ea typeface="Times New Roman"/>
                  <a:cs typeface="Times New Roman"/>
                  <a:sym typeface="Times New Roman"/>
                </a:rPr>
                <a:t>Animasyon Hizmeti</a:t>
              </a:r>
              <a:endParaRPr/>
            </a:p>
            <a:p>
              <a:pPr indent="0" lvl="0" marL="0" marR="0" rtl="0" algn="ctr">
                <a:lnSpc>
                  <a:spcPct val="90000"/>
                </a:lnSpc>
                <a:spcBef>
                  <a:spcPts val="735"/>
                </a:spcBef>
                <a:spcAft>
                  <a:spcPts val="0"/>
                </a:spcAft>
                <a:buNone/>
              </a:pPr>
              <a:r>
                <a:rPr b="0" i="0" lang="tr-TR" sz="2100">
                  <a:solidFill>
                    <a:schemeClr val="lt1"/>
                  </a:solidFill>
                  <a:latin typeface="Times New Roman"/>
                  <a:ea typeface="Times New Roman"/>
                  <a:cs typeface="Times New Roman"/>
                  <a:sym typeface="Times New Roman"/>
                </a:rPr>
                <a:t>~ 1500</a:t>
              </a:r>
              <a:endParaRPr sz="2100">
                <a:solidFill>
                  <a:schemeClr val="lt1"/>
                </a:solidFill>
                <a:latin typeface="Times New Roman"/>
                <a:ea typeface="Times New Roman"/>
                <a:cs typeface="Times New Roman"/>
                <a:sym typeface="Times New Roman"/>
              </a:endParaRPr>
            </a:p>
          </p:txBody>
        </p:sp>
        <p:sp>
          <p:nvSpPr>
            <p:cNvPr id="240" name="Google Shape;240;p26"/>
            <p:cNvSpPr/>
            <p:nvPr/>
          </p:nvSpPr>
          <p:spPr>
            <a:xfrm>
              <a:off x="1473741" y="1889006"/>
              <a:ext cx="664464" cy="664464"/>
            </a:xfrm>
            <a:prstGeom prst="mathPlus">
              <a:avLst>
                <a:gd fmla="val 23520" name="adj1"/>
              </a:avLst>
            </a:prstGeom>
            <a:solidFill>
              <a:srgbClr val="CFAA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txBox="1"/>
            <p:nvPr/>
          </p:nvSpPr>
          <p:spPr>
            <a:xfrm>
              <a:off x="1561816" y="2143097"/>
              <a:ext cx="488314" cy="15628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100">
                <a:solidFill>
                  <a:schemeClr val="lt1"/>
                </a:solidFill>
                <a:latin typeface="Century Gothic"/>
                <a:ea typeface="Century Gothic"/>
                <a:cs typeface="Century Gothic"/>
                <a:sym typeface="Century Gothic"/>
              </a:endParaRPr>
            </a:p>
          </p:txBody>
        </p:sp>
        <p:sp>
          <p:nvSpPr>
            <p:cNvPr id="242" name="Google Shape;242;p26"/>
            <p:cNvSpPr/>
            <p:nvPr/>
          </p:nvSpPr>
          <p:spPr>
            <a:xfrm>
              <a:off x="871266" y="2646495"/>
              <a:ext cx="1869413" cy="1812040"/>
            </a:xfrm>
            <a:prstGeom prst="ellipse">
              <a:avLst/>
            </a:prstGeom>
            <a:solidFill>
              <a:srgbClr val="A52F0D"/>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txBox="1"/>
            <p:nvPr/>
          </p:nvSpPr>
          <p:spPr>
            <a:xfrm>
              <a:off x="1145035" y="2911862"/>
              <a:ext cx="1321875" cy="1281306"/>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rPr lang="tr-TR" sz="2100">
                  <a:solidFill>
                    <a:schemeClr val="lt1"/>
                  </a:solidFill>
                  <a:latin typeface="Times New Roman"/>
                  <a:ea typeface="Times New Roman"/>
                  <a:cs typeface="Times New Roman"/>
                  <a:sym typeface="Times New Roman"/>
                </a:rPr>
                <a:t>Matbaa Hizmeti</a:t>
              </a:r>
              <a:endParaRPr/>
            </a:p>
            <a:p>
              <a:pPr indent="0" lvl="0" marL="0" marR="0" rtl="0" algn="ctr">
                <a:lnSpc>
                  <a:spcPct val="90000"/>
                </a:lnSpc>
                <a:spcBef>
                  <a:spcPts val="735"/>
                </a:spcBef>
                <a:spcAft>
                  <a:spcPts val="0"/>
                </a:spcAft>
                <a:buNone/>
              </a:pPr>
              <a:r>
                <a:rPr lang="tr-TR" sz="2100">
                  <a:solidFill>
                    <a:schemeClr val="lt1"/>
                  </a:solidFill>
                  <a:latin typeface="Times New Roman"/>
                  <a:ea typeface="Times New Roman"/>
                  <a:cs typeface="Times New Roman"/>
                  <a:sym typeface="Times New Roman"/>
                </a:rPr>
                <a:t>????</a:t>
              </a:r>
              <a:endParaRPr sz="2100">
                <a:solidFill>
                  <a:schemeClr val="lt1"/>
                </a:solidFill>
                <a:latin typeface="Times New Roman"/>
                <a:ea typeface="Times New Roman"/>
                <a:cs typeface="Times New Roman"/>
                <a:sym typeface="Times New Roman"/>
              </a:endParaRPr>
            </a:p>
          </p:txBody>
        </p:sp>
        <p:sp>
          <p:nvSpPr>
            <p:cNvPr id="244" name="Google Shape;244;p26"/>
            <p:cNvSpPr/>
            <p:nvPr/>
          </p:nvSpPr>
          <p:spPr>
            <a:xfrm>
              <a:off x="2912524" y="2016841"/>
              <a:ext cx="364309" cy="426173"/>
            </a:xfrm>
            <a:prstGeom prst="rightArrow">
              <a:avLst>
                <a:gd fmla="val 60000" name="adj1"/>
                <a:gd fmla="val 50000" name="adj2"/>
              </a:avLst>
            </a:prstGeom>
            <a:solidFill>
              <a:srgbClr val="CFAA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txBox="1"/>
            <p:nvPr/>
          </p:nvSpPr>
          <p:spPr>
            <a:xfrm>
              <a:off x="2912524" y="2102076"/>
              <a:ext cx="255016" cy="25570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46" name="Google Shape;246;p26"/>
            <p:cNvSpPr/>
            <p:nvPr/>
          </p:nvSpPr>
          <p:spPr>
            <a:xfrm>
              <a:off x="3428057" y="1084299"/>
              <a:ext cx="2291256" cy="2291256"/>
            </a:xfrm>
            <a:prstGeom prst="ellipse">
              <a:avLst/>
            </a:prstGeom>
            <a:solidFill>
              <a:srgbClr val="A52F0D"/>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txBox="1"/>
            <p:nvPr/>
          </p:nvSpPr>
          <p:spPr>
            <a:xfrm>
              <a:off x="3763604" y="1419846"/>
              <a:ext cx="1620162" cy="1620162"/>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None/>
              </a:pPr>
              <a:r>
                <a:rPr lang="tr-TR" sz="2800">
                  <a:solidFill>
                    <a:schemeClr val="lt1"/>
                  </a:solidFill>
                  <a:latin typeface="Times New Roman"/>
                  <a:ea typeface="Times New Roman"/>
                  <a:cs typeface="Times New Roman"/>
                  <a:sym typeface="Times New Roman"/>
                </a:rPr>
                <a:t>Toplam</a:t>
              </a:r>
              <a:endParaRPr/>
            </a:p>
            <a:p>
              <a:pPr indent="0" lvl="0" marL="0" marR="0" rtl="0" algn="ctr">
                <a:lnSpc>
                  <a:spcPct val="90000"/>
                </a:lnSpc>
                <a:spcBef>
                  <a:spcPts val="980"/>
                </a:spcBef>
                <a:spcAft>
                  <a:spcPts val="0"/>
                </a:spcAft>
                <a:buNone/>
              </a:pPr>
              <a:r>
                <a:rPr lang="tr-TR" sz="2800">
                  <a:solidFill>
                    <a:schemeClr val="lt1"/>
                  </a:solidFill>
                  <a:latin typeface="Times New Roman"/>
                  <a:ea typeface="Times New Roman"/>
                  <a:cs typeface="Times New Roman"/>
                  <a:sym typeface="Times New Roman"/>
                </a:rPr>
                <a:t>???</a:t>
              </a:r>
              <a:endParaRPr sz="2800">
                <a:solidFill>
                  <a:schemeClr val="lt1"/>
                </a:solidFill>
                <a:latin typeface="Times New Roman"/>
                <a:ea typeface="Times New Roman"/>
                <a:cs typeface="Times New Roman"/>
                <a:sym typeface="Times New Roman"/>
              </a:endParaRPr>
            </a:p>
          </p:txBody>
        </p:sp>
      </p:grpSp>
      <p:sp>
        <p:nvSpPr>
          <p:cNvPr id="248" name="Google Shape;248;p26"/>
          <p:cNvSpPr txBox="1"/>
          <p:nvPr/>
        </p:nvSpPr>
        <p:spPr>
          <a:xfrm>
            <a:off x="198407" y="0"/>
            <a:ext cx="19236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Simay Baygın</a:t>
            </a:r>
            <a:endParaRPr/>
          </a:p>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Selin Sıla Atalay</a:t>
            </a:r>
            <a:endParaRPr sz="1800">
              <a:solidFill>
                <a:schemeClr val="dk1"/>
              </a:solidFill>
              <a:latin typeface="Century Gothic"/>
              <a:ea typeface="Century Gothic"/>
              <a:cs typeface="Century Gothic"/>
              <a:sym typeface="Century Gothic"/>
            </a:endParaRPr>
          </a:p>
        </p:txBody>
      </p:sp>
      <p:pic>
        <p:nvPicPr>
          <p:cNvPr id="249" name="Google Shape;249;p26"/>
          <p:cNvPicPr preferRelativeResize="0"/>
          <p:nvPr/>
        </p:nvPicPr>
        <p:blipFill rotWithShape="1">
          <a:blip r:embed="rId3">
            <a:alphaModFix/>
          </a:blip>
          <a:srcRect b="0" l="0" r="0" t="0"/>
          <a:stretch/>
        </p:blipFill>
        <p:spPr>
          <a:xfrm>
            <a:off x="10574123" y="0"/>
            <a:ext cx="1617877" cy="7850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uman">
  <a:themeElements>
    <a:clrScheme name="Duman">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