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71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Erkek </c:v>
                </c:pt>
              </c:strCache>
            </c:strRef>
          </c:tx>
          <c:spPr>
            <a:solidFill>
              <a:schemeClr val="accent1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C-44A8-993E-A4EF81C222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Kadın</c:v>
                </c:pt>
              </c:strCache>
            </c:strRef>
          </c:tx>
          <c:spPr>
            <a:solidFill>
              <a:schemeClr val="accent2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4C-44A8-993E-A4EF81C222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Belirtmek İstemiyor</c:v>
                </c:pt>
              </c:strCache>
            </c:strRef>
          </c:tx>
          <c:spPr>
            <a:solidFill>
              <a:schemeClr val="accent3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4C-44A8-993E-A4EF81C22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82485343"/>
        <c:axId val="1682488255"/>
      </c:barChart>
      <c:catAx>
        <c:axId val="16824853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488255"/>
        <c:crosses val="autoZero"/>
        <c:auto val="1"/>
        <c:lblAlgn val="ctr"/>
        <c:lblOffset val="100"/>
        <c:noMultiLvlLbl val="0"/>
      </c:catAx>
      <c:valAx>
        <c:axId val="168248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48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İyileşme Süresi İle Doktora Gitme Tercihi Karşılaştırması</a:t>
            </a:r>
            <a:endParaRPr lang="en-US"/>
          </a:p>
        </c:rich>
      </c:tx>
      <c:layout>
        <c:manualLayout>
          <c:xMode val="edge"/>
          <c:yMode val="edge"/>
          <c:x val="0.113654772430764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 günden az</c:v>
                </c:pt>
              </c:strCache>
            </c:strRef>
          </c:tx>
          <c:spPr>
            <a:solidFill>
              <a:schemeClr val="accent1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Gitmemeyi tercih ederim</c:v>
                </c:pt>
                <c:pt idx="1">
                  <c:v>3 günden fazla sürerse giderim</c:v>
                </c:pt>
                <c:pt idx="2">
                  <c:v>Kötü hisseder hissetmez giderim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C-4EBF-9269-6022F8F3BB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3-7 gün </c:v>
                </c:pt>
              </c:strCache>
            </c:strRef>
          </c:tx>
          <c:spPr>
            <a:solidFill>
              <a:schemeClr val="accent2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Gitmemeyi tercih ederim</c:v>
                </c:pt>
                <c:pt idx="1">
                  <c:v>3 günden fazla sürerse giderim</c:v>
                </c:pt>
                <c:pt idx="2">
                  <c:v>Kötü hisseder hissetmez giderim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C-4EBF-9269-6022F8F3BB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 günden fazla</c:v>
                </c:pt>
              </c:strCache>
            </c:strRef>
          </c:tx>
          <c:spPr>
            <a:solidFill>
              <a:schemeClr val="accent3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Gitmemeyi tercih ederim</c:v>
                </c:pt>
                <c:pt idx="1">
                  <c:v>3 günden fazla sürerse giderim</c:v>
                </c:pt>
                <c:pt idx="2">
                  <c:v>Kötü hisseder hissetmez giderim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C-4EBF-9269-6022F8F3B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0058975"/>
        <c:axId val="1720060639"/>
        <c:axId val="679262112"/>
      </c:bar3DChart>
      <c:catAx>
        <c:axId val="17200589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060639"/>
        <c:crosses val="autoZero"/>
        <c:auto val="1"/>
        <c:lblAlgn val="ctr"/>
        <c:lblOffset val="100"/>
        <c:noMultiLvlLbl val="0"/>
      </c:catAx>
      <c:valAx>
        <c:axId val="172006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058975"/>
        <c:crosses val="autoZero"/>
        <c:crossBetween val="between"/>
      </c:valAx>
      <c:serAx>
        <c:axId val="67926211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060639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İyileşme Yöntemleri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AA-49CE-9A3C-BEAD3ACD3B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AA-49CE-9A3C-BEAD3ACD3B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AA-49CE-9A3C-BEAD3ACD3B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  <a:sp3d contourW="1905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AA-49CE-9A3C-BEAD3ACD3B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İlaç ve Vitamin Desteği</c:v>
                </c:pt>
                <c:pt idx="1">
                  <c:v>Doğal Yollar</c:v>
                </c:pt>
                <c:pt idx="2">
                  <c:v>İkisi Birlikte</c:v>
                </c:pt>
                <c:pt idx="3">
                  <c:v>Bilinmiyor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15</c:v>
                </c:pt>
                <c:pt idx="2">
                  <c:v>17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28-48FD-9B7A-1FDCB33EC71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/>
              <a:t>İlaç Kullanma Düzenine Göre İyileşme Hızı</a:t>
            </a:r>
            <a:endParaRPr lang="en-US"/>
          </a:p>
        </c:rich>
      </c:tx>
      <c:layout>
        <c:manualLayout>
          <c:xMode val="edge"/>
          <c:yMode val="edge"/>
          <c:x val="0.17095692316266675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 günden az</c:v>
                </c:pt>
              </c:strCache>
            </c:strRef>
          </c:tx>
          <c:spPr>
            <a:solidFill>
              <a:schemeClr val="accent1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 Çok önemli durumlar dışında ilaç kullanmayı tercih etmiyorum.</c:v>
                </c:pt>
                <c:pt idx="1">
                  <c:v>İyileşiyor gibi hissedince bırakıyorum.</c:v>
                </c:pt>
                <c:pt idx="2">
                  <c:v>Reçetede ne yazıyorsa o.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B-4CB8-BC2C-1E3CCAB965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3-7 gün</c:v>
                </c:pt>
              </c:strCache>
            </c:strRef>
          </c:tx>
          <c:spPr>
            <a:solidFill>
              <a:schemeClr val="accent2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 Çok önemli durumlar dışında ilaç kullanmayı tercih etmiyorum.</c:v>
                </c:pt>
                <c:pt idx="1">
                  <c:v>İyileşiyor gibi hissedince bırakıyorum.</c:v>
                </c:pt>
                <c:pt idx="2">
                  <c:v>Reçetede ne yazıyorsa o.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B-4CB8-BC2C-1E3CCAB9654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7 günden fazla</c:v>
                </c:pt>
              </c:strCache>
            </c:strRef>
          </c:tx>
          <c:spPr>
            <a:solidFill>
              <a:schemeClr val="accent3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 Çok önemli durumlar dışında ilaç kullanmayı tercih etmiyorum.</c:v>
                </c:pt>
                <c:pt idx="1">
                  <c:v>İyileşiyor gibi hissedince bırakıyorum.</c:v>
                </c:pt>
                <c:pt idx="2">
                  <c:v>Reçetede ne yazıyorsa o.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CB-4CB8-BC2C-1E3CCAB96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51230448"/>
        <c:axId val="551231696"/>
      </c:barChart>
      <c:catAx>
        <c:axId val="551230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31696"/>
        <c:crosses val="autoZero"/>
        <c:auto val="1"/>
        <c:lblAlgn val="ctr"/>
        <c:lblOffset val="100"/>
        <c:noMultiLvlLbl val="0"/>
      </c:catAx>
      <c:valAx>
        <c:axId val="551231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23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Rutin Doktor Kontrolüne Gitme ve Yaş Karşılaştırması</a:t>
            </a:r>
            <a:endParaRPr lang="en-US" dirty="0"/>
          </a:p>
        </c:rich>
      </c:tx>
      <c:layout>
        <c:manualLayout>
          <c:xMode val="edge"/>
          <c:yMode val="edge"/>
          <c:x val="0.10181375030135831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1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Evet</c:v>
                </c:pt>
                <c:pt idx="1">
                  <c:v>Hayır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4C-4F83-9F0E-969835955B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accent2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Evet</c:v>
                </c:pt>
                <c:pt idx="1">
                  <c:v>Hayır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4C-4F83-9F0E-969835955B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35-44</c:v>
                </c:pt>
              </c:strCache>
            </c:strRef>
          </c:tx>
          <c:spPr>
            <a:solidFill>
              <a:schemeClr val="accent3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Evet</c:v>
                </c:pt>
                <c:pt idx="1">
                  <c:v>Hayır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4C-4F83-9F0E-969835955B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45-54</c:v>
                </c:pt>
              </c:strCache>
            </c:strRef>
          </c:tx>
          <c:spPr>
            <a:solidFill>
              <a:schemeClr val="accent4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Evet</c:v>
                </c:pt>
                <c:pt idx="1">
                  <c:v>Hayır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4C-4F83-9F0E-969835955B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55-64</c:v>
                </c:pt>
              </c:strCache>
            </c:strRef>
          </c:tx>
          <c:spPr>
            <a:solidFill>
              <a:schemeClr val="accent5">
                <a:shade val="75000"/>
                <a:satMod val="13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cat>
            <c:strRef>
              <c:f>Sheet1!$A$2:$A$3</c:f>
              <c:strCache>
                <c:ptCount val="2"/>
                <c:pt idx="0">
                  <c:v>Evet</c:v>
                </c:pt>
                <c:pt idx="1">
                  <c:v>Hayır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4C-4F83-9F0E-969835955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71992368"/>
        <c:axId val="871989456"/>
      </c:barChart>
      <c:valAx>
        <c:axId val="87198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92368"/>
        <c:crosses val="autoZero"/>
        <c:crossBetween val="between"/>
      </c:valAx>
      <c:catAx>
        <c:axId val="87199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989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478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2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77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4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72C7184-1A31-282F-5144-F1BC9AE9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714FB-93EA-2558-DAA1-A5D2451E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041" y="2624743"/>
            <a:ext cx="4488014" cy="1205465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Hastalıkta Doktora Gitme Tercihi </a:t>
            </a:r>
            <a:endParaRPr lang="en-US" sz="4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D319-D73B-3B74-17AB-4E0E5CF81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2822" y="4639698"/>
            <a:ext cx="5095960" cy="113335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tr-TR" i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Araştırma Raporu 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tr-TR" i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Ocak 2023</a:t>
            </a:r>
          </a:p>
          <a:p>
            <a:pPr marL="342900" indent="-342900">
              <a:buClrTx/>
              <a:buFont typeface="Wingdings" panose="05000000000000000000" pitchFamily="2" charset="2"/>
              <a:buChar char="v"/>
            </a:pPr>
            <a:r>
              <a:rPr lang="tr-TR" i="1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Almond</a:t>
            </a:r>
            <a:r>
              <a:rPr lang="tr-TR" i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i="1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Blossom</a:t>
            </a:r>
            <a:r>
              <a:rPr lang="tr-TR" i="1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ekibi tarafından hazırlanmıştır.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F9FEE1-A59C-A501-6928-7E862B25A2DA}"/>
              </a:ext>
            </a:extLst>
          </p:cNvPr>
          <p:cNvSpPr/>
          <p:nvPr/>
        </p:nvSpPr>
        <p:spPr>
          <a:xfrm>
            <a:off x="2868493" y="2004130"/>
            <a:ext cx="5844618" cy="235670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348AC6-8860-484D-813F-752B5C5F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559FF-2EC9-41FB-8D78-7B677D5D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5ED9F-7ADC-A7DF-154C-76BB26F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2" y="3881084"/>
            <a:ext cx="10353039" cy="1671169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TEMEL BULGULAR</a:t>
            </a:r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9C8526BA-8595-34DA-512C-E93C45C1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880" y="1409498"/>
            <a:ext cx="2639144" cy="2471586"/>
          </a:xfrm>
          <a:prstGeom prst="rect">
            <a:avLst/>
          </a:prstGeom>
        </p:spPr>
      </p:pic>
      <p:pic>
        <p:nvPicPr>
          <p:cNvPr id="5" name="Content Placeholder 4" descr="Bar chart with solid fill">
            <a:extLst>
              <a:ext uri="{FF2B5EF4-FFF2-40B4-BE49-F238E27FC236}">
                <a16:creationId xmlns:a16="http://schemas.microsoft.com/office/drawing/2014/main" id="{98647D30-DC35-B171-B77E-D4ED970B6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6310" y="1409498"/>
            <a:ext cx="2639145" cy="2556290"/>
          </a:xfrm>
          <a:prstGeom prst="rect">
            <a:avLst/>
          </a:prstGeom>
        </p:spPr>
      </p:pic>
      <p:pic>
        <p:nvPicPr>
          <p:cNvPr id="9" name="Graphic 8" descr="Supply And Demand with solid fill">
            <a:extLst>
              <a:ext uri="{FF2B5EF4-FFF2-40B4-BE49-F238E27FC236}">
                <a16:creationId xmlns:a16="http://schemas.microsoft.com/office/drawing/2014/main" id="{902AAB84-DF1A-AAE8-488F-22CE9DB7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5449" y="1348032"/>
            <a:ext cx="2639145" cy="24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B7D2F1-11FB-7BF0-270F-7E194CD7F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13084"/>
              </p:ext>
            </p:extLst>
          </p:nvPr>
        </p:nvGraphicFramePr>
        <p:xfrm>
          <a:off x="5496128" y="612843"/>
          <a:ext cx="5722533" cy="534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E7C6F5-18D6-D943-1939-1BFF8E8CAA8D}"/>
              </a:ext>
            </a:extLst>
          </p:cNvPr>
          <p:cNvSpPr txBox="1"/>
          <p:nvPr/>
        </p:nvSpPr>
        <p:spPr>
          <a:xfrm>
            <a:off x="1121789" y="2499155"/>
            <a:ext cx="3929603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hastalıkların 3-7 gün aralığında sürdüğünü görüyoruz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586C3-E3F6-3A6B-20A2-4C11F534BF99}"/>
              </a:ext>
            </a:extLst>
          </p:cNvPr>
          <p:cNvSpPr txBox="1"/>
          <p:nvPr/>
        </p:nvSpPr>
        <p:spPr>
          <a:xfrm>
            <a:off x="1121790" y="3613095"/>
            <a:ext cx="392960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Hemen doktora gitmenin iyileşme hızını arttırdığı söyleyemeyiz.</a:t>
            </a:r>
          </a:p>
        </p:txBody>
      </p:sp>
    </p:spTree>
    <p:extLst>
      <p:ext uri="{BB962C8B-B14F-4D97-AF65-F5344CB8AC3E}">
        <p14:creationId xmlns:p14="http://schemas.microsoft.com/office/powerpoint/2010/main" val="25531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EE0BE1-C67F-1DB6-F0D7-4B1CFF2C4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192783"/>
              </p:ext>
            </p:extLst>
          </p:nvPr>
        </p:nvGraphicFramePr>
        <p:xfrm>
          <a:off x="356680" y="963038"/>
          <a:ext cx="4672519" cy="478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DA284-F990-0C0C-B314-AE6BE5EEB16C}"/>
              </a:ext>
            </a:extLst>
          </p:cNvPr>
          <p:cNvSpPr txBox="1"/>
          <p:nvPr/>
        </p:nvSpPr>
        <p:spPr>
          <a:xfrm>
            <a:off x="6232124" y="2442273"/>
            <a:ext cx="437193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dikkat çeken, sadece doğal yollar ile iyileşen hastaların %42’lik (15) dilimi oluşturması.</a:t>
            </a:r>
          </a:p>
        </p:txBody>
      </p:sp>
    </p:spTree>
    <p:extLst>
      <p:ext uri="{BB962C8B-B14F-4D97-AF65-F5344CB8AC3E}">
        <p14:creationId xmlns:p14="http://schemas.microsoft.com/office/powerpoint/2010/main" val="137154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CBA68E-3EB2-B59E-4B8E-43228FF21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130637"/>
              </p:ext>
            </p:extLst>
          </p:nvPr>
        </p:nvGraphicFramePr>
        <p:xfrm>
          <a:off x="4659549" y="1060313"/>
          <a:ext cx="6197686" cy="466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DD60BE-45A5-6E0B-2C94-DBE4B5DCD6F4}"/>
              </a:ext>
            </a:extLst>
          </p:cNvPr>
          <p:cNvSpPr txBox="1"/>
          <p:nvPr/>
        </p:nvSpPr>
        <p:spPr>
          <a:xfrm>
            <a:off x="701337" y="2379216"/>
            <a:ext cx="3559946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Çoğunluk doktorların önerilerine uyuyor fakat reçeteye harfiyen uyanlarla ilaç kullanmayı tercih etmeyenler arasında iyileşme hızı açısından büyük bir fark görülmüyor.</a:t>
            </a:r>
          </a:p>
        </p:txBody>
      </p:sp>
    </p:spTree>
    <p:extLst>
      <p:ext uri="{BB962C8B-B14F-4D97-AF65-F5344CB8AC3E}">
        <p14:creationId xmlns:p14="http://schemas.microsoft.com/office/powerpoint/2010/main" val="185187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A774F9B-4AC6-5BFE-0047-80C3E3DCC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20211"/>
              </p:ext>
            </p:extLst>
          </p:nvPr>
        </p:nvGraphicFramePr>
        <p:xfrm>
          <a:off x="194419" y="1006081"/>
          <a:ext cx="5213893" cy="462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196291-B971-11A4-484E-2A864E3BEA4E}"/>
              </a:ext>
            </a:extLst>
          </p:cNvPr>
          <p:cNvSpPr txBox="1"/>
          <p:nvPr/>
        </p:nvSpPr>
        <p:spPr>
          <a:xfrm>
            <a:off x="6158144" y="2388093"/>
            <a:ext cx="4290874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Rutin doktor kontrolüne gitmeyenler gidenlere oranla daha fazla. Gitmeyenlerde de büyük bir kısmı genç kesimin kapladığı görülüyor.</a:t>
            </a:r>
          </a:p>
        </p:txBody>
      </p:sp>
    </p:spTree>
    <p:extLst>
      <p:ext uri="{BB962C8B-B14F-4D97-AF65-F5344CB8AC3E}">
        <p14:creationId xmlns:p14="http://schemas.microsoft.com/office/powerpoint/2010/main" val="1234411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33B4-15B1-7EA5-1860-206BFA12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758952"/>
            <a:ext cx="5390437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700" b="0" dirty="0">
                <a:solidFill>
                  <a:schemeClr val="tx1"/>
                </a:solidFill>
              </a:rPr>
              <a:t>TEŞEKKÜR EDERİZ</a:t>
            </a:r>
            <a:r>
              <a:rPr lang="tr-TR" sz="6700" b="0" dirty="0">
                <a:solidFill>
                  <a:schemeClr val="tx1"/>
                </a:solidFill>
              </a:rPr>
              <a:t>!</a:t>
            </a:r>
            <a:endParaRPr lang="en-US" sz="6700" b="0" dirty="0">
              <a:solidFill>
                <a:schemeClr val="tx1"/>
              </a:solidFill>
            </a:endParaRPr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BF36FC66-6F57-2374-2147-AE7944EF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D3CE20A-6B2F-42A6-A9B4-087A2E9C9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30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015C9-30AB-60BB-38DA-6AB530AB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43809" y="2814118"/>
            <a:ext cx="5376333" cy="1035029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İÇERİK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120C3EF-4AAE-48BD-BE11-99E48A5D1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3015" y="0"/>
            <a:ext cx="9859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9B4490-8342-4C73-A3E8-6EA33DA4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3015" y="-2811"/>
            <a:ext cx="3221279" cy="68608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usiness Growth outline">
            <a:extLst>
              <a:ext uri="{FF2B5EF4-FFF2-40B4-BE49-F238E27FC236}">
                <a16:creationId xmlns:a16="http://schemas.microsoft.com/office/drawing/2014/main" id="{ED688253-3A59-DA4A-BEE3-9970413B1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6679" y="156728"/>
            <a:ext cx="2045531" cy="20455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787B69-0EF2-D8CC-9802-0A42A1C8A783}"/>
              </a:ext>
            </a:extLst>
          </p:cNvPr>
          <p:cNvSpPr txBox="1"/>
          <p:nvPr/>
        </p:nvSpPr>
        <p:spPr>
          <a:xfrm>
            <a:off x="5083382" y="1425892"/>
            <a:ext cx="5673346" cy="55287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Araştırma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İhtiyacı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Araştırma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Amacı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Araştırma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Yaklaşımı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Metodoloji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Örneklem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Yönetici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Özeti</a:t>
            </a: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Temel</a:t>
            </a:r>
            <a:r>
              <a:rPr lang="en-US" sz="20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Bulgular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6CEA3F-2743-4F21-8855-59AA798C0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65656"/>
          </a:solidFill>
          <a:ln w="13970" cap="flat" cmpd="sng" algn="ctr">
            <a:noFill/>
            <a:prstDash val="soli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Graphic 17" descr="Customer review with solid fill">
            <a:extLst>
              <a:ext uri="{FF2B5EF4-FFF2-40B4-BE49-F238E27FC236}">
                <a16:creationId xmlns:a16="http://schemas.microsoft.com/office/drawing/2014/main" id="{14B934F2-8156-B8B4-F85E-3B9884B47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0707" y="2361798"/>
            <a:ext cx="2137475" cy="2137475"/>
          </a:xfrm>
          <a:prstGeom prst="rect">
            <a:avLst/>
          </a:prstGeom>
        </p:spPr>
      </p:pic>
      <p:pic>
        <p:nvPicPr>
          <p:cNvPr id="26" name="Graphic 25" descr="Checklist outline">
            <a:extLst>
              <a:ext uri="{FF2B5EF4-FFF2-40B4-BE49-F238E27FC236}">
                <a16:creationId xmlns:a16="http://schemas.microsoft.com/office/drawing/2014/main" id="{46308274-46C4-FE24-2E51-C89B1AED4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0109" y="4658812"/>
            <a:ext cx="2038672" cy="203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761AA-302E-EF0D-4E00-DB90998A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9041"/>
            <a:ext cx="9893808" cy="1635760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ARAŞTIRMA İHTİYACI VE AMAÇLAR</a:t>
            </a:r>
          </a:p>
        </p:txBody>
      </p:sp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9F1C0165-C4D0-0830-9508-B3C701618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063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6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91E5-E8F5-70E3-CED6-F81A7EBD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ARAŞTIRMA İHTİYACI VE AMAÇLAR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B6EBF-385E-D496-5346-7E2831CE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Hastalanıldığı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doktora gitme tercihi ile iyileşme hızı arasındaki ilişki incelenmek istenip, buna bağlı olarak insanlara bu gibi durumlardaki tutumuna karşı bilgi verilmesi amacıyla bir kantitatif pazar araştırmasına ihtiyaç duyulmuştur.</a:t>
            </a:r>
          </a:p>
          <a:p>
            <a:pPr marL="0" indent="0" algn="just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temel olarak aşağıdaki konuları kapsamaktadır:</a:t>
            </a:r>
          </a:p>
          <a:p>
            <a:pPr lvl="1" algn="just"/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Türkiye’de: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 olunca doktora gitmeyi tercih eden ve etmeyen kişi oranı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Doktora gidenler ile başka yöntemler seçen kişiler arasında iyileşme hızının farkı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Doktoru tercih etmeyen kişilerin gittiği yollar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Hastalık dışında genel muayene için doktora gitme sıklığının oranı</a:t>
            </a:r>
          </a:p>
          <a:p>
            <a:pPr lvl="1"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6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DD488-07B5-6EE2-FC6F-C500FA1F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49041"/>
            <a:ext cx="9893808" cy="1635760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ARAŞTIRMA</a:t>
            </a:r>
            <a:r>
              <a:rPr lang="en-US" sz="5600" b="0" dirty="0">
                <a:solidFill>
                  <a:schemeClr val="tx1"/>
                </a:solidFill>
              </a:rPr>
              <a:t> </a:t>
            </a:r>
            <a:r>
              <a:rPr lang="en-US" sz="56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YAKLAŞIMI</a:t>
            </a:r>
            <a:br>
              <a:rPr lang="en-US" sz="5600" b="0" dirty="0">
                <a:solidFill>
                  <a:schemeClr val="tx1"/>
                </a:solidFill>
              </a:rPr>
            </a:br>
            <a:endParaRPr lang="en-US" sz="5600" b="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Meeting with solid fill">
            <a:extLst>
              <a:ext uri="{FF2B5EF4-FFF2-40B4-BE49-F238E27FC236}">
                <a16:creationId xmlns:a16="http://schemas.microsoft.com/office/drawing/2014/main" id="{F3948F33-2697-F884-CF03-81F4E2147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063" y="914399"/>
            <a:ext cx="2570481" cy="2570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8FCFC-54AD-AB1E-DC9D-3DCD87870B18}"/>
              </a:ext>
            </a:extLst>
          </p:cNvPr>
          <p:cNvSpPr txBox="1"/>
          <p:nvPr/>
        </p:nvSpPr>
        <p:spPr>
          <a:xfrm>
            <a:off x="4971612" y="5061635"/>
            <a:ext cx="2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Metodoloji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Örneklem Yapısı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0B6E-CB8E-BC11-ADA6-7293795F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METODOLOJİ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D795-1B12-94D2-8DBA-91746753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800" dirty="0"/>
              <a:t>Araştırmada CAWI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Web Interviewing</a:t>
            </a:r>
            <a:r>
              <a:rPr lang="tr-TR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kantitatif görüşme tekniği kullanılmıştır.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sahası ‘‘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forms.app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 adlı sitede oluşturulmuştur.</a:t>
            </a: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Araştırmada kullanılan soru formu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Almond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Blossom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ekibi tarafından ortak bir şekilde hazırlanmıştır.</a:t>
            </a:r>
          </a:p>
          <a:p>
            <a:pPr lvl="1" algn="just"/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Araştırmanın sağlıklı olabilmesi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amacıyla anket süresi 2-3 dakikayı geçmeyecek şekilde sorular hazırlanmıştır.</a:t>
            </a:r>
          </a:p>
          <a:p>
            <a:pPr algn="just"/>
            <a:r>
              <a:rPr lang="tr-TR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raştırma sonucu aşağıdaki kırılımlar ile analiz edilmiştir:</a:t>
            </a:r>
          </a:p>
          <a:p>
            <a:pPr lvl="1" algn="just"/>
            <a:r>
              <a:rPr lang="tr-TR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Toplam</a:t>
            </a:r>
          </a:p>
          <a:p>
            <a:pPr lvl="1"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Doktora gitmeyi tercih eden hasta oranı</a:t>
            </a:r>
            <a:endParaRPr lang="tr-T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tr-TR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Doktora gitmey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tercih etmeyen hasta oranı</a:t>
            </a:r>
          </a:p>
          <a:p>
            <a:pPr lvl="1" algn="just"/>
            <a:r>
              <a:rPr lang="tr-TR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Tercihlere bağlı olarak hastaların iyileşme hızı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2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E9CA-4E93-FBF4-39BE-61BFC093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22818"/>
            <a:ext cx="9692640" cy="1428929"/>
          </a:xfrm>
        </p:spPr>
        <p:txBody>
          <a:bodyPr/>
          <a:lstStyle/>
          <a:p>
            <a:r>
              <a:rPr lang="tr-TR" dirty="0"/>
              <a:t>ÖRNEKLEM YAPISI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435E-F4F2-D4BC-A3B2-4B2E7F35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212" y="2506663"/>
            <a:ext cx="5648012" cy="4351337"/>
          </a:xfrm>
        </p:spPr>
        <p:txBody>
          <a:bodyPr>
            <a:normAutofit/>
          </a:bodyPr>
          <a:lstStyle/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Tesadüfi örnekleme metodu kullanılarak yürütülen araştırmada, hasta (soğuk algınlığı, grip gibi ufak rahatsızlıklar da dahil olmak üzere) kişilerin doktora gidip gitmeme tercihindeki oranı saptamak amacıyla; toplamda 18 yaş ve üzeri (kadın ve erkek) 36 kişiye ulaşılmıştır.</a:t>
            </a: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Araştırmanın örneklemi %95 güven aralığı ile hazırlanmıştır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Katılımcıların yaş aralıkları yandaki grafikte verilmiştir.</a:t>
            </a:r>
          </a:p>
          <a:p>
            <a:pPr algn="just"/>
            <a:endParaRPr lang="tr-TR" sz="1800" dirty="0"/>
          </a:p>
          <a:p>
            <a:pPr algn="just"/>
            <a:endParaRPr lang="en-US" sz="1800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022B30D-5146-AC8F-D0AB-E5AEB52AA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126889"/>
              </p:ext>
            </p:extLst>
          </p:nvPr>
        </p:nvGraphicFramePr>
        <p:xfrm>
          <a:off x="683483" y="1953087"/>
          <a:ext cx="4270162" cy="468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36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8ABDA-92BE-E797-E101-05001F6D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765"/>
            <a:ext cx="9893808" cy="1635760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YÖNETİCİ ÖZETİ</a:t>
            </a:r>
          </a:p>
        </p:txBody>
      </p:sp>
      <p:pic>
        <p:nvPicPr>
          <p:cNvPr id="5" name="Content Placeholder 4" descr="Contract with solid fill">
            <a:extLst>
              <a:ext uri="{FF2B5EF4-FFF2-40B4-BE49-F238E27FC236}">
                <a16:creationId xmlns:a16="http://schemas.microsoft.com/office/drawing/2014/main" id="{3839994F-C1F0-B523-1D12-4FD1E8082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779" y="1186773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7A55-1BD6-D18B-3417-A9D16EB3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YÖNETİCİ ÖZETİ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C286-42E5-1FEA-448F-488F7558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56085"/>
          </a:xfrm>
        </p:spPr>
        <p:txBody>
          <a:bodyPr>
            <a:normAutofit/>
          </a:bodyPr>
          <a:lstStyle/>
          <a:p>
            <a:pPr algn="just"/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ankete katılan 36 kişiden: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1 yılda %64’ü(23) 3-5 defa, %31’i(11) 2 veya daha az, %6’sı(2) 6-10 defa hastalanmıştır.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%63’ü(22) birkaç günlük bir şikayeti olursa, %37’si(13) sadece acil durum oluşursa, %31’i(11) rahatsız edici ağrıları olursa, %26’sı(9) hafif rahatsızlıklarda bile doktora gidiyor.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%50’si(18) önerilen şekilde, %25’i(9) iyileşene kadar, %25’i(9) sadece acil durumlarda ilaç kullanmayı tercih ediyor.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%8’i(3) ilaç ve vitamin, %42’si(15) doğal yollar, %47’si(17) ise iyileşmek için her ikisini de uygularken %3’ü(1) ise ne yaptığını paylaşmak istememiş.</a:t>
            </a: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sonucunda düşünülenin aksine, hasta olunduğunda doktora gidilmemesinin ya da ne zaman gidildiğinin iyileşme hızında anlamlı bir farka yol açmadığı görülmüştür.</a:t>
            </a:r>
          </a:p>
        </p:txBody>
      </p:sp>
    </p:spTree>
    <p:extLst>
      <p:ext uri="{BB962C8B-B14F-4D97-AF65-F5344CB8AC3E}">
        <p14:creationId xmlns:p14="http://schemas.microsoft.com/office/powerpoint/2010/main" val="151942990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709</TotalTime>
  <Words>535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Schoolbook</vt:lpstr>
      <vt:lpstr>Times New Roman</vt:lpstr>
      <vt:lpstr>Wingdings</vt:lpstr>
      <vt:lpstr>Wingdings 2</vt:lpstr>
      <vt:lpstr>View</vt:lpstr>
      <vt:lpstr>Hastalıkta Doktora Gitme Tercihi </vt:lpstr>
      <vt:lpstr>İÇERİK</vt:lpstr>
      <vt:lpstr>ARAŞTIRMA İHTİYACI VE AMAÇLAR</vt:lpstr>
      <vt:lpstr>ARAŞTIRMA İHTİYACI VE AMAÇLAR</vt:lpstr>
      <vt:lpstr>ARAŞTIRMA YAKLAŞIMI </vt:lpstr>
      <vt:lpstr>METODOLOJİ</vt:lpstr>
      <vt:lpstr>ÖRNEKLEM YAPISI</vt:lpstr>
      <vt:lpstr>YÖNETİCİ ÖZETİ</vt:lpstr>
      <vt:lpstr>YÖNETİCİ ÖZETİ</vt:lpstr>
      <vt:lpstr>TEMEL BULGULAR</vt:lpstr>
      <vt:lpstr>PowerPoint Presentation</vt:lpstr>
      <vt:lpstr>PowerPoint Presentation</vt:lpstr>
      <vt:lpstr>PowerPoint Presentation</vt:lpstr>
      <vt:lpstr>PowerPoint Presentation</vt:lpstr>
      <vt:lpstr>TEŞEKKÜR EDERİZ!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Hastalanıldığında Doktora Gitme Tercihini Araştırma Raporu</dc:title>
  <dc:creator>HATİCE SİMAY ÖZGÜL</dc:creator>
  <cp:lastModifiedBy>HATİCE SİMAY ÖZGÜL</cp:lastModifiedBy>
  <cp:revision>5</cp:revision>
  <dcterms:created xsi:type="dcterms:W3CDTF">2023-01-17T19:18:26Z</dcterms:created>
  <dcterms:modified xsi:type="dcterms:W3CDTF">2024-11-18T14:05:46Z</dcterms:modified>
</cp:coreProperties>
</file>