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7" r:id="rId3"/>
    <p:sldId id="257" r:id="rId4"/>
    <p:sldId id="258" r:id="rId5"/>
    <p:sldId id="259" r:id="rId6"/>
    <p:sldId id="260" r:id="rId7"/>
    <p:sldId id="263"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7"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01" autoAdjust="0"/>
  </p:normalViewPr>
  <p:slideViewPr>
    <p:cSldViewPr snapToGrid="0">
      <p:cViewPr varScale="1">
        <p:scale>
          <a:sx n="87" d="100"/>
          <a:sy n="87" d="100"/>
        </p:scale>
        <p:origin x="7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36F6F-4AE5-4ECF-8A7C-A3BFC7007B5B}"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E867C-B7B2-4855-AF51-3FE1BC16EAA8}" type="slidenum">
              <a:rPr lang="zh-CN" altLang="en-US" smtClean="0"/>
              <a:t>‹#›</a:t>
            </a:fld>
            <a:endParaRPr lang="zh-CN" altLang="en-US"/>
          </a:p>
        </p:txBody>
      </p:sp>
    </p:spTree>
    <p:extLst>
      <p:ext uri="{BB962C8B-B14F-4D97-AF65-F5344CB8AC3E}">
        <p14:creationId xmlns:p14="http://schemas.microsoft.com/office/powerpoint/2010/main" val="116048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个人感觉这个理由略</a:t>
            </a:r>
            <a:r>
              <a:rPr lang="zh-CN" altLang="en-US"/>
              <a:t>显牵强，但是这种从生物学当中借鉴动机的方法值得我们去思考。</a:t>
            </a:r>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4</a:t>
            </a:fld>
            <a:endParaRPr lang="zh-CN" altLang="en-US"/>
          </a:p>
        </p:txBody>
      </p:sp>
    </p:spTree>
    <p:extLst>
      <p:ext uri="{BB962C8B-B14F-4D97-AF65-F5344CB8AC3E}">
        <p14:creationId xmlns:p14="http://schemas.microsoft.com/office/powerpoint/2010/main" val="1728939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20</a:t>
            </a:fld>
            <a:endParaRPr lang="zh-CN" altLang="en-US"/>
          </a:p>
        </p:txBody>
      </p:sp>
    </p:spTree>
    <p:extLst>
      <p:ext uri="{BB962C8B-B14F-4D97-AF65-F5344CB8AC3E}">
        <p14:creationId xmlns:p14="http://schemas.microsoft.com/office/powerpoint/2010/main" val="4290420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二者并不互相排斥，只是我们需要一个机制来判断什么环境用什么算法，或者二者的比例问题，又或者能否找到二者的结合点。</a:t>
            </a:r>
            <a:endParaRPr lang="en-US" altLang="zh-CN" dirty="0"/>
          </a:p>
          <a:p>
            <a:r>
              <a:rPr lang="zh-CN" altLang="en-US" dirty="0"/>
              <a:t>生物用多个体的进化，结合单个体的探索与存储，正在完成与无序的对抗。那么这里最重要的东西并不是二者的配比问题，而是多个个体之间的通信机制，如何建立，才能使得群体目标得以实现。要铭记，进化的速度是很慢的，这种仿生机制做出来的算法可能是最慢的。我们还要适当发挥计算机的优势。</a:t>
            </a:r>
          </a:p>
        </p:txBody>
      </p:sp>
      <p:sp>
        <p:nvSpPr>
          <p:cNvPr id="4" name="灯片编号占位符 3"/>
          <p:cNvSpPr>
            <a:spLocks noGrp="1"/>
          </p:cNvSpPr>
          <p:nvPr>
            <p:ph type="sldNum" sz="quarter" idx="5"/>
          </p:nvPr>
        </p:nvSpPr>
        <p:spPr/>
        <p:txBody>
          <a:bodyPr/>
          <a:lstStyle/>
          <a:p>
            <a:fld id="{FA5E867C-B7B2-4855-AF51-3FE1BC16EAA8}" type="slidenum">
              <a:rPr lang="zh-CN" altLang="en-US" smtClean="0"/>
              <a:t>21</a:t>
            </a:fld>
            <a:endParaRPr lang="zh-CN" altLang="en-US"/>
          </a:p>
        </p:txBody>
      </p:sp>
    </p:spTree>
    <p:extLst>
      <p:ext uri="{BB962C8B-B14F-4D97-AF65-F5344CB8AC3E}">
        <p14:creationId xmlns:p14="http://schemas.microsoft.com/office/powerpoint/2010/main" val="2757582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尝试比较二者的区别</a:t>
            </a:r>
          </a:p>
        </p:txBody>
      </p:sp>
      <p:sp>
        <p:nvSpPr>
          <p:cNvPr id="4" name="灯片编号占位符 3"/>
          <p:cNvSpPr>
            <a:spLocks noGrp="1"/>
          </p:cNvSpPr>
          <p:nvPr>
            <p:ph type="sldNum" sz="quarter" idx="5"/>
          </p:nvPr>
        </p:nvSpPr>
        <p:spPr/>
        <p:txBody>
          <a:bodyPr/>
          <a:lstStyle/>
          <a:p>
            <a:fld id="{FA5E867C-B7B2-4855-AF51-3FE1BC16EAA8}" type="slidenum">
              <a:rPr lang="zh-CN" altLang="en-US" smtClean="0"/>
              <a:t>23</a:t>
            </a:fld>
            <a:endParaRPr lang="zh-CN" altLang="en-US"/>
          </a:p>
        </p:txBody>
      </p:sp>
    </p:spTree>
    <p:extLst>
      <p:ext uri="{BB962C8B-B14F-4D97-AF65-F5344CB8AC3E}">
        <p14:creationId xmlns:p14="http://schemas.microsoft.com/office/powerpoint/2010/main" val="89486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25</a:t>
            </a:fld>
            <a:endParaRPr lang="zh-CN" altLang="en-US"/>
          </a:p>
        </p:txBody>
      </p:sp>
    </p:spTree>
    <p:extLst>
      <p:ext uri="{BB962C8B-B14F-4D97-AF65-F5344CB8AC3E}">
        <p14:creationId xmlns:p14="http://schemas.microsoft.com/office/powerpoint/2010/main" val="2328906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26</a:t>
            </a:fld>
            <a:endParaRPr lang="zh-CN" altLang="en-US"/>
          </a:p>
        </p:txBody>
      </p:sp>
    </p:spTree>
    <p:extLst>
      <p:ext uri="{BB962C8B-B14F-4D97-AF65-F5344CB8AC3E}">
        <p14:creationId xmlns:p14="http://schemas.microsoft.com/office/powerpoint/2010/main" val="1724517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29</a:t>
            </a:fld>
            <a:endParaRPr lang="zh-CN" altLang="en-US"/>
          </a:p>
        </p:txBody>
      </p:sp>
    </p:spTree>
    <p:extLst>
      <p:ext uri="{BB962C8B-B14F-4D97-AF65-F5344CB8AC3E}">
        <p14:creationId xmlns:p14="http://schemas.microsoft.com/office/powerpoint/2010/main" val="1562684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30</a:t>
            </a:fld>
            <a:endParaRPr lang="zh-CN" altLang="en-US"/>
          </a:p>
        </p:txBody>
      </p:sp>
    </p:spTree>
    <p:extLst>
      <p:ext uri="{BB962C8B-B14F-4D97-AF65-F5344CB8AC3E}">
        <p14:creationId xmlns:p14="http://schemas.microsoft.com/office/powerpoint/2010/main" val="650161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是一种框架，可以把很多算法集合进去的框架</a:t>
            </a:r>
          </a:p>
        </p:txBody>
      </p:sp>
      <p:sp>
        <p:nvSpPr>
          <p:cNvPr id="4" name="灯片编号占位符 3"/>
          <p:cNvSpPr>
            <a:spLocks noGrp="1"/>
          </p:cNvSpPr>
          <p:nvPr>
            <p:ph type="sldNum" sz="quarter" idx="5"/>
          </p:nvPr>
        </p:nvSpPr>
        <p:spPr/>
        <p:txBody>
          <a:bodyPr/>
          <a:lstStyle/>
          <a:p>
            <a:fld id="{FA5E867C-B7B2-4855-AF51-3FE1BC16EAA8}" type="slidenum">
              <a:rPr lang="zh-CN" altLang="en-US" smtClean="0"/>
              <a:t>32</a:t>
            </a:fld>
            <a:endParaRPr lang="zh-CN" altLang="en-US"/>
          </a:p>
        </p:txBody>
      </p:sp>
    </p:spTree>
    <p:extLst>
      <p:ext uri="{BB962C8B-B14F-4D97-AF65-F5344CB8AC3E}">
        <p14:creationId xmlns:p14="http://schemas.microsoft.com/office/powerpoint/2010/main" val="1698684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新定义了一个目标函数，叫</a:t>
            </a:r>
            <a:r>
              <a:rPr lang="en-US" altLang="zh-CN" dirty="0"/>
              <a:t>state-dependent action advantage function</a:t>
            </a:r>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34</a:t>
            </a:fld>
            <a:endParaRPr lang="zh-CN" altLang="en-US"/>
          </a:p>
        </p:txBody>
      </p:sp>
    </p:spTree>
    <p:extLst>
      <p:ext uri="{BB962C8B-B14F-4D97-AF65-F5344CB8AC3E}">
        <p14:creationId xmlns:p14="http://schemas.microsoft.com/office/powerpoint/2010/main" val="1705216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36</a:t>
            </a:fld>
            <a:endParaRPr lang="zh-CN" altLang="en-US"/>
          </a:p>
        </p:txBody>
      </p:sp>
    </p:spTree>
    <p:extLst>
      <p:ext uri="{BB962C8B-B14F-4D97-AF65-F5344CB8AC3E}">
        <p14:creationId xmlns:p14="http://schemas.microsoft.com/office/powerpoint/2010/main" val="283706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6</a:t>
            </a:fld>
            <a:endParaRPr lang="zh-CN" altLang="en-US"/>
          </a:p>
        </p:txBody>
      </p:sp>
    </p:spTree>
    <p:extLst>
      <p:ext uri="{BB962C8B-B14F-4D97-AF65-F5344CB8AC3E}">
        <p14:creationId xmlns:p14="http://schemas.microsoft.com/office/powerpoint/2010/main" val="112622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8</a:t>
            </a:fld>
            <a:endParaRPr lang="zh-CN" altLang="en-US"/>
          </a:p>
        </p:txBody>
      </p:sp>
    </p:spTree>
    <p:extLst>
      <p:ext uri="{BB962C8B-B14F-4D97-AF65-F5344CB8AC3E}">
        <p14:creationId xmlns:p14="http://schemas.microsoft.com/office/powerpoint/2010/main" val="132734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dueling DQN</a:t>
            </a:r>
            <a:r>
              <a:rPr lang="zh-CN" altLang="en-US" dirty="0"/>
              <a:t>中对</a:t>
            </a:r>
            <a:r>
              <a:rPr lang="en-US" altLang="zh-CN" dirty="0"/>
              <a:t>DQN </a:t>
            </a:r>
            <a:r>
              <a:rPr lang="zh-CN" altLang="en-US" dirty="0"/>
              <a:t>的诟病在于， </a:t>
            </a:r>
            <a:r>
              <a:rPr lang="en-US" altLang="zh-CN" dirty="0"/>
              <a:t>the max operator uses the same values to both select and evaluate an action.</a:t>
            </a:r>
            <a:endParaRPr lang="zh-CN" altLang="en-US" dirty="0"/>
          </a:p>
        </p:txBody>
      </p:sp>
      <p:sp>
        <p:nvSpPr>
          <p:cNvPr id="4" name="灯片编号占位符 3"/>
          <p:cNvSpPr>
            <a:spLocks noGrp="1"/>
          </p:cNvSpPr>
          <p:nvPr>
            <p:ph type="sldNum" sz="quarter" idx="5"/>
          </p:nvPr>
        </p:nvSpPr>
        <p:spPr/>
        <p:txBody>
          <a:bodyPr/>
          <a:lstStyle/>
          <a:p>
            <a:fld id="{FA5E867C-B7B2-4855-AF51-3FE1BC16EAA8}" type="slidenum">
              <a:rPr lang="zh-CN" altLang="en-US" smtClean="0"/>
              <a:t>9</a:t>
            </a:fld>
            <a:endParaRPr lang="zh-CN" altLang="en-US"/>
          </a:p>
        </p:txBody>
      </p:sp>
    </p:spTree>
    <p:extLst>
      <p:ext uri="{BB962C8B-B14F-4D97-AF65-F5344CB8AC3E}">
        <p14:creationId xmlns:p14="http://schemas.microsoft.com/office/powerpoint/2010/main" val="73023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但是这里还是在主要解决观测的问题，而问题的另一个方面</a:t>
            </a:r>
            <a:r>
              <a:rPr lang="en-US" altLang="zh-CN" dirty="0"/>
              <a:t>——</a:t>
            </a:r>
            <a:r>
              <a:rPr lang="zh-CN" altLang="en-US" dirty="0"/>
              <a:t>决策，并没有关注。</a:t>
            </a:r>
          </a:p>
        </p:txBody>
      </p:sp>
      <p:sp>
        <p:nvSpPr>
          <p:cNvPr id="4" name="灯片编号占位符 3"/>
          <p:cNvSpPr>
            <a:spLocks noGrp="1"/>
          </p:cNvSpPr>
          <p:nvPr>
            <p:ph type="sldNum" sz="quarter" idx="5"/>
          </p:nvPr>
        </p:nvSpPr>
        <p:spPr/>
        <p:txBody>
          <a:bodyPr/>
          <a:lstStyle/>
          <a:p>
            <a:fld id="{FA5E867C-B7B2-4855-AF51-3FE1BC16EAA8}" type="slidenum">
              <a:rPr lang="zh-CN" altLang="en-US" smtClean="0"/>
              <a:t>10</a:t>
            </a:fld>
            <a:endParaRPr lang="zh-CN" altLang="en-US"/>
          </a:p>
        </p:txBody>
      </p:sp>
    </p:spTree>
    <p:extLst>
      <p:ext uri="{BB962C8B-B14F-4D97-AF65-F5344CB8AC3E}">
        <p14:creationId xmlns:p14="http://schemas.microsoft.com/office/powerpoint/2010/main" val="383039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这一段中也给出了一些参考文献来讨论</a:t>
            </a:r>
            <a:r>
              <a:rPr lang="en-US" altLang="zh-CN" dirty="0"/>
              <a:t>overestimate </a:t>
            </a:r>
            <a:r>
              <a:rPr lang="zh-CN" altLang="en-US" dirty="0"/>
              <a:t>，可以读一下</a:t>
            </a:r>
          </a:p>
        </p:txBody>
      </p:sp>
      <p:sp>
        <p:nvSpPr>
          <p:cNvPr id="4" name="灯片编号占位符 3"/>
          <p:cNvSpPr>
            <a:spLocks noGrp="1"/>
          </p:cNvSpPr>
          <p:nvPr>
            <p:ph type="sldNum" sz="quarter" idx="5"/>
          </p:nvPr>
        </p:nvSpPr>
        <p:spPr/>
        <p:txBody>
          <a:bodyPr/>
          <a:lstStyle/>
          <a:p>
            <a:fld id="{FA5E867C-B7B2-4855-AF51-3FE1BC16EAA8}" type="slidenum">
              <a:rPr lang="zh-CN" altLang="en-US" smtClean="0"/>
              <a:t>11</a:t>
            </a:fld>
            <a:endParaRPr lang="zh-CN" altLang="en-US"/>
          </a:p>
        </p:txBody>
      </p:sp>
    </p:spTree>
    <p:extLst>
      <p:ext uri="{BB962C8B-B14F-4D97-AF65-F5344CB8AC3E}">
        <p14:creationId xmlns:p14="http://schemas.microsoft.com/office/powerpoint/2010/main" val="373270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绿框部分也提醒我们，值函数的估计是否准确，与最后的游戏得分高低并不是同一间事情。</a:t>
            </a:r>
          </a:p>
        </p:txBody>
      </p:sp>
      <p:sp>
        <p:nvSpPr>
          <p:cNvPr id="4" name="灯片编号占位符 3"/>
          <p:cNvSpPr>
            <a:spLocks noGrp="1"/>
          </p:cNvSpPr>
          <p:nvPr>
            <p:ph type="sldNum" sz="quarter" idx="5"/>
          </p:nvPr>
        </p:nvSpPr>
        <p:spPr/>
        <p:txBody>
          <a:bodyPr/>
          <a:lstStyle/>
          <a:p>
            <a:fld id="{FA5E867C-B7B2-4855-AF51-3FE1BC16EAA8}" type="slidenum">
              <a:rPr lang="zh-CN" altLang="en-US" smtClean="0"/>
              <a:t>12</a:t>
            </a:fld>
            <a:endParaRPr lang="zh-CN" altLang="en-US"/>
          </a:p>
        </p:txBody>
      </p:sp>
    </p:spTree>
    <p:extLst>
      <p:ext uri="{BB962C8B-B14F-4D97-AF65-F5344CB8AC3E}">
        <p14:creationId xmlns:p14="http://schemas.microsoft.com/office/powerpoint/2010/main" val="4249780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 max operator in standard Q-learning and DQN, in (2) and (3), uses the same values both to select and to evaluate an action. This makes it more likely to select overestimated values, resulting in overoptimistic value estimates. </a:t>
            </a:r>
            <a:r>
              <a:rPr lang="zh-CN" altLang="en-US" dirty="0"/>
              <a:t>这是作者主要诟病</a:t>
            </a:r>
            <a:r>
              <a:rPr lang="en-US" altLang="zh-CN" dirty="0"/>
              <a:t>DQN</a:t>
            </a:r>
            <a:r>
              <a:rPr lang="zh-CN" altLang="en-US" dirty="0"/>
              <a:t>的点。然后他就把一个目标解耦成两个目标了</a:t>
            </a:r>
          </a:p>
        </p:txBody>
      </p:sp>
      <p:sp>
        <p:nvSpPr>
          <p:cNvPr id="4" name="灯片编号占位符 3"/>
          <p:cNvSpPr>
            <a:spLocks noGrp="1"/>
          </p:cNvSpPr>
          <p:nvPr>
            <p:ph type="sldNum" sz="quarter" idx="5"/>
          </p:nvPr>
        </p:nvSpPr>
        <p:spPr/>
        <p:txBody>
          <a:bodyPr/>
          <a:lstStyle/>
          <a:p>
            <a:fld id="{FA5E867C-B7B2-4855-AF51-3FE1BC16EAA8}" type="slidenum">
              <a:rPr lang="zh-CN" altLang="en-US" smtClean="0"/>
              <a:t>14</a:t>
            </a:fld>
            <a:endParaRPr lang="zh-CN" altLang="en-US"/>
          </a:p>
        </p:txBody>
      </p:sp>
    </p:spTree>
    <p:extLst>
      <p:ext uri="{BB962C8B-B14F-4D97-AF65-F5344CB8AC3E}">
        <p14:creationId xmlns:p14="http://schemas.microsoft.com/office/powerpoint/2010/main" val="4222364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重复更重要的转换片段，本文要解决的是如何</a:t>
            </a:r>
            <a:r>
              <a:rPr lang="en-US" altLang="zh-CN" dirty="0"/>
              <a:t>replay </a:t>
            </a:r>
            <a:r>
              <a:rPr lang="zh-CN" altLang="en-US" dirty="0"/>
              <a:t>更有效。</a:t>
            </a:r>
          </a:p>
        </p:txBody>
      </p:sp>
      <p:sp>
        <p:nvSpPr>
          <p:cNvPr id="4" name="灯片编号占位符 3"/>
          <p:cNvSpPr>
            <a:spLocks noGrp="1"/>
          </p:cNvSpPr>
          <p:nvPr>
            <p:ph type="sldNum" sz="quarter" idx="5"/>
          </p:nvPr>
        </p:nvSpPr>
        <p:spPr/>
        <p:txBody>
          <a:bodyPr/>
          <a:lstStyle/>
          <a:p>
            <a:fld id="{FA5E867C-B7B2-4855-AF51-3FE1BC16EAA8}" type="slidenum">
              <a:rPr lang="zh-CN" altLang="en-US" smtClean="0"/>
              <a:t>19</a:t>
            </a:fld>
            <a:endParaRPr lang="zh-CN" altLang="en-US"/>
          </a:p>
        </p:txBody>
      </p:sp>
    </p:spTree>
    <p:extLst>
      <p:ext uri="{BB962C8B-B14F-4D97-AF65-F5344CB8AC3E}">
        <p14:creationId xmlns:p14="http://schemas.microsoft.com/office/powerpoint/2010/main" val="22081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EE8D6-5F18-46B2-B211-6B64A8C390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9DD0DD-4423-40F4-B0C7-2B7C905E0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DAAC2C-88E0-4212-A653-D1882A3EE8D5}"/>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059B0DF6-D5E3-4057-8A8F-9C0D535CAD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34878A-441A-4920-B6D6-959D551D0549}"/>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25508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11237-8A27-44CD-9348-172B6ECCD4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CF117F-3278-4416-A47A-9C71401A45D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9AFECE-1CAF-42CA-9048-1BD8FD3A5BCA}"/>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A098B694-96DA-4636-BD12-E3A6159EF8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FC9D13-80C2-42A5-801D-0F533038C86A}"/>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419124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2DFB80-825A-43EB-8F2F-B73A007BE6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686C3C-992E-44B7-A840-055F1DAB14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5F3E12-320F-422E-AA2B-2E3DD97F1CD9}"/>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FFDA37E8-1367-4EBD-A802-BC577F02E2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553F4A-24DA-4EE9-A374-5C7FDD083C0C}"/>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37889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130F-115F-401D-A104-5E7C48614E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405F78-0D67-48EC-8BAF-3657532B897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DFBC99-F27E-4B5F-B8F5-9220D6AAA1F8}"/>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70330DAC-510B-4045-BB92-BF0F569C7D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28EE3E-B311-483C-AF40-4C712FE9B2B1}"/>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298176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DA4B2-1326-4EE0-A357-A6B06F46D4B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55E9D0-233A-499B-A842-63C976D11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1CEDDA8-0222-4F15-B034-C58240E055B0}"/>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8EE1E996-3895-4357-A972-789CC4D7F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5716AE-CFFA-44F1-99EE-B53586644BF1}"/>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53542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3B410-85B1-4E9C-89A9-AB4DB8B00A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0DC9D2-9B28-4551-B1A8-A0FBC9BB1C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732B0FE-B2EB-4F3D-AC77-69248B6A8D5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0751E5F-CE0F-4FA0-848D-5C8CA994A36C}"/>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CE4812DD-8087-4264-BD25-DFA0D421DE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348F85-288E-4690-9C24-1E561D458EBC}"/>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178146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25349-9E48-4802-9D95-F3CDEE51C3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9D23B2-8BDE-4508-A2CC-EF79DCD24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E506599-35FA-49BD-BACC-DFF20331125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CE0AD63-8622-4826-A1D4-53E848C6B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48F1275-8E62-4BE3-8253-E92A1504EA0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8D71203-4298-46E2-ACF3-02CEA9BA2491}"/>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8" name="页脚占位符 7">
            <a:extLst>
              <a:ext uri="{FF2B5EF4-FFF2-40B4-BE49-F238E27FC236}">
                <a16:creationId xmlns:a16="http://schemas.microsoft.com/office/drawing/2014/main" id="{2EFF9EBB-99A9-429B-8EC4-037BE20891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6D2834-19E0-483F-B7A6-1AE671E244CF}"/>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313274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0E2FF-528F-4EA0-9D33-6E5339465F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30441E-6887-4326-865C-64252ADB72A5}"/>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175EAD23-A47E-47C6-9685-AAC1C827E7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E9B031-2B60-4A03-AAC4-2B9F9F297746}"/>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313775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6161F0-CBCF-4551-A8C3-2448C2676B5F}"/>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3" name="页脚占位符 2">
            <a:extLst>
              <a:ext uri="{FF2B5EF4-FFF2-40B4-BE49-F238E27FC236}">
                <a16:creationId xmlns:a16="http://schemas.microsoft.com/office/drawing/2014/main" id="{050DAB80-D11A-4017-B6FF-7643D2457A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919114-162E-4874-A7C3-2BDEAE42983D}"/>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137226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F2ED3-DF49-4A43-A80E-B5EDF7ACBA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13DB0E-FABD-47A9-B642-EC4B63976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6807D1-BC42-42BC-BB12-E947118E6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F583BF-467F-4A75-B311-F415F72E2D86}"/>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5B5CD2EF-8B30-4B53-90D7-D09AAD0194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F4CA7D-022D-4AC0-A58B-C8411ED65EF4}"/>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27246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51E6F-763B-4F97-9383-8B6924D91F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34AFC0-2C45-40A3-9AA3-098A7F6DF8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5B0BD9-41BA-432F-8FB3-E83388A0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A3E41AC-B30D-4C3F-BE5B-56CDB43ABB4C}"/>
              </a:ext>
            </a:extLst>
          </p:cNvPr>
          <p:cNvSpPr>
            <a:spLocks noGrp="1"/>
          </p:cNvSpPr>
          <p:nvPr>
            <p:ph type="dt" sz="half" idx="10"/>
          </p:nvPr>
        </p:nvSpPr>
        <p:spPr/>
        <p:txBody>
          <a:bodyPr/>
          <a:lstStyle/>
          <a:p>
            <a:fld id="{7FB3256D-EABA-4F49-A4F2-13A20BE1793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1DBB6A2F-5B83-4FE9-A190-FBAE2E377A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D9CE4C-4B9D-46F5-88E3-3001358009B7}"/>
              </a:ext>
            </a:extLst>
          </p:cNvPr>
          <p:cNvSpPr>
            <a:spLocks noGrp="1"/>
          </p:cNvSpPr>
          <p:nvPr>
            <p:ph type="sldNum" sz="quarter" idx="12"/>
          </p:nvPr>
        </p:nvSpPr>
        <p:spPr/>
        <p:txBody>
          <a:body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990098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9C8EF8-C2B2-47AE-A36B-BEFDA0BB0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BAE9A30-E6B5-4F42-974E-3E5F89A82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106EBF-7F1F-413F-B661-FC47CD9C0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3256D-EABA-4F49-A4F2-13A20BE1793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D19BA2E3-71C3-4A0B-9E0D-7206DA14A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89BDDE-A597-4D4E-BB87-777574107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5807C-AB42-4420-91EE-481C5F33AE3A}" type="slidenum">
              <a:rPr lang="zh-CN" altLang="en-US" smtClean="0"/>
              <a:t>‹#›</a:t>
            </a:fld>
            <a:endParaRPr lang="zh-CN" altLang="en-US"/>
          </a:p>
        </p:txBody>
      </p:sp>
    </p:spTree>
    <p:extLst>
      <p:ext uri="{BB962C8B-B14F-4D97-AF65-F5344CB8AC3E}">
        <p14:creationId xmlns:p14="http://schemas.microsoft.com/office/powerpoint/2010/main" val="2247175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Dueling%20DQN.pdf" TargetMode="External"/><Relationship Id="rId3" Type="http://schemas.openxmlformats.org/officeDocument/2006/relationships/slide" Target="slide3.xml"/><Relationship Id="rId7" Type="http://schemas.openxmlformats.org/officeDocument/2006/relationships/slide" Target="slide18.xml"/><Relationship Id="rId2" Type="http://schemas.openxmlformats.org/officeDocument/2006/relationships/hyperlink" Target="dqn_nature_2015.pdf" TargetMode="External"/><Relationship Id="rId1" Type="http://schemas.openxmlformats.org/officeDocument/2006/relationships/slideLayout" Target="../slideLayouts/slideLayout2.xml"/><Relationship Id="rId6" Type="http://schemas.openxmlformats.org/officeDocument/2006/relationships/hyperlink" Target="Prioritized%20experientment%20replay.pdf" TargetMode="External"/><Relationship Id="rId5" Type="http://schemas.openxmlformats.org/officeDocument/2006/relationships/slide" Target="slide8.xml"/><Relationship Id="rId4" Type="http://schemas.openxmlformats.org/officeDocument/2006/relationships/hyperlink" Target="double%20DQN.pdf" TargetMode="External"/><Relationship Id="rId9" Type="http://schemas.openxmlformats.org/officeDocument/2006/relationships/slide" Target="slide3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C5C12-D3D6-41B7-A0B9-D09A4F78335A}"/>
              </a:ext>
            </a:extLst>
          </p:cNvPr>
          <p:cNvSpPr>
            <a:spLocks noGrp="1"/>
          </p:cNvSpPr>
          <p:nvPr>
            <p:ph type="ctrTitle"/>
          </p:nvPr>
        </p:nvSpPr>
        <p:spPr/>
        <p:txBody>
          <a:bodyPr/>
          <a:lstStyle/>
          <a:p>
            <a:r>
              <a:rPr lang="en-US" altLang="zh-CN" dirty="0"/>
              <a:t>Value  Function</a:t>
            </a:r>
            <a:endParaRPr lang="zh-CN" altLang="en-US" dirty="0"/>
          </a:p>
        </p:txBody>
      </p:sp>
      <p:sp>
        <p:nvSpPr>
          <p:cNvPr id="3" name="副标题 2">
            <a:extLst>
              <a:ext uri="{FF2B5EF4-FFF2-40B4-BE49-F238E27FC236}">
                <a16:creationId xmlns:a16="http://schemas.microsoft.com/office/drawing/2014/main" id="{0F21FA49-EB09-4134-9A81-320BDF8704A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4453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83CC6-15A5-4DF0-95AB-51471102AF3E}"/>
              </a:ext>
            </a:extLst>
          </p:cNvPr>
          <p:cNvSpPr>
            <a:spLocks noGrp="1"/>
          </p:cNvSpPr>
          <p:nvPr>
            <p:ph type="title"/>
          </p:nvPr>
        </p:nvSpPr>
        <p:spPr/>
        <p:txBody>
          <a:bodyPr/>
          <a:lstStyle/>
          <a:p>
            <a:r>
              <a:rPr lang="en-US" altLang="zh-CN" dirty="0"/>
              <a:t>Contribution</a:t>
            </a:r>
            <a:endParaRPr lang="zh-CN" altLang="en-US" dirty="0"/>
          </a:p>
        </p:txBody>
      </p:sp>
      <p:pic>
        <p:nvPicPr>
          <p:cNvPr id="7" name="内容占位符 6">
            <a:extLst>
              <a:ext uri="{FF2B5EF4-FFF2-40B4-BE49-F238E27FC236}">
                <a16:creationId xmlns:a16="http://schemas.microsoft.com/office/drawing/2014/main" id="{C3C88E0D-C378-4943-942A-CD3A03F6AC16}"/>
              </a:ext>
            </a:extLst>
          </p:cNvPr>
          <p:cNvPicPr>
            <a:picLocks noGrp="1" noChangeAspect="1"/>
          </p:cNvPicPr>
          <p:nvPr>
            <p:ph idx="1"/>
          </p:nvPr>
        </p:nvPicPr>
        <p:blipFill>
          <a:blip r:embed="rId3"/>
          <a:stretch>
            <a:fillRect/>
          </a:stretch>
        </p:blipFill>
        <p:spPr>
          <a:xfrm>
            <a:off x="838200" y="2500270"/>
            <a:ext cx="10515600" cy="3002047"/>
          </a:xfrm>
          <a:prstGeom prst="rect">
            <a:avLst/>
          </a:prstGeom>
        </p:spPr>
      </p:pic>
    </p:spTree>
    <p:extLst>
      <p:ext uri="{BB962C8B-B14F-4D97-AF65-F5344CB8AC3E}">
        <p14:creationId xmlns:p14="http://schemas.microsoft.com/office/powerpoint/2010/main" val="134902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22A7C-686D-4E9E-809F-5BB7E6E67722}"/>
              </a:ext>
            </a:extLst>
          </p:cNvPr>
          <p:cNvSpPr>
            <a:spLocks noGrp="1"/>
          </p:cNvSpPr>
          <p:nvPr>
            <p:ph type="title"/>
          </p:nvPr>
        </p:nvSpPr>
        <p:spPr/>
        <p:txBody>
          <a:bodyPr/>
          <a:lstStyle/>
          <a:p>
            <a:r>
              <a:rPr lang="zh-CN" altLang="en-US" dirty="0"/>
              <a:t>疑问：</a:t>
            </a:r>
          </a:p>
        </p:txBody>
      </p:sp>
      <p:pic>
        <p:nvPicPr>
          <p:cNvPr id="4" name="内容占位符 3">
            <a:extLst>
              <a:ext uri="{FF2B5EF4-FFF2-40B4-BE49-F238E27FC236}">
                <a16:creationId xmlns:a16="http://schemas.microsoft.com/office/drawing/2014/main" id="{D4BE2D67-6A4D-4930-ACD1-A681E6CEF79C}"/>
              </a:ext>
            </a:extLst>
          </p:cNvPr>
          <p:cNvPicPr>
            <a:picLocks noGrp="1" noChangeAspect="1"/>
          </p:cNvPicPr>
          <p:nvPr>
            <p:ph idx="1"/>
          </p:nvPr>
        </p:nvPicPr>
        <p:blipFill>
          <a:blip r:embed="rId3"/>
          <a:stretch>
            <a:fillRect/>
          </a:stretch>
        </p:blipFill>
        <p:spPr>
          <a:xfrm>
            <a:off x="1188276" y="1690688"/>
            <a:ext cx="9239250" cy="1419225"/>
          </a:xfrm>
          <a:prstGeom prst="rect">
            <a:avLst/>
          </a:prstGeom>
        </p:spPr>
      </p:pic>
      <p:sp>
        <p:nvSpPr>
          <p:cNvPr id="5" name="文本框 4">
            <a:extLst>
              <a:ext uri="{FF2B5EF4-FFF2-40B4-BE49-F238E27FC236}">
                <a16:creationId xmlns:a16="http://schemas.microsoft.com/office/drawing/2014/main" id="{0C362F6C-46F7-4C10-A6FB-DC87FEAB5B70}"/>
              </a:ext>
            </a:extLst>
          </p:cNvPr>
          <p:cNvSpPr txBox="1"/>
          <p:nvPr/>
        </p:nvSpPr>
        <p:spPr>
          <a:xfrm>
            <a:off x="1013237" y="3563422"/>
            <a:ext cx="9589327" cy="646331"/>
          </a:xfrm>
          <a:prstGeom prst="rect">
            <a:avLst/>
          </a:prstGeom>
          <a:noFill/>
        </p:spPr>
        <p:txBody>
          <a:bodyPr wrap="square" rtlCol="0">
            <a:spAutoFit/>
          </a:bodyPr>
          <a:lstStyle/>
          <a:p>
            <a:r>
              <a:rPr lang="zh-CN" altLang="en-US" dirty="0"/>
              <a:t>作者试图在讨论这种过估计现象普遍存在，但是这句话的深层意识并没有看明白，而且作者还认为，这种过估计在实际中是否一定扮演反面角色还有待商榷：</a:t>
            </a:r>
          </a:p>
        </p:txBody>
      </p:sp>
      <p:pic>
        <p:nvPicPr>
          <p:cNvPr id="6" name="图片 5">
            <a:extLst>
              <a:ext uri="{FF2B5EF4-FFF2-40B4-BE49-F238E27FC236}">
                <a16:creationId xmlns:a16="http://schemas.microsoft.com/office/drawing/2014/main" id="{3F9E9C0C-250E-4D3C-8647-A065A535B29F}"/>
              </a:ext>
            </a:extLst>
          </p:cNvPr>
          <p:cNvPicPr>
            <a:picLocks noChangeAspect="1"/>
          </p:cNvPicPr>
          <p:nvPr/>
        </p:nvPicPr>
        <p:blipFill>
          <a:blip r:embed="rId4"/>
          <a:stretch>
            <a:fillRect/>
          </a:stretch>
        </p:blipFill>
        <p:spPr>
          <a:xfrm>
            <a:off x="1064451" y="4435476"/>
            <a:ext cx="9363075" cy="1704975"/>
          </a:xfrm>
          <a:prstGeom prst="rect">
            <a:avLst/>
          </a:prstGeom>
        </p:spPr>
      </p:pic>
    </p:spTree>
    <p:extLst>
      <p:ext uri="{BB962C8B-B14F-4D97-AF65-F5344CB8AC3E}">
        <p14:creationId xmlns:p14="http://schemas.microsoft.com/office/powerpoint/2010/main" val="419408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4EEBC-4277-4BD5-8AC2-91928FBA37B9}"/>
              </a:ext>
            </a:extLst>
          </p:cNvPr>
          <p:cNvSpPr>
            <a:spLocks noGrp="1"/>
          </p:cNvSpPr>
          <p:nvPr>
            <p:ph type="title"/>
          </p:nvPr>
        </p:nvSpPr>
        <p:spPr/>
        <p:txBody>
          <a:bodyPr/>
          <a:lstStyle/>
          <a:p>
            <a:r>
              <a:rPr lang="zh-CN" altLang="en-US" dirty="0"/>
              <a:t>渊源</a:t>
            </a:r>
          </a:p>
        </p:txBody>
      </p:sp>
      <p:sp>
        <p:nvSpPr>
          <p:cNvPr id="3" name="内容占位符 2">
            <a:extLst>
              <a:ext uri="{FF2B5EF4-FFF2-40B4-BE49-F238E27FC236}">
                <a16:creationId xmlns:a16="http://schemas.microsoft.com/office/drawing/2014/main" id="{7A5B7ED7-A235-4B6B-81D5-28BF7CC1833F}"/>
              </a:ext>
            </a:extLst>
          </p:cNvPr>
          <p:cNvSpPr>
            <a:spLocks noGrp="1"/>
          </p:cNvSpPr>
          <p:nvPr>
            <p:ph idx="1"/>
          </p:nvPr>
        </p:nvSpPr>
        <p:spPr/>
        <p:txBody>
          <a:bodyPr/>
          <a:lstStyle/>
          <a:p>
            <a:r>
              <a:rPr lang="zh-CN" altLang="en-US" dirty="0"/>
              <a:t>从表格法中的</a:t>
            </a:r>
            <a:r>
              <a:rPr lang="en-US" altLang="zh-CN" dirty="0"/>
              <a:t>double Q-learning</a:t>
            </a:r>
            <a:r>
              <a:rPr lang="zh-CN" altLang="en-US" dirty="0"/>
              <a:t>进化来的</a:t>
            </a:r>
            <a:endParaRPr lang="en-US" altLang="zh-CN" dirty="0"/>
          </a:p>
          <a:p>
            <a:endParaRPr lang="zh-CN" altLang="en-US" dirty="0"/>
          </a:p>
        </p:txBody>
      </p:sp>
      <p:pic>
        <p:nvPicPr>
          <p:cNvPr id="4" name="图片 3">
            <a:extLst>
              <a:ext uri="{FF2B5EF4-FFF2-40B4-BE49-F238E27FC236}">
                <a16:creationId xmlns:a16="http://schemas.microsoft.com/office/drawing/2014/main" id="{9D97FD4A-E115-4756-BA21-3C34F5361C6D}"/>
              </a:ext>
            </a:extLst>
          </p:cNvPr>
          <p:cNvPicPr>
            <a:picLocks noChangeAspect="1"/>
          </p:cNvPicPr>
          <p:nvPr/>
        </p:nvPicPr>
        <p:blipFill>
          <a:blip r:embed="rId3"/>
          <a:stretch>
            <a:fillRect/>
          </a:stretch>
        </p:blipFill>
        <p:spPr>
          <a:xfrm>
            <a:off x="2061868" y="2337206"/>
            <a:ext cx="8068263" cy="3839757"/>
          </a:xfrm>
          <a:prstGeom prst="rect">
            <a:avLst/>
          </a:prstGeom>
        </p:spPr>
      </p:pic>
    </p:spTree>
    <p:extLst>
      <p:ext uri="{BB962C8B-B14F-4D97-AF65-F5344CB8AC3E}">
        <p14:creationId xmlns:p14="http://schemas.microsoft.com/office/powerpoint/2010/main" val="6548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3A392D7-BCE5-462D-9064-A9BEA9852CE5}"/>
                  </a:ext>
                </a:extLst>
              </p:cNvPr>
              <p:cNvSpPr>
                <a:spLocks noGrp="1"/>
              </p:cNvSpPr>
              <p:nvPr>
                <p:ph type="title"/>
              </p:nvPr>
            </p:nvSpPr>
            <p:spPr/>
            <p:txBody>
              <a:bodyPr/>
              <a:lstStyle/>
              <a:p>
                <a:r>
                  <a:rPr lang="zh-CN" altLang="en-US" dirty="0"/>
                  <a:t>小问题，</a:t>
                </a:r>
                <a14:m>
                  <m:oMath xmlns:m="http://schemas.openxmlformats.org/officeDocument/2006/math">
                    <m:r>
                      <a:rPr lang="en-US" altLang="zh-CN" b="0" i="1" smtClean="0">
                        <a:latin typeface="Cambria Math" panose="02040503050406030204" pitchFamily="18" charset="0"/>
                      </a:rPr>
                      <m:t>𝛼</m:t>
                    </m:r>
                    <m:r>
                      <a:rPr lang="zh-CN" altLang="en-US" i="1">
                        <a:latin typeface="Cambria Math" panose="02040503050406030204" pitchFamily="18" charset="0"/>
                      </a:rPr>
                      <m:t>的</m:t>
                    </m:r>
                  </m:oMath>
                </a14:m>
                <a:r>
                  <a:rPr lang="zh-CN" altLang="en-US" dirty="0"/>
                  <a:t>选择</a:t>
                </a:r>
              </a:p>
            </p:txBody>
          </p:sp>
        </mc:Choice>
        <mc:Fallback xmlns="">
          <p:sp>
            <p:nvSpPr>
              <p:cNvPr id="2" name="标题 1">
                <a:extLst>
                  <a:ext uri="{FF2B5EF4-FFF2-40B4-BE49-F238E27FC236}">
                    <a16:creationId xmlns:a16="http://schemas.microsoft.com/office/drawing/2014/main" id="{93A392D7-BCE5-462D-9064-A9BEA9852CE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p:pic>
        <p:nvPicPr>
          <p:cNvPr id="4" name="内容占位符 3">
            <a:extLst>
              <a:ext uri="{FF2B5EF4-FFF2-40B4-BE49-F238E27FC236}">
                <a16:creationId xmlns:a16="http://schemas.microsoft.com/office/drawing/2014/main" id="{FEA264F7-AF30-413F-9E58-7C50CD7E3838}"/>
              </a:ext>
            </a:extLst>
          </p:cNvPr>
          <p:cNvPicPr>
            <a:picLocks noGrp="1" noChangeAspect="1"/>
          </p:cNvPicPr>
          <p:nvPr>
            <p:ph idx="1"/>
          </p:nvPr>
        </p:nvPicPr>
        <p:blipFill>
          <a:blip r:embed="rId3"/>
          <a:stretch>
            <a:fillRect/>
          </a:stretch>
        </p:blipFill>
        <p:spPr>
          <a:xfrm>
            <a:off x="1114425" y="3429794"/>
            <a:ext cx="9963150" cy="1143000"/>
          </a:xfrm>
          <a:prstGeom prst="rect">
            <a:avLst/>
          </a:prstGeom>
        </p:spPr>
      </p:pic>
    </p:spTree>
    <p:extLst>
      <p:ext uri="{BB962C8B-B14F-4D97-AF65-F5344CB8AC3E}">
        <p14:creationId xmlns:p14="http://schemas.microsoft.com/office/powerpoint/2010/main" val="97295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29171-0B55-4CE0-9E63-03B6EE7191CC}"/>
              </a:ext>
            </a:extLst>
          </p:cNvPr>
          <p:cNvSpPr>
            <a:spLocks noGrp="1"/>
          </p:cNvSpPr>
          <p:nvPr>
            <p:ph type="title"/>
          </p:nvPr>
        </p:nvSpPr>
        <p:spPr/>
        <p:txBody>
          <a:bodyPr/>
          <a:lstStyle/>
          <a:p>
            <a:r>
              <a:rPr lang="en-US" altLang="zh-CN" dirty="0"/>
              <a:t>Double  DQN </a:t>
            </a:r>
            <a:r>
              <a:rPr lang="zh-CN" altLang="en-US" dirty="0"/>
              <a:t>和</a:t>
            </a:r>
            <a:r>
              <a:rPr lang="en-US" altLang="zh-CN" dirty="0"/>
              <a:t>DQN</a:t>
            </a:r>
            <a:br>
              <a:rPr lang="en-US" altLang="zh-CN" dirty="0"/>
            </a:br>
            <a:endParaRPr lang="zh-CN" altLang="en-US" dirty="0"/>
          </a:p>
        </p:txBody>
      </p:sp>
      <p:pic>
        <p:nvPicPr>
          <p:cNvPr id="7" name="内容占位符 6">
            <a:extLst>
              <a:ext uri="{FF2B5EF4-FFF2-40B4-BE49-F238E27FC236}">
                <a16:creationId xmlns:a16="http://schemas.microsoft.com/office/drawing/2014/main" id="{C143360E-253F-43DA-8041-8E877C092EEF}"/>
              </a:ext>
            </a:extLst>
          </p:cNvPr>
          <p:cNvPicPr>
            <a:picLocks noGrp="1" noChangeAspect="1"/>
          </p:cNvPicPr>
          <p:nvPr>
            <p:ph sz="half" idx="1"/>
          </p:nvPr>
        </p:nvPicPr>
        <p:blipFill rotWithShape="1">
          <a:blip r:embed="rId3"/>
          <a:srcRect t="26983"/>
          <a:stretch/>
        </p:blipFill>
        <p:spPr>
          <a:xfrm>
            <a:off x="111690" y="2790824"/>
            <a:ext cx="8766652" cy="1079718"/>
          </a:xfrm>
          <a:prstGeom prst="rect">
            <a:avLst/>
          </a:prstGeom>
        </p:spPr>
      </p:pic>
      <p:pic>
        <p:nvPicPr>
          <p:cNvPr id="8" name="内容占位符 7">
            <a:extLst>
              <a:ext uri="{FF2B5EF4-FFF2-40B4-BE49-F238E27FC236}">
                <a16:creationId xmlns:a16="http://schemas.microsoft.com/office/drawing/2014/main" id="{E0C771FB-F117-4BEE-BC6D-E6063C2F9F11}"/>
              </a:ext>
            </a:extLst>
          </p:cNvPr>
          <p:cNvPicPr>
            <a:picLocks noGrp="1" noChangeAspect="1"/>
          </p:cNvPicPr>
          <p:nvPr>
            <p:ph sz="half" idx="2"/>
          </p:nvPr>
        </p:nvPicPr>
        <p:blipFill>
          <a:blip r:embed="rId4"/>
          <a:stretch>
            <a:fillRect/>
          </a:stretch>
        </p:blipFill>
        <p:spPr>
          <a:xfrm>
            <a:off x="1701847" y="5674291"/>
            <a:ext cx="9809572" cy="989840"/>
          </a:xfrm>
          <a:prstGeom prst="rect">
            <a:avLst/>
          </a:prstGeom>
        </p:spPr>
      </p:pic>
      <p:pic>
        <p:nvPicPr>
          <p:cNvPr id="6" name="图片 5">
            <a:extLst>
              <a:ext uri="{FF2B5EF4-FFF2-40B4-BE49-F238E27FC236}">
                <a16:creationId xmlns:a16="http://schemas.microsoft.com/office/drawing/2014/main" id="{F0B7FF75-DF48-49D0-ABB0-CE7946937371}"/>
              </a:ext>
            </a:extLst>
          </p:cNvPr>
          <p:cNvPicPr>
            <a:picLocks noChangeAspect="1"/>
          </p:cNvPicPr>
          <p:nvPr/>
        </p:nvPicPr>
        <p:blipFill>
          <a:blip r:embed="rId5"/>
          <a:stretch>
            <a:fillRect/>
          </a:stretch>
        </p:blipFill>
        <p:spPr>
          <a:xfrm>
            <a:off x="2900231" y="1852775"/>
            <a:ext cx="6867525" cy="638175"/>
          </a:xfrm>
          <a:prstGeom prst="rect">
            <a:avLst/>
          </a:prstGeom>
        </p:spPr>
      </p:pic>
      <p:pic>
        <p:nvPicPr>
          <p:cNvPr id="9" name="图片 8">
            <a:extLst>
              <a:ext uri="{FF2B5EF4-FFF2-40B4-BE49-F238E27FC236}">
                <a16:creationId xmlns:a16="http://schemas.microsoft.com/office/drawing/2014/main" id="{3DA5AE91-ABFD-49DC-AF42-065D1989E8B4}"/>
              </a:ext>
            </a:extLst>
          </p:cNvPr>
          <p:cNvPicPr>
            <a:picLocks noChangeAspect="1"/>
          </p:cNvPicPr>
          <p:nvPr/>
        </p:nvPicPr>
        <p:blipFill>
          <a:blip r:embed="rId6"/>
          <a:stretch>
            <a:fillRect/>
          </a:stretch>
        </p:blipFill>
        <p:spPr>
          <a:xfrm>
            <a:off x="1859332" y="4278038"/>
            <a:ext cx="9313883" cy="1092690"/>
          </a:xfrm>
          <a:prstGeom prst="rect">
            <a:avLst/>
          </a:prstGeom>
        </p:spPr>
      </p:pic>
      <p:sp>
        <p:nvSpPr>
          <p:cNvPr id="10" name="矩形 9">
            <a:extLst>
              <a:ext uri="{FF2B5EF4-FFF2-40B4-BE49-F238E27FC236}">
                <a16:creationId xmlns:a16="http://schemas.microsoft.com/office/drawing/2014/main" id="{EDCC3209-2BDF-4D99-8359-031940E2F82A}"/>
              </a:ext>
            </a:extLst>
          </p:cNvPr>
          <p:cNvSpPr/>
          <p:nvPr/>
        </p:nvSpPr>
        <p:spPr>
          <a:xfrm>
            <a:off x="1701847" y="4384110"/>
            <a:ext cx="10110197" cy="22800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6897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F3D5C-A036-47C3-9C01-CE269151ABA3}"/>
              </a:ext>
            </a:extLst>
          </p:cNvPr>
          <p:cNvSpPr>
            <a:spLocks noGrp="1"/>
          </p:cNvSpPr>
          <p:nvPr>
            <p:ph type="title"/>
          </p:nvPr>
        </p:nvSpPr>
        <p:spPr/>
        <p:txBody>
          <a:bodyPr/>
          <a:lstStyle/>
          <a:p>
            <a:r>
              <a:rPr lang="en-US" altLang="zh-CN" dirty="0"/>
              <a:t>OVEROPTIMISM DUE TO ESTIMATION ERRORS</a:t>
            </a:r>
            <a:endParaRPr lang="zh-CN" altLang="en-US" dirty="0"/>
          </a:p>
        </p:txBody>
      </p:sp>
      <p:sp>
        <p:nvSpPr>
          <p:cNvPr id="5" name="内容占位符 4">
            <a:extLst>
              <a:ext uri="{FF2B5EF4-FFF2-40B4-BE49-F238E27FC236}">
                <a16:creationId xmlns:a16="http://schemas.microsoft.com/office/drawing/2014/main" id="{CDCE9973-E17C-45DE-A98B-1DEDCF03E32A}"/>
              </a:ext>
            </a:extLst>
          </p:cNvPr>
          <p:cNvSpPr>
            <a:spLocks noGrp="1"/>
          </p:cNvSpPr>
          <p:nvPr>
            <p:ph idx="1"/>
          </p:nvPr>
        </p:nvSpPr>
        <p:spPr/>
        <p:txBody>
          <a:bodyPr/>
          <a:lstStyle/>
          <a:p>
            <a:r>
              <a:rPr lang="zh-CN" altLang="en-US" dirty="0"/>
              <a:t>这一节是关于</a:t>
            </a:r>
            <a:r>
              <a:rPr lang="en-US" altLang="zh-CN" dirty="0" err="1"/>
              <a:t>overoptimism</a:t>
            </a:r>
            <a:r>
              <a:rPr lang="en-US" altLang="zh-CN" dirty="0"/>
              <a:t> </a:t>
            </a:r>
            <a:r>
              <a:rPr lang="zh-CN" altLang="en-US" dirty="0"/>
              <a:t>的证明，竟然能找到上届和下届，那么问题来了，我们是否能说明某些新提出的方法能够对这个上届或者下届中的某些参数又调节作用呢？比如降低上届</a:t>
            </a:r>
          </a:p>
        </p:txBody>
      </p:sp>
    </p:spTree>
    <p:extLst>
      <p:ext uri="{BB962C8B-B14F-4D97-AF65-F5344CB8AC3E}">
        <p14:creationId xmlns:p14="http://schemas.microsoft.com/office/powerpoint/2010/main" val="1668455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B88C41C-1E9B-4C40-9169-592B55E110AD}"/>
              </a:ext>
            </a:extLst>
          </p:cNvPr>
          <p:cNvSpPr>
            <a:spLocks noGrp="1"/>
          </p:cNvSpPr>
          <p:nvPr>
            <p:ph type="title"/>
          </p:nvPr>
        </p:nvSpPr>
        <p:spPr/>
        <p:txBody>
          <a:bodyPr/>
          <a:lstStyle/>
          <a:p>
            <a:r>
              <a:rPr lang="zh-CN" altLang="en-US" dirty="0"/>
              <a:t>与控制理论中的曲线很像，那么他们的稳定性是否有相通之处呢？</a:t>
            </a:r>
          </a:p>
        </p:txBody>
      </p:sp>
      <p:pic>
        <p:nvPicPr>
          <p:cNvPr id="7" name="内容占位符 6">
            <a:extLst>
              <a:ext uri="{FF2B5EF4-FFF2-40B4-BE49-F238E27FC236}">
                <a16:creationId xmlns:a16="http://schemas.microsoft.com/office/drawing/2014/main" id="{E961E093-B5A8-4D0F-9688-08AA97BCA292}"/>
              </a:ext>
            </a:extLst>
          </p:cNvPr>
          <p:cNvPicPr>
            <a:picLocks noGrp="1" noChangeAspect="1"/>
          </p:cNvPicPr>
          <p:nvPr>
            <p:ph sz="half" idx="1"/>
          </p:nvPr>
        </p:nvPicPr>
        <p:blipFill>
          <a:blip r:embed="rId2"/>
          <a:stretch>
            <a:fillRect/>
          </a:stretch>
        </p:blipFill>
        <p:spPr>
          <a:xfrm>
            <a:off x="838200" y="2920445"/>
            <a:ext cx="5181600" cy="2161698"/>
          </a:xfrm>
          <a:prstGeom prst="rect">
            <a:avLst/>
          </a:prstGeom>
        </p:spPr>
      </p:pic>
      <p:pic>
        <p:nvPicPr>
          <p:cNvPr id="8" name="内容占位符 7">
            <a:extLst>
              <a:ext uri="{FF2B5EF4-FFF2-40B4-BE49-F238E27FC236}">
                <a16:creationId xmlns:a16="http://schemas.microsoft.com/office/drawing/2014/main" id="{6CA339FA-D054-4AF0-A053-B55DFDE83A74}"/>
              </a:ext>
            </a:extLst>
          </p:cNvPr>
          <p:cNvPicPr>
            <a:picLocks noGrp="1" noChangeAspect="1"/>
          </p:cNvPicPr>
          <p:nvPr>
            <p:ph sz="half" idx="2"/>
          </p:nvPr>
        </p:nvPicPr>
        <p:blipFill>
          <a:blip r:embed="rId3"/>
          <a:stretch>
            <a:fillRect/>
          </a:stretch>
        </p:blipFill>
        <p:spPr>
          <a:xfrm>
            <a:off x="6405562" y="2267744"/>
            <a:ext cx="4714875" cy="3467100"/>
          </a:xfrm>
          <a:prstGeom prst="rect">
            <a:avLst/>
          </a:prstGeom>
        </p:spPr>
      </p:pic>
    </p:spTree>
    <p:extLst>
      <p:ext uri="{BB962C8B-B14F-4D97-AF65-F5344CB8AC3E}">
        <p14:creationId xmlns:p14="http://schemas.microsoft.com/office/powerpoint/2010/main" val="282625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9020C55-C2FE-41FE-8E3C-303F9E5A746C}"/>
              </a:ext>
            </a:extLst>
          </p:cNvPr>
          <p:cNvPicPr>
            <a:picLocks noChangeAspect="1"/>
          </p:cNvPicPr>
          <p:nvPr/>
        </p:nvPicPr>
        <p:blipFill>
          <a:blip r:embed="rId2"/>
          <a:stretch>
            <a:fillRect/>
          </a:stretch>
        </p:blipFill>
        <p:spPr>
          <a:xfrm>
            <a:off x="1187427" y="169202"/>
            <a:ext cx="9597482" cy="6688798"/>
          </a:xfrm>
          <a:prstGeom prst="rect">
            <a:avLst/>
          </a:prstGeom>
        </p:spPr>
      </p:pic>
    </p:spTree>
    <p:extLst>
      <p:ext uri="{BB962C8B-B14F-4D97-AF65-F5344CB8AC3E}">
        <p14:creationId xmlns:p14="http://schemas.microsoft.com/office/powerpoint/2010/main" val="323490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34482328-480B-4F7C-8FAA-151B2F69C2CC}"/>
              </a:ext>
            </a:extLst>
          </p:cNvPr>
          <p:cNvSpPr>
            <a:spLocks noGrp="1"/>
          </p:cNvSpPr>
          <p:nvPr>
            <p:ph type="title"/>
          </p:nvPr>
        </p:nvSpPr>
        <p:spPr/>
        <p:txBody>
          <a:bodyPr/>
          <a:lstStyle/>
          <a:p>
            <a:r>
              <a:rPr lang="en-US" altLang="zh-CN" dirty="0"/>
              <a:t>PRIORITIZED EXPERIENCE REPLAY</a:t>
            </a:r>
            <a:br>
              <a:rPr lang="en-US" altLang="zh-CN" dirty="0"/>
            </a:br>
            <a:endParaRPr lang="zh-CN" altLang="en-US" dirty="0"/>
          </a:p>
        </p:txBody>
      </p:sp>
      <p:sp>
        <p:nvSpPr>
          <p:cNvPr id="9" name="文本占位符 8">
            <a:extLst>
              <a:ext uri="{FF2B5EF4-FFF2-40B4-BE49-F238E27FC236}">
                <a16:creationId xmlns:a16="http://schemas.microsoft.com/office/drawing/2014/main" id="{D5DB0792-5817-4539-AA85-4F637D4635E4}"/>
              </a:ext>
            </a:extLst>
          </p:cNvPr>
          <p:cNvSpPr>
            <a:spLocks noGrp="1"/>
          </p:cNvSpPr>
          <p:nvPr>
            <p:ph type="body" idx="1"/>
          </p:nvPr>
        </p:nvSpPr>
        <p:spPr/>
        <p:txBody>
          <a:bodyPr/>
          <a:lstStyle/>
          <a:p>
            <a:r>
              <a:rPr lang="zh-CN" altLang="en-US" dirty="0"/>
              <a:t>经验回放</a:t>
            </a:r>
          </a:p>
        </p:txBody>
      </p:sp>
      <p:sp>
        <p:nvSpPr>
          <p:cNvPr id="2" name="箭头: 右弧形 1">
            <a:hlinkClick r:id="rId2" action="ppaction://hlinksldjump"/>
            <a:extLst>
              <a:ext uri="{FF2B5EF4-FFF2-40B4-BE49-F238E27FC236}">
                <a16:creationId xmlns:a16="http://schemas.microsoft.com/office/drawing/2014/main" id="{CC5E5CA3-597B-45B8-A572-06F4752A272F}"/>
              </a:ext>
            </a:extLst>
          </p:cNvPr>
          <p:cNvSpPr/>
          <p:nvPr/>
        </p:nvSpPr>
        <p:spPr>
          <a:xfrm>
            <a:off x="10183660" y="5285984"/>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763196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584A51-806A-4EEE-B77D-7BF9CC807126}"/>
              </a:ext>
            </a:extLst>
          </p:cNvPr>
          <p:cNvSpPr>
            <a:spLocks noGrp="1"/>
          </p:cNvSpPr>
          <p:nvPr>
            <p:ph type="title"/>
          </p:nvPr>
        </p:nvSpPr>
        <p:spPr/>
        <p:txBody>
          <a:bodyPr/>
          <a:lstStyle/>
          <a:p>
            <a:r>
              <a:rPr lang="en-US" altLang="zh-CN" dirty="0"/>
              <a:t>motivation</a:t>
            </a:r>
            <a:endParaRPr lang="zh-CN" altLang="en-US" dirty="0"/>
          </a:p>
        </p:txBody>
      </p:sp>
      <p:pic>
        <p:nvPicPr>
          <p:cNvPr id="6" name="内容占位符 5">
            <a:extLst>
              <a:ext uri="{FF2B5EF4-FFF2-40B4-BE49-F238E27FC236}">
                <a16:creationId xmlns:a16="http://schemas.microsoft.com/office/drawing/2014/main" id="{1EE7874F-D5EF-435B-854B-6CE33978AB13}"/>
              </a:ext>
            </a:extLst>
          </p:cNvPr>
          <p:cNvPicPr>
            <a:picLocks noGrp="1" noChangeAspect="1"/>
          </p:cNvPicPr>
          <p:nvPr>
            <p:ph idx="1"/>
          </p:nvPr>
        </p:nvPicPr>
        <p:blipFill>
          <a:blip r:embed="rId3"/>
          <a:stretch>
            <a:fillRect/>
          </a:stretch>
        </p:blipFill>
        <p:spPr>
          <a:xfrm>
            <a:off x="838200" y="2122597"/>
            <a:ext cx="10515600" cy="3757393"/>
          </a:xfrm>
          <a:prstGeom prst="rect">
            <a:avLst/>
          </a:prstGeom>
        </p:spPr>
      </p:pic>
    </p:spTree>
    <p:extLst>
      <p:ext uri="{BB962C8B-B14F-4D97-AF65-F5344CB8AC3E}">
        <p14:creationId xmlns:p14="http://schemas.microsoft.com/office/powerpoint/2010/main" val="171288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9AD1C-1959-43AD-9992-6AF1A6E878B5}"/>
              </a:ext>
            </a:extLst>
          </p:cNvPr>
          <p:cNvSpPr>
            <a:spLocks noGrp="1"/>
          </p:cNvSpPr>
          <p:nvPr>
            <p:ph type="title"/>
          </p:nvPr>
        </p:nvSpPr>
        <p:spPr/>
        <p:txBody>
          <a:bodyPr/>
          <a:lstStyle/>
          <a:p>
            <a:r>
              <a:rPr lang="en-US" altLang="zh-CN" dirty="0"/>
              <a:t>Paper list</a:t>
            </a:r>
            <a:endParaRPr lang="zh-CN" altLang="en-US" dirty="0"/>
          </a:p>
        </p:txBody>
      </p:sp>
      <p:sp>
        <p:nvSpPr>
          <p:cNvPr id="3" name="内容占位符 2">
            <a:extLst>
              <a:ext uri="{FF2B5EF4-FFF2-40B4-BE49-F238E27FC236}">
                <a16:creationId xmlns:a16="http://schemas.microsoft.com/office/drawing/2014/main" id="{2B49D9DB-6250-4EB0-9B6A-D13A6F3EB0ED}"/>
              </a:ext>
            </a:extLst>
          </p:cNvPr>
          <p:cNvSpPr>
            <a:spLocks noGrp="1"/>
          </p:cNvSpPr>
          <p:nvPr>
            <p:ph idx="1"/>
          </p:nvPr>
        </p:nvSpPr>
        <p:spPr/>
        <p:txBody>
          <a:bodyPr/>
          <a:lstStyle/>
          <a:p>
            <a:r>
              <a:rPr lang="en-US" altLang="zh-CN" dirty="0">
                <a:hlinkClick r:id="rId2" action="ppaction://hlinkfile"/>
              </a:rPr>
              <a:t>Human-level control through deep reinforcement learning</a:t>
            </a:r>
            <a:r>
              <a:rPr lang="en-US" altLang="zh-CN" dirty="0"/>
              <a:t>  </a:t>
            </a:r>
            <a:r>
              <a:rPr lang="en-US" altLang="zh-CN" dirty="0">
                <a:hlinkClick r:id="rId3" action="ppaction://hlinksldjump"/>
              </a:rPr>
              <a:t>DQN</a:t>
            </a:r>
            <a:endParaRPr lang="en-US" altLang="zh-CN" dirty="0"/>
          </a:p>
          <a:p>
            <a:r>
              <a:rPr lang="en-US" altLang="zh-CN" dirty="0">
                <a:hlinkClick r:id="rId4" action="ppaction://hlinkfile"/>
              </a:rPr>
              <a:t>DEEP REINFORCEMENT LEARNING WITH DOUBLE Q-LEARNING</a:t>
            </a:r>
            <a:r>
              <a:rPr lang="en-US" altLang="zh-CN" dirty="0"/>
              <a:t> </a:t>
            </a:r>
            <a:r>
              <a:rPr lang="en-US" altLang="zh-CN" dirty="0">
                <a:hlinkClick r:id="rId5" action="ppaction://hlinksldjump"/>
              </a:rPr>
              <a:t>Double DQN</a:t>
            </a:r>
            <a:endParaRPr lang="en-US" altLang="zh-CN" dirty="0"/>
          </a:p>
          <a:p>
            <a:r>
              <a:rPr lang="en-US" altLang="zh-CN" dirty="0">
                <a:hlinkClick r:id="rId6" action="ppaction://hlinkfile"/>
              </a:rPr>
              <a:t>PRIORITIZED EXPERIENCE REPLAY</a:t>
            </a:r>
            <a:r>
              <a:rPr lang="en-US" altLang="zh-CN" dirty="0"/>
              <a:t> </a:t>
            </a:r>
            <a:r>
              <a:rPr lang="en-US" altLang="zh-CN" dirty="0">
                <a:hlinkClick r:id="rId7" action="ppaction://hlinksldjump"/>
              </a:rPr>
              <a:t>&gt;&gt;&gt;</a:t>
            </a:r>
            <a:endParaRPr lang="en-US" altLang="zh-CN" dirty="0"/>
          </a:p>
          <a:p>
            <a:r>
              <a:rPr lang="en-US" altLang="zh-CN" dirty="0">
                <a:hlinkClick r:id="rId8" action="ppaction://hlinkfile"/>
              </a:rPr>
              <a:t>Dueling Network Architectures for Deep Reinforcement Learning</a:t>
            </a:r>
            <a:endParaRPr lang="en-US" altLang="zh-CN" dirty="0"/>
          </a:p>
          <a:p>
            <a:pPr marL="0" indent="0">
              <a:buNone/>
            </a:pPr>
            <a:r>
              <a:rPr lang="en-US" altLang="zh-CN" dirty="0">
                <a:hlinkClick r:id="rId9" action="ppaction://hlinksldjump"/>
              </a:rPr>
              <a:t>Dueling DQN</a:t>
            </a:r>
            <a:endParaRPr lang="en-US" altLang="zh-CN" dirty="0"/>
          </a:p>
          <a:p>
            <a:endParaRPr lang="en-US" altLang="zh-CN" dirty="0"/>
          </a:p>
        </p:txBody>
      </p:sp>
    </p:spTree>
    <p:extLst>
      <p:ext uri="{BB962C8B-B14F-4D97-AF65-F5344CB8AC3E}">
        <p14:creationId xmlns:p14="http://schemas.microsoft.com/office/powerpoint/2010/main" val="2634036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5F688-03F5-4E2E-8DA7-7278D16D2F8B}"/>
              </a:ext>
            </a:extLst>
          </p:cNvPr>
          <p:cNvSpPr>
            <a:spLocks noGrp="1"/>
          </p:cNvSpPr>
          <p:nvPr>
            <p:ph type="title"/>
          </p:nvPr>
        </p:nvSpPr>
        <p:spPr/>
        <p:txBody>
          <a:bodyPr/>
          <a:lstStyle/>
          <a:p>
            <a:r>
              <a:rPr lang="en-US" altLang="zh-CN" dirty="0"/>
              <a:t>Experience   Replay </a:t>
            </a:r>
            <a:endParaRPr lang="zh-CN" altLang="en-US" dirty="0"/>
          </a:p>
        </p:txBody>
      </p:sp>
      <p:sp>
        <p:nvSpPr>
          <p:cNvPr id="3" name="内容占位符 2">
            <a:extLst>
              <a:ext uri="{FF2B5EF4-FFF2-40B4-BE49-F238E27FC236}">
                <a16:creationId xmlns:a16="http://schemas.microsoft.com/office/drawing/2014/main" id="{88BA0877-542E-4C78-B928-319BFFD6E9C2}"/>
              </a:ext>
            </a:extLst>
          </p:cNvPr>
          <p:cNvSpPr>
            <a:spLocks noGrp="1"/>
          </p:cNvSpPr>
          <p:nvPr>
            <p:ph idx="1"/>
          </p:nvPr>
        </p:nvSpPr>
        <p:spPr/>
        <p:txBody>
          <a:bodyPr/>
          <a:lstStyle/>
          <a:p>
            <a:r>
              <a:rPr lang="zh-CN" altLang="en-US" dirty="0"/>
              <a:t>要解决的问题</a:t>
            </a:r>
            <a:endParaRPr lang="en-US" altLang="zh-CN" dirty="0"/>
          </a:p>
          <a:p>
            <a:endParaRPr lang="zh-CN" altLang="en-US" dirty="0"/>
          </a:p>
        </p:txBody>
      </p:sp>
      <p:pic>
        <p:nvPicPr>
          <p:cNvPr id="4" name="图片 3">
            <a:extLst>
              <a:ext uri="{FF2B5EF4-FFF2-40B4-BE49-F238E27FC236}">
                <a16:creationId xmlns:a16="http://schemas.microsoft.com/office/drawing/2014/main" id="{F83F5B81-B6B5-4D4C-BB91-639BC925E205}"/>
              </a:ext>
            </a:extLst>
          </p:cNvPr>
          <p:cNvPicPr>
            <a:picLocks noChangeAspect="1"/>
          </p:cNvPicPr>
          <p:nvPr/>
        </p:nvPicPr>
        <p:blipFill>
          <a:blip r:embed="rId3"/>
          <a:stretch>
            <a:fillRect/>
          </a:stretch>
        </p:blipFill>
        <p:spPr>
          <a:xfrm>
            <a:off x="0" y="3429000"/>
            <a:ext cx="12192000" cy="1435346"/>
          </a:xfrm>
          <a:prstGeom prst="rect">
            <a:avLst/>
          </a:prstGeom>
        </p:spPr>
      </p:pic>
    </p:spTree>
    <p:extLst>
      <p:ext uri="{BB962C8B-B14F-4D97-AF65-F5344CB8AC3E}">
        <p14:creationId xmlns:p14="http://schemas.microsoft.com/office/powerpoint/2010/main" val="120890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9D027E-828F-44EF-864B-511BC0444C71}"/>
              </a:ext>
            </a:extLst>
          </p:cNvPr>
          <p:cNvSpPr>
            <a:spLocks noGrp="1"/>
          </p:cNvSpPr>
          <p:nvPr>
            <p:ph type="title"/>
          </p:nvPr>
        </p:nvSpPr>
        <p:spPr/>
        <p:txBody>
          <a:bodyPr/>
          <a:lstStyle/>
          <a:p>
            <a:r>
              <a:rPr lang="zh-CN" altLang="en-US" dirty="0"/>
              <a:t>两个相辅相成的东西</a:t>
            </a:r>
          </a:p>
        </p:txBody>
      </p:sp>
      <p:sp>
        <p:nvSpPr>
          <p:cNvPr id="5" name="文本占位符 4">
            <a:extLst>
              <a:ext uri="{FF2B5EF4-FFF2-40B4-BE49-F238E27FC236}">
                <a16:creationId xmlns:a16="http://schemas.microsoft.com/office/drawing/2014/main" id="{8398A668-166D-4AD8-A581-DCE73CBF49DD}"/>
              </a:ext>
            </a:extLst>
          </p:cNvPr>
          <p:cNvSpPr>
            <a:spLocks noGrp="1"/>
          </p:cNvSpPr>
          <p:nvPr>
            <p:ph type="body" idx="1"/>
          </p:nvPr>
        </p:nvSpPr>
        <p:spPr/>
        <p:txBody>
          <a:bodyPr/>
          <a:lstStyle/>
          <a:p>
            <a:r>
              <a:rPr lang="en-US" altLang="zh-CN" dirty="0"/>
              <a:t>Experience </a:t>
            </a:r>
            <a:endParaRPr lang="zh-CN" altLang="en-US" dirty="0"/>
          </a:p>
        </p:txBody>
      </p:sp>
      <p:sp>
        <p:nvSpPr>
          <p:cNvPr id="6" name="内容占位符 5">
            <a:extLst>
              <a:ext uri="{FF2B5EF4-FFF2-40B4-BE49-F238E27FC236}">
                <a16:creationId xmlns:a16="http://schemas.microsoft.com/office/drawing/2014/main" id="{EE00E9C5-8E99-43DE-8EE7-6783BD11B924}"/>
              </a:ext>
            </a:extLst>
          </p:cNvPr>
          <p:cNvSpPr>
            <a:spLocks noGrp="1"/>
          </p:cNvSpPr>
          <p:nvPr>
            <p:ph sz="half" idx="2"/>
          </p:nvPr>
        </p:nvSpPr>
        <p:spPr/>
        <p:txBody>
          <a:bodyPr/>
          <a:lstStyle/>
          <a:p>
            <a:r>
              <a:rPr lang="en-US" altLang="zh-CN" dirty="0"/>
              <a:t>Memory </a:t>
            </a:r>
          </a:p>
          <a:p>
            <a:r>
              <a:rPr lang="zh-CN" altLang="en-US" dirty="0"/>
              <a:t>经验回放</a:t>
            </a:r>
            <a:endParaRPr lang="en-US" altLang="zh-CN" dirty="0"/>
          </a:p>
          <a:p>
            <a:r>
              <a:rPr lang="en-US" altLang="zh-CN" dirty="0"/>
              <a:t>Prioritized </a:t>
            </a:r>
            <a:r>
              <a:rPr lang="zh-CN" altLang="en-US" dirty="0"/>
              <a:t>经验回放</a:t>
            </a:r>
            <a:endParaRPr lang="en-US" altLang="zh-CN" dirty="0"/>
          </a:p>
          <a:p>
            <a:r>
              <a:rPr lang="zh-CN" altLang="en-US" dirty="0"/>
              <a:t>耗存储，适合用在空间已知的情况</a:t>
            </a:r>
            <a:endParaRPr lang="en-US" altLang="zh-CN" dirty="0"/>
          </a:p>
          <a:p>
            <a:r>
              <a:rPr lang="zh-CN" altLang="en-US" dirty="0"/>
              <a:t>个体差异</a:t>
            </a:r>
            <a:endParaRPr lang="en-US" altLang="zh-CN" dirty="0"/>
          </a:p>
          <a:p>
            <a:r>
              <a:rPr lang="zh-CN" altLang="en-US" dirty="0"/>
              <a:t>关注如何高效存，如何高效取</a:t>
            </a:r>
          </a:p>
        </p:txBody>
      </p:sp>
      <p:sp>
        <p:nvSpPr>
          <p:cNvPr id="7" name="文本占位符 6">
            <a:extLst>
              <a:ext uri="{FF2B5EF4-FFF2-40B4-BE49-F238E27FC236}">
                <a16:creationId xmlns:a16="http://schemas.microsoft.com/office/drawing/2014/main" id="{D5888106-7D27-4583-87D4-6215FE216E24}"/>
              </a:ext>
            </a:extLst>
          </p:cNvPr>
          <p:cNvSpPr>
            <a:spLocks noGrp="1"/>
          </p:cNvSpPr>
          <p:nvPr>
            <p:ph type="body" sz="quarter" idx="3"/>
          </p:nvPr>
        </p:nvSpPr>
        <p:spPr/>
        <p:txBody>
          <a:bodyPr/>
          <a:lstStyle/>
          <a:p>
            <a:r>
              <a:rPr lang="en-US" altLang="zh-CN" dirty="0"/>
              <a:t>interaction</a:t>
            </a:r>
            <a:endParaRPr lang="zh-CN" altLang="en-US" dirty="0"/>
          </a:p>
        </p:txBody>
      </p:sp>
      <p:sp>
        <p:nvSpPr>
          <p:cNvPr id="8" name="内容占位符 7">
            <a:extLst>
              <a:ext uri="{FF2B5EF4-FFF2-40B4-BE49-F238E27FC236}">
                <a16:creationId xmlns:a16="http://schemas.microsoft.com/office/drawing/2014/main" id="{A792BCF7-78BA-4803-8097-3FE9809AFB50}"/>
              </a:ext>
            </a:extLst>
          </p:cNvPr>
          <p:cNvSpPr>
            <a:spLocks noGrp="1"/>
          </p:cNvSpPr>
          <p:nvPr>
            <p:ph sz="quarter" idx="4"/>
          </p:nvPr>
        </p:nvSpPr>
        <p:spPr/>
        <p:txBody>
          <a:bodyPr/>
          <a:lstStyle/>
          <a:p>
            <a:r>
              <a:rPr lang="en-US" altLang="zh-CN" dirty="0"/>
              <a:t>Real word</a:t>
            </a:r>
          </a:p>
          <a:p>
            <a:r>
              <a:rPr lang="zh-CN" altLang="en-US" dirty="0"/>
              <a:t>多</a:t>
            </a:r>
            <a:r>
              <a:rPr lang="en-US" altLang="zh-CN" dirty="0"/>
              <a:t>agent</a:t>
            </a:r>
            <a:r>
              <a:rPr lang="zh-CN" altLang="en-US" dirty="0"/>
              <a:t>并行</a:t>
            </a:r>
            <a:endParaRPr lang="en-US" altLang="zh-CN" dirty="0"/>
          </a:p>
          <a:p>
            <a:r>
              <a:rPr lang="zh-CN" altLang="en-US" dirty="0"/>
              <a:t>异步算法，</a:t>
            </a:r>
            <a:r>
              <a:rPr lang="en-US" altLang="zh-CN" dirty="0"/>
              <a:t>A3C</a:t>
            </a:r>
          </a:p>
          <a:p>
            <a:r>
              <a:rPr lang="zh-CN" altLang="en-US" dirty="0"/>
              <a:t>讲究个体之间的互补性</a:t>
            </a:r>
            <a:endParaRPr lang="en-US" altLang="zh-CN" dirty="0"/>
          </a:p>
          <a:p>
            <a:r>
              <a:rPr lang="zh-CN" altLang="en-US" dirty="0"/>
              <a:t>存储少，但是探索次数增加，更适合空间未知的情况</a:t>
            </a:r>
            <a:endParaRPr lang="en-US" altLang="zh-CN" dirty="0"/>
          </a:p>
          <a:p>
            <a:endParaRPr lang="zh-CN" altLang="en-US" dirty="0"/>
          </a:p>
        </p:txBody>
      </p:sp>
    </p:spTree>
    <p:extLst>
      <p:ext uri="{BB962C8B-B14F-4D97-AF65-F5344CB8AC3E}">
        <p14:creationId xmlns:p14="http://schemas.microsoft.com/office/powerpoint/2010/main" val="3267896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101261D-D1A6-4298-95EA-EDEE17A297AF}"/>
              </a:ext>
            </a:extLst>
          </p:cNvPr>
          <p:cNvSpPr>
            <a:spLocks noGrp="1"/>
          </p:cNvSpPr>
          <p:nvPr>
            <p:ph type="title"/>
          </p:nvPr>
        </p:nvSpPr>
        <p:spPr/>
        <p:txBody>
          <a:bodyPr/>
          <a:lstStyle/>
          <a:p>
            <a:r>
              <a:rPr lang="en-US" altLang="zh-CN" dirty="0"/>
              <a:t>Agent </a:t>
            </a:r>
            <a:r>
              <a:rPr lang="zh-CN" altLang="en-US" dirty="0"/>
              <a:t>是如何一步一步被解放的</a:t>
            </a:r>
          </a:p>
        </p:txBody>
      </p:sp>
      <p:pic>
        <p:nvPicPr>
          <p:cNvPr id="12" name="内容占位符 11">
            <a:extLst>
              <a:ext uri="{FF2B5EF4-FFF2-40B4-BE49-F238E27FC236}">
                <a16:creationId xmlns:a16="http://schemas.microsoft.com/office/drawing/2014/main" id="{C5A161BF-D81D-4C9C-ADF2-9B3F45593B4B}"/>
              </a:ext>
            </a:extLst>
          </p:cNvPr>
          <p:cNvPicPr>
            <a:picLocks noGrp="1" noChangeAspect="1"/>
          </p:cNvPicPr>
          <p:nvPr>
            <p:ph idx="1"/>
          </p:nvPr>
        </p:nvPicPr>
        <p:blipFill>
          <a:blip r:embed="rId2"/>
          <a:stretch>
            <a:fillRect/>
          </a:stretch>
        </p:blipFill>
        <p:spPr>
          <a:xfrm>
            <a:off x="838200" y="2678472"/>
            <a:ext cx="10515600" cy="2645644"/>
          </a:xfrm>
          <a:prstGeom prst="rect">
            <a:avLst/>
          </a:prstGeom>
        </p:spPr>
      </p:pic>
    </p:spTree>
    <p:extLst>
      <p:ext uri="{BB962C8B-B14F-4D97-AF65-F5344CB8AC3E}">
        <p14:creationId xmlns:p14="http://schemas.microsoft.com/office/powerpoint/2010/main" val="3285147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4F627-B0E3-4455-9C94-8790C13C626A}"/>
              </a:ext>
            </a:extLst>
          </p:cNvPr>
          <p:cNvSpPr>
            <a:spLocks noGrp="1"/>
          </p:cNvSpPr>
          <p:nvPr>
            <p:ph type="title"/>
          </p:nvPr>
        </p:nvSpPr>
        <p:spPr/>
        <p:txBody>
          <a:bodyPr/>
          <a:lstStyle/>
          <a:p>
            <a:r>
              <a:rPr lang="zh-CN" altLang="en-US" dirty="0"/>
              <a:t>用来度量经验重要程度的指标</a:t>
            </a:r>
          </a:p>
        </p:txBody>
      </p:sp>
      <p:sp>
        <p:nvSpPr>
          <p:cNvPr id="3" name="内容占位符 2">
            <a:extLst>
              <a:ext uri="{FF2B5EF4-FFF2-40B4-BE49-F238E27FC236}">
                <a16:creationId xmlns:a16="http://schemas.microsoft.com/office/drawing/2014/main" id="{5C7B36D7-BDEE-44D0-B107-CA2725D61A69}"/>
              </a:ext>
            </a:extLst>
          </p:cNvPr>
          <p:cNvSpPr>
            <a:spLocks noGrp="1"/>
          </p:cNvSpPr>
          <p:nvPr>
            <p:ph idx="1"/>
          </p:nvPr>
        </p:nvSpPr>
        <p:spPr/>
        <p:txBody>
          <a:bodyPr/>
          <a:lstStyle/>
          <a:p>
            <a:r>
              <a:rPr lang="en-US" altLang="zh-CN" dirty="0"/>
              <a:t>TD ERROR</a:t>
            </a:r>
          </a:p>
          <a:p>
            <a:r>
              <a:rPr lang="en-US" altLang="zh-CN" dirty="0"/>
              <a:t> stochastic prioritization</a:t>
            </a:r>
            <a:endParaRPr lang="zh-CN" altLang="en-US" dirty="0"/>
          </a:p>
        </p:txBody>
      </p:sp>
    </p:spTree>
    <p:extLst>
      <p:ext uri="{BB962C8B-B14F-4D97-AF65-F5344CB8AC3E}">
        <p14:creationId xmlns:p14="http://schemas.microsoft.com/office/powerpoint/2010/main" val="1354411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6DFA1-2AF9-4B6A-8A8A-55576E2B62B3}"/>
              </a:ext>
            </a:extLst>
          </p:cNvPr>
          <p:cNvSpPr>
            <a:spLocks noGrp="1"/>
          </p:cNvSpPr>
          <p:nvPr>
            <p:ph type="title"/>
          </p:nvPr>
        </p:nvSpPr>
        <p:spPr/>
        <p:txBody>
          <a:bodyPr/>
          <a:lstStyle/>
          <a:p>
            <a:r>
              <a:rPr lang="zh-CN" altLang="en-US" dirty="0"/>
              <a:t>起源</a:t>
            </a:r>
          </a:p>
        </p:txBody>
      </p:sp>
      <p:pic>
        <p:nvPicPr>
          <p:cNvPr id="4" name="内容占位符 3">
            <a:extLst>
              <a:ext uri="{FF2B5EF4-FFF2-40B4-BE49-F238E27FC236}">
                <a16:creationId xmlns:a16="http://schemas.microsoft.com/office/drawing/2014/main" id="{CBE03ADB-1612-4775-898E-9C2F9523DE53}"/>
              </a:ext>
            </a:extLst>
          </p:cNvPr>
          <p:cNvPicPr>
            <a:picLocks noGrp="1" noChangeAspect="1"/>
          </p:cNvPicPr>
          <p:nvPr>
            <p:ph idx="1"/>
          </p:nvPr>
        </p:nvPicPr>
        <p:blipFill>
          <a:blip r:embed="rId2"/>
          <a:stretch>
            <a:fillRect/>
          </a:stretch>
        </p:blipFill>
        <p:spPr>
          <a:xfrm>
            <a:off x="838200" y="1943803"/>
            <a:ext cx="10515600" cy="1684932"/>
          </a:xfrm>
          <a:prstGeom prst="rect">
            <a:avLst/>
          </a:prstGeom>
        </p:spPr>
      </p:pic>
      <p:pic>
        <p:nvPicPr>
          <p:cNvPr id="5" name="图片 4">
            <a:extLst>
              <a:ext uri="{FF2B5EF4-FFF2-40B4-BE49-F238E27FC236}">
                <a16:creationId xmlns:a16="http://schemas.microsoft.com/office/drawing/2014/main" id="{2BA3E276-7932-4433-9AF8-E7555DC6E9F4}"/>
              </a:ext>
            </a:extLst>
          </p:cNvPr>
          <p:cNvPicPr>
            <a:picLocks noChangeAspect="1"/>
          </p:cNvPicPr>
          <p:nvPr/>
        </p:nvPicPr>
        <p:blipFill>
          <a:blip r:embed="rId3"/>
          <a:stretch>
            <a:fillRect/>
          </a:stretch>
        </p:blipFill>
        <p:spPr>
          <a:xfrm>
            <a:off x="601249" y="3980334"/>
            <a:ext cx="11373634" cy="2256105"/>
          </a:xfrm>
          <a:prstGeom prst="rect">
            <a:avLst/>
          </a:prstGeom>
        </p:spPr>
      </p:pic>
    </p:spTree>
    <p:extLst>
      <p:ext uri="{BB962C8B-B14F-4D97-AF65-F5344CB8AC3E}">
        <p14:creationId xmlns:p14="http://schemas.microsoft.com/office/powerpoint/2010/main" val="882116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F8D5D-841C-4C72-89D1-06937C5484D6}"/>
              </a:ext>
            </a:extLst>
          </p:cNvPr>
          <p:cNvSpPr>
            <a:spLocks noGrp="1"/>
          </p:cNvSpPr>
          <p:nvPr>
            <p:ph type="title"/>
          </p:nvPr>
        </p:nvSpPr>
        <p:spPr/>
        <p:txBody>
          <a:bodyPr/>
          <a:lstStyle/>
          <a:p>
            <a:r>
              <a:rPr lang="en-US" altLang="zh-CN" dirty="0"/>
              <a:t>Memory replay </a:t>
            </a:r>
            <a:endParaRPr lang="zh-CN" altLang="en-US" dirty="0"/>
          </a:p>
        </p:txBody>
      </p:sp>
      <p:sp>
        <p:nvSpPr>
          <p:cNvPr id="3" name="内容占位符 2">
            <a:extLst>
              <a:ext uri="{FF2B5EF4-FFF2-40B4-BE49-F238E27FC236}">
                <a16:creationId xmlns:a16="http://schemas.microsoft.com/office/drawing/2014/main" id="{0807AB6D-EA66-441B-8872-D1E97CAD2A7C}"/>
              </a:ext>
            </a:extLst>
          </p:cNvPr>
          <p:cNvSpPr>
            <a:spLocks noGrp="1"/>
          </p:cNvSpPr>
          <p:nvPr>
            <p:ph idx="1"/>
          </p:nvPr>
        </p:nvSpPr>
        <p:spPr/>
        <p:txBody>
          <a:bodyPr/>
          <a:lstStyle/>
          <a:p>
            <a:r>
              <a:rPr lang="zh-CN" altLang="en-US" dirty="0"/>
              <a:t>存什么？</a:t>
            </a:r>
            <a:endParaRPr lang="en-US" altLang="zh-CN" dirty="0"/>
          </a:p>
          <a:p>
            <a:r>
              <a:rPr lang="zh-CN" altLang="en-US" dirty="0"/>
              <a:t>用哪个？</a:t>
            </a:r>
            <a:endParaRPr lang="en-US" altLang="zh-CN" dirty="0"/>
          </a:p>
          <a:p>
            <a:endParaRPr lang="en-US" altLang="zh-CN" dirty="0"/>
          </a:p>
          <a:p>
            <a:r>
              <a:rPr lang="zh-CN" altLang="en-US" dirty="0"/>
              <a:t>本文只关注第二个，那么第一个呢？</a:t>
            </a:r>
          </a:p>
        </p:txBody>
      </p:sp>
    </p:spTree>
    <p:extLst>
      <p:ext uri="{BB962C8B-B14F-4D97-AF65-F5344CB8AC3E}">
        <p14:creationId xmlns:p14="http://schemas.microsoft.com/office/powerpoint/2010/main" val="367237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B5950-9AE6-416B-BE1D-120B491F3D81}"/>
              </a:ext>
            </a:extLst>
          </p:cNvPr>
          <p:cNvSpPr>
            <a:spLocks noGrp="1"/>
          </p:cNvSpPr>
          <p:nvPr>
            <p:ph type="title"/>
          </p:nvPr>
        </p:nvSpPr>
        <p:spPr/>
        <p:txBody>
          <a:bodyPr/>
          <a:lstStyle/>
          <a:p>
            <a:r>
              <a:rPr lang="zh-CN" altLang="en-US" dirty="0"/>
              <a:t>比较</a:t>
            </a:r>
            <a:r>
              <a:rPr lang="en-US" altLang="zh-CN" dirty="0"/>
              <a:t>TD error</a:t>
            </a:r>
            <a:r>
              <a:rPr lang="zh-CN" altLang="en-US" dirty="0"/>
              <a:t>和</a:t>
            </a:r>
            <a:r>
              <a:rPr lang="en-US" altLang="zh-CN" dirty="0"/>
              <a:t>Stochastic prioritization</a:t>
            </a:r>
            <a:endParaRPr lang="zh-CN" altLang="en-US" dirty="0"/>
          </a:p>
        </p:txBody>
      </p:sp>
      <p:pic>
        <p:nvPicPr>
          <p:cNvPr id="4" name="内容占位符 3">
            <a:extLst>
              <a:ext uri="{FF2B5EF4-FFF2-40B4-BE49-F238E27FC236}">
                <a16:creationId xmlns:a16="http://schemas.microsoft.com/office/drawing/2014/main" id="{7B221025-1373-4D57-939B-2359533FAB45}"/>
              </a:ext>
            </a:extLst>
          </p:cNvPr>
          <p:cNvPicPr>
            <a:picLocks noGrp="1" noChangeAspect="1"/>
          </p:cNvPicPr>
          <p:nvPr>
            <p:ph idx="1"/>
          </p:nvPr>
        </p:nvPicPr>
        <p:blipFill>
          <a:blip r:embed="rId3"/>
          <a:stretch>
            <a:fillRect/>
          </a:stretch>
        </p:blipFill>
        <p:spPr>
          <a:xfrm>
            <a:off x="838200" y="3199199"/>
            <a:ext cx="10515600" cy="1604189"/>
          </a:xfrm>
          <a:prstGeom prst="rect">
            <a:avLst/>
          </a:prstGeom>
        </p:spPr>
      </p:pic>
      <p:pic>
        <p:nvPicPr>
          <p:cNvPr id="5" name="图片 4">
            <a:extLst>
              <a:ext uri="{FF2B5EF4-FFF2-40B4-BE49-F238E27FC236}">
                <a16:creationId xmlns:a16="http://schemas.microsoft.com/office/drawing/2014/main" id="{A9AD7C01-C69F-484C-923C-ACAEEDE7007D}"/>
              </a:ext>
            </a:extLst>
          </p:cNvPr>
          <p:cNvPicPr>
            <a:picLocks noChangeAspect="1"/>
          </p:cNvPicPr>
          <p:nvPr/>
        </p:nvPicPr>
        <p:blipFill>
          <a:blip r:embed="rId4"/>
          <a:stretch>
            <a:fillRect/>
          </a:stretch>
        </p:blipFill>
        <p:spPr>
          <a:xfrm>
            <a:off x="722334" y="5072617"/>
            <a:ext cx="10747332" cy="1239282"/>
          </a:xfrm>
          <a:prstGeom prst="rect">
            <a:avLst/>
          </a:prstGeom>
        </p:spPr>
      </p:pic>
    </p:spTree>
    <p:extLst>
      <p:ext uri="{BB962C8B-B14F-4D97-AF65-F5344CB8AC3E}">
        <p14:creationId xmlns:p14="http://schemas.microsoft.com/office/powerpoint/2010/main" val="381443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FDA03-EEB4-44A7-9020-18340FC8E69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140283-DB7D-4C78-A0D4-7120FDA842E6}"/>
              </a:ext>
            </a:extLst>
          </p:cNvPr>
          <p:cNvSpPr>
            <a:spLocks noGrp="1"/>
          </p:cNvSpPr>
          <p:nvPr>
            <p:ph idx="1"/>
          </p:nvPr>
        </p:nvSpPr>
        <p:spPr/>
        <p:txBody>
          <a:bodyPr/>
          <a:lstStyle/>
          <a:p>
            <a:r>
              <a:rPr lang="zh-CN" altLang="en-US" dirty="0"/>
              <a:t>对采样偏差的一种补偿方法：</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F44F5D42-DBEB-4C5F-A12E-7B2942B61E43}"/>
              </a:ext>
            </a:extLst>
          </p:cNvPr>
          <p:cNvPicPr>
            <a:picLocks noChangeAspect="1"/>
          </p:cNvPicPr>
          <p:nvPr/>
        </p:nvPicPr>
        <p:blipFill>
          <a:blip r:embed="rId2"/>
          <a:stretch>
            <a:fillRect/>
          </a:stretch>
        </p:blipFill>
        <p:spPr>
          <a:xfrm>
            <a:off x="1021713" y="2571311"/>
            <a:ext cx="10148574" cy="3480391"/>
          </a:xfrm>
          <a:prstGeom prst="rect">
            <a:avLst/>
          </a:prstGeom>
        </p:spPr>
      </p:pic>
    </p:spTree>
    <p:extLst>
      <p:ext uri="{BB962C8B-B14F-4D97-AF65-F5344CB8AC3E}">
        <p14:creationId xmlns:p14="http://schemas.microsoft.com/office/powerpoint/2010/main" val="3146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6E01198-7881-4AA1-876D-BCBFA428F059}"/>
              </a:ext>
            </a:extLst>
          </p:cNvPr>
          <p:cNvPicPr>
            <a:picLocks noGrp="1" noChangeAspect="1"/>
          </p:cNvPicPr>
          <p:nvPr>
            <p:ph idx="4294967295"/>
          </p:nvPr>
        </p:nvPicPr>
        <p:blipFill>
          <a:blip r:embed="rId2"/>
          <a:stretch>
            <a:fillRect/>
          </a:stretch>
        </p:blipFill>
        <p:spPr>
          <a:xfrm>
            <a:off x="751562" y="183592"/>
            <a:ext cx="10296395" cy="6106106"/>
          </a:xfrm>
          <a:prstGeom prst="rect">
            <a:avLst/>
          </a:prstGeom>
        </p:spPr>
      </p:pic>
    </p:spTree>
    <p:extLst>
      <p:ext uri="{BB962C8B-B14F-4D97-AF65-F5344CB8AC3E}">
        <p14:creationId xmlns:p14="http://schemas.microsoft.com/office/powerpoint/2010/main" val="3937665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42C0E7D-C325-48C6-A20F-86CE75233F21}"/>
              </a:ext>
            </a:extLst>
          </p:cNvPr>
          <p:cNvPicPr>
            <a:picLocks noChangeAspect="1"/>
          </p:cNvPicPr>
          <p:nvPr/>
        </p:nvPicPr>
        <p:blipFill>
          <a:blip r:embed="rId3"/>
          <a:stretch>
            <a:fillRect/>
          </a:stretch>
        </p:blipFill>
        <p:spPr>
          <a:xfrm>
            <a:off x="0" y="2688151"/>
            <a:ext cx="12192000" cy="1481698"/>
          </a:xfrm>
          <a:prstGeom prst="rect">
            <a:avLst/>
          </a:prstGeom>
        </p:spPr>
      </p:pic>
      <p:cxnSp>
        <p:nvCxnSpPr>
          <p:cNvPr id="4" name="直接连接符 3">
            <a:extLst>
              <a:ext uri="{FF2B5EF4-FFF2-40B4-BE49-F238E27FC236}">
                <a16:creationId xmlns:a16="http://schemas.microsoft.com/office/drawing/2014/main" id="{B6CE7DAC-72C2-4F1D-92DD-FC6C9F778B3C}"/>
              </a:ext>
            </a:extLst>
          </p:cNvPr>
          <p:cNvCxnSpPr/>
          <p:nvPr/>
        </p:nvCxnSpPr>
        <p:spPr>
          <a:xfrm>
            <a:off x="3945699" y="3858016"/>
            <a:ext cx="298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标题 4">
            <a:extLst>
              <a:ext uri="{FF2B5EF4-FFF2-40B4-BE49-F238E27FC236}">
                <a16:creationId xmlns:a16="http://schemas.microsoft.com/office/drawing/2014/main" id="{E0AFB6F7-9403-4464-B991-ECD526D952ED}"/>
              </a:ext>
            </a:extLst>
          </p:cNvPr>
          <p:cNvSpPr>
            <a:spLocks noGrp="1"/>
          </p:cNvSpPr>
          <p:nvPr>
            <p:ph type="title"/>
          </p:nvPr>
        </p:nvSpPr>
        <p:spPr/>
        <p:txBody>
          <a:bodyPr/>
          <a:lstStyle/>
          <a:p>
            <a:r>
              <a:rPr lang="zh-CN" altLang="en-US" dirty="0"/>
              <a:t>结合了</a:t>
            </a:r>
            <a:r>
              <a:rPr lang="en-US" altLang="zh-CN" dirty="0"/>
              <a:t>rejection sampling </a:t>
            </a:r>
            <a:r>
              <a:rPr lang="zh-CN" altLang="en-US" dirty="0"/>
              <a:t>和 </a:t>
            </a:r>
            <a:r>
              <a:rPr lang="en-US" altLang="zh-CN" dirty="0"/>
              <a:t>importance sampling</a:t>
            </a:r>
            <a:endParaRPr lang="zh-CN" altLang="en-US" dirty="0"/>
          </a:p>
        </p:txBody>
      </p:sp>
      <p:sp>
        <p:nvSpPr>
          <p:cNvPr id="6" name="内容占位符 5">
            <a:extLst>
              <a:ext uri="{FF2B5EF4-FFF2-40B4-BE49-F238E27FC236}">
                <a16:creationId xmlns:a16="http://schemas.microsoft.com/office/drawing/2014/main" id="{23D8EF41-7B29-4C76-9815-51C356FEF21C}"/>
              </a:ext>
            </a:extLst>
          </p:cNvPr>
          <p:cNvSpPr>
            <a:spLocks noGrp="1"/>
          </p:cNvSpPr>
          <p:nvPr>
            <p:ph idx="1"/>
          </p:nvPr>
        </p:nvSpPr>
        <p:spPr/>
        <p:txBody>
          <a:bodyPr/>
          <a:lstStyle/>
          <a:p>
            <a:r>
              <a:rPr lang="zh-CN" altLang="en-US" dirty="0"/>
              <a:t>两个东西不一样吗？</a:t>
            </a:r>
          </a:p>
        </p:txBody>
      </p:sp>
    </p:spTree>
    <p:extLst>
      <p:ext uri="{BB962C8B-B14F-4D97-AF65-F5344CB8AC3E}">
        <p14:creationId xmlns:p14="http://schemas.microsoft.com/office/powerpoint/2010/main" val="428662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7DE7C6-06DA-4D60-A56E-98724448C872}"/>
              </a:ext>
            </a:extLst>
          </p:cNvPr>
          <p:cNvSpPr>
            <a:spLocks noGrp="1"/>
          </p:cNvSpPr>
          <p:nvPr>
            <p:ph type="title"/>
          </p:nvPr>
        </p:nvSpPr>
        <p:spPr/>
        <p:txBody>
          <a:bodyPr/>
          <a:lstStyle/>
          <a:p>
            <a:r>
              <a:rPr lang="en-US" altLang="zh-CN" dirty="0"/>
              <a:t>Human-level control through deep reinforcement learning</a:t>
            </a:r>
            <a:endParaRPr lang="zh-CN" altLang="en-US" dirty="0"/>
          </a:p>
        </p:txBody>
      </p:sp>
      <p:sp>
        <p:nvSpPr>
          <p:cNvPr id="5" name="文本占位符 4">
            <a:extLst>
              <a:ext uri="{FF2B5EF4-FFF2-40B4-BE49-F238E27FC236}">
                <a16:creationId xmlns:a16="http://schemas.microsoft.com/office/drawing/2014/main" id="{1E0D1E99-13DF-43E8-8656-9161E6D5768A}"/>
              </a:ext>
            </a:extLst>
          </p:cNvPr>
          <p:cNvSpPr>
            <a:spLocks noGrp="1"/>
          </p:cNvSpPr>
          <p:nvPr>
            <p:ph type="body" idx="1"/>
          </p:nvPr>
        </p:nvSpPr>
        <p:spPr/>
        <p:txBody>
          <a:bodyPr/>
          <a:lstStyle/>
          <a:p>
            <a:r>
              <a:rPr lang="en-US" altLang="zh-CN" dirty="0"/>
              <a:t>DQN-nature2015</a:t>
            </a:r>
            <a:endParaRPr lang="zh-CN" altLang="en-US" dirty="0"/>
          </a:p>
        </p:txBody>
      </p:sp>
      <p:sp>
        <p:nvSpPr>
          <p:cNvPr id="2" name="箭头: 右弧形 1">
            <a:hlinkClick r:id="rId2" action="ppaction://hlinksldjump"/>
            <a:extLst>
              <a:ext uri="{FF2B5EF4-FFF2-40B4-BE49-F238E27FC236}">
                <a16:creationId xmlns:a16="http://schemas.microsoft.com/office/drawing/2014/main" id="{321A8BDD-D4A1-4D18-8BDB-6426D7B35D21}"/>
              </a:ext>
            </a:extLst>
          </p:cNvPr>
          <p:cNvSpPr/>
          <p:nvPr/>
        </p:nvSpPr>
        <p:spPr>
          <a:xfrm>
            <a:off x="10672175" y="5323562"/>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986524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3A383-BC41-4F9E-BF70-B675A11FD073}"/>
              </a:ext>
            </a:extLst>
          </p:cNvPr>
          <p:cNvSpPr>
            <a:spLocks noGrp="1"/>
          </p:cNvSpPr>
          <p:nvPr>
            <p:ph type="title"/>
          </p:nvPr>
        </p:nvSpPr>
        <p:spPr/>
        <p:txBody>
          <a:bodyPr/>
          <a:lstStyle/>
          <a:p>
            <a:r>
              <a:rPr lang="zh-CN" altLang="en-US" dirty="0"/>
              <a:t>要把什么样的经历记录下来？</a:t>
            </a:r>
          </a:p>
        </p:txBody>
      </p:sp>
      <p:pic>
        <p:nvPicPr>
          <p:cNvPr id="4" name="内容占位符 3">
            <a:extLst>
              <a:ext uri="{FF2B5EF4-FFF2-40B4-BE49-F238E27FC236}">
                <a16:creationId xmlns:a16="http://schemas.microsoft.com/office/drawing/2014/main" id="{19BFBDC9-AAA4-4241-9CDF-7F4876760ABC}"/>
              </a:ext>
            </a:extLst>
          </p:cNvPr>
          <p:cNvPicPr>
            <a:picLocks noGrp="1" noChangeAspect="1"/>
          </p:cNvPicPr>
          <p:nvPr>
            <p:ph idx="1"/>
          </p:nvPr>
        </p:nvPicPr>
        <p:blipFill>
          <a:blip r:embed="rId3"/>
          <a:stretch>
            <a:fillRect/>
          </a:stretch>
        </p:blipFill>
        <p:spPr>
          <a:xfrm>
            <a:off x="1188780" y="1825625"/>
            <a:ext cx="9814439" cy="4351338"/>
          </a:xfrm>
          <a:prstGeom prst="rect">
            <a:avLst/>
          </a:prstGeom>
        </p:spPr>
      </p:pic>
    </p:spTree>
    <p:extLst>
      <p:ext uri="{BB962C8B-B14F-4D97-AF65-F5344CB8AC3E}">
        <p14:creationId xmlns:p14="http://schemas.microsoft.com/office/powerpoint/2010/main" val="1912760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FE29D-3502-40F7-AB68-28492CEA3F7C}"/>
              </a:ext>
            </a:extLst>
          </p:cNvPr>
          <p:cNvSpPr>
            <a:spLocks noGrp="1"/>
          </p:cNvSpPr>
          <p:nvPr>
            <p:ph type="title"/>
          </p:nvPr>
        </p:nvSpPr>
        <p:spPr/>
        <p:txBody>
          <a:bodyPr/>
          <a:lstStyle/>
          <a:p>
            <a:r>
              <a:rPr lang="zh-CN" altLang="en-US" dirty="0"/>
              <a:t>没读懂</a:t>
            </a:r>
          </a:p>
        </p:txBody>
      </p:sp>
      <p:pic>
        <p:nvPicPr>
          <p:cNvPr id="4" name="内容占位符 3">
            <a:extLst>
              <a:ext uri="{FF2B5EF4-FFF2-40B4-BE49-F238E27FC236}">
                <a16:creationId xmlns:a16="http://schemas.microsoft.com/office/drawing/2014/main" id="{8EB062E9-182C-4FA9-BE8B-D447EDC45BD9}"/>
              </a:ext>
            </a:extLst>
          </p:cNvPr>
          <p:cNvPicPr>
            <a:picLocks noGrp="1" noChangeAspect="1"/>
          </p:cNvPicPr>
          <p:nvPr>
            <p:ph idx="1"/>
          </p:nvPr>
        </p:nvPicPr>
        <p:blipFill>
          <a:blip r:embed="rId2"/>
          <a:stretch>
            <a:fillRect/>
          </a:stretch>
        </p:blipFill>
        <p:spPr>
          <a:xfrm>
            <a:off x="838200" y="2518537"/>
            <a:ext cx="10515600" cy="2965514"/>
          </a:xfrm>
          <a:prstGeom prst="rect">
            <a:avLst/>
          </a:prstGeom>
        </p:spPr>
      </p:pic>
    </p:spTree>
    <p:extLst>
      <p:ext uri="{BB962C8B-B14F-4D97-AF65-F5344CB8AC3E}">
        <p14:creationId xmlns:p14="http://schemas.microsoft.com/office/powerpoint/2010/main" val="2629868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66AA8B-487D-419A-B962-A35C4F3E50BA}"/>
              </a:ext>
            </a:extLst>
          </p:cNvPr>
          <p:cNvSpPr>
            <a:spLocks noGrp="1"/>
          </p:cNvSpPr>
          <p:nvPr>
            <p:ph type="title"/>
          </p:nvPr>
        </p:nvSpPr>
        <p:spPr/>
        <p:txBody>
          <a:bodyPr/>
          <a:lstStyle/>
          <a:p>
            <a:r>
              <a:rPr lang="en-US" altLang="zh-CN" dirty="0"/>
              <a:t>Dueling Network Architectures for Deep Reinforcement Learning</a:t>
            </a:r>
            <a:endParaRPr lang="zh-CN" altLang="en-US" dirty="0"/>
          </a:p>
        </p:txBody>
      </p:sp>
      <p:sp>
        <p:nvSpPr>
          <p:cNvPr id="5" name="文本占位符 4">
            <a:extLst>
              <a:ext uri="{FF2B5EF4-FFF2-40B4-BE49-F238E27FC236}">
                <a16:creationId xmlns:a16="http://schemas.microsoft.com/office/drawing/2014/main" id="{FB37382B-EFE9-4C66-9961-CA47CD046018}"/>
              </a:ext>
            </a:extLst>
          </p:cNvPr>
          <p:cNvSpPr>
            <a:spLocks noGrp="1"/>
          </p:cNvSpPr>
          <p:nvPr>
            <p:ph type="body" idx="1"/>
          </p:nvPr>
        </p:nvSpPr>
        <p:spPr/>
        <p:txBody>
          <a:bodyPr/>
          <a:lstStyle/>
          <a:p>
            <a:r>
              <a:rPr lang="en-US" altLang="zh-CN" dirty="0"/>
              <a:t>Dueling DQN</a:t>
            </a:r>
            <a:endParaRPr lang="zh-CN" altLang="en-US" dirty="0"/>
          </a:p>
        </p:txBody>
      </p:sp>
      <p:sp>
        <p:nvSpPr>
          <p:cNvPr id="2" name="箭头: 右弧形 1">
            <a:hlinkClick r:id="rId3" action="ppaction://hlinksldjump"/>
            <a:extLst>
              <a:ext uri="{FF2B5EF4-FFF2-40B4-BE49-F238E27FC236}">
                <a16:creationId xmlns:a16="http://schemas.microsoft.com/office/drawing/2014/main" id="{8BF41A2D-F052-4264-8DE9-EEE79814CF0C}"/>
              </a:ext>
            </a:extLst>
          </p:cNvPr>
          <p:cNvSpPr/>
          <p:nvPr/>
        </p:nvSpPr>
        <p:spPr>
          <a:xfrm>
            <a:off x="10747332" y="5448822"/>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92587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1CCDC71-7270-4D6E-9EAF-85B6EE083F39}"/>
              </a:ext>
            </a:extLst>
          </p:cNvPr>
          <p:cNvSpPr>
            <a:spLocks noGrp="1"/>
          </p:cNvSpPr>
          <p:nvPr>
            <p:ph type="title"/>
          </p:nvPr>
        </p:nvSpPr>
        <p:spPr/>
        <p:txBody>
          <a:bodyPr/>
          <a:lstStyle/>
          <a:p>
            <a:r>
              <a:rPr lang="zh-CN" altLang="en-US" dirty="0"/>
              <a:t>对框架建立的表达</a:t>
            </a:r>
          </a:p>
        </p:txBody>
      </p:sp>
      <p:pic>
        <p:nvPicPr>
          <p:cNvPr id="6" name="内容占位符 5">
            <a:extLst>
              <a:ext uri="{FF2B5EF4-FFF2-40B4-BE49-F238E27FC236}">
                <a16:creationId xmlns:a16="http://schemas.microsoft.com/office/drawing/2014/main" id="{0C49E912-3CF1-4479-A995-5A02A5C39C71}"/>
              </a:ext>
            </a:extLst>
          </p:cNvPr>
          <p:cNvPicPr>
            <a:picLocks noGrp="1" noChangeAspect="1"/>
          </p:cNvPicPr>
          <p:nvPr>
            <p:ph idx="1"/>
          </p:nvPr>
        </p:nvPicPr>
        <p:blipFill>
          <a:blip r:embed="rId2"/>
          <a:stretch>
            <a:fillRect/>
          </a:stretch>
        </p:blipFill>
        <p:spPr>
          <a:xfrm>
            <a:off x="126630" y="2451491"/>
            <a:ext cx="11433797" cy="2391558"/>
          </a:xfrm>
          <a:prstGeom prst="rect">
            <a:avLst/>
          </a:prstGeom>
        </p:spPr>
      </p:pic>
    </p:spTree>
    <p:extLst>
      <p:ext uri="{BB962C8B-B14F-4D97-AF65-F5344CB8AC3E}">
        <p14:creationId xmlns:p14="http://schemas.microsoft.com/office/powerpoint/2010/main" val="3671827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9C3FE-1208-4F7D-A42B-C30E9D8AFC77}"/>
              </a:ext>
            </a:extLst>
          </p:cNvPr>
          <p:cNvSpPr>
            <a:spLocks noGrp="1"/>
          </p:cNvSpPr>
          <p:nvPr>
            <p:ph type="title"/>
          </p:nvPr>
        </p:nvSpPr>
        <p:spPr/>
        <p:txBody>
          <a:bodyPr/>
          <a:lstStyle/>
          <a:p>
            <a:r>
              <a:rPr lang="zh-CN" altLang="en-US" dirty="0"/>
              <a:t>重要内容</a:t>
            </a:r>
          </a:p>
        </p:txBody>
      </p:sp>
      <p:pic>
        <p:nvPicPr>
          <p:cNvPr id="4" name="内容占位符 3">
            <a:extLst>
              <a:ext uri="{FF2B5EF4-FFF2-40B4-BE49-F238E27FC236}">
                <a16:creationId xmlns:a16="http://schemas.microsoft.com/office/drawing/2014/main" id="{4C08EE67-D4B5-4EFA-8A09-680FCEF359BE}"/>
              </a:ext>
            </a:extLst>
          </p:cNvPr>
          <p:cNvPicPr>
            <a:picLocks noGrp="1" noChangeAspect="1"/>
          </p:cNvPicPr>
          <p:nvPr>
            <p:ph idx="1"/>
          </p:nvPr>
        </p:nvPicPr>
        <p:blipFill>
          <a:blip r:embed="rId3"/>
          <a:stretch>
            <a:fillRect/>
          </a:stretch>
        </p:blipFill>
        <p:spPr>
          <a:xfrm>
            <a:off x="1512452" y="2397869"/>
            <a:ext cx="8881761" cy="2060673"/>
          </a:xfrm>
          <a:prstGeom prst="rect">
            <a:avLst/>
          </a:prstGeom>
        </p:spPr>
      </p:pic>
    </p:spTree>
    <p:extLst>
      <p:ext uri="{BB962C8B-B14F-4D97-AF65-F5344CB8AC3E}">
        <p14:creationId xmlns:p14="http://schemas.microsoft.com/office/powerpoint/2010/main" val="105869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49065-DBA2-474E-8A13-A2A9307F98F1}"/>
              </a:ext>
            </a:extLst>
          </p:cNvPr>
          <p:cNvSpPr>
            <a:spLocks noGrp="1"/>
          </p:cNvSpPr>
          <p:nvPr>
            <p:ph type="title"/>
          </p:nvPr>
        </p:nvSpPr>
        <p:spPr/>
        <p:txBody>
          <a:bodyPr/>
          <a:lstStyle/>
          <a:p>
            <a:r>
              <a:rPr lang="zh-CN" altLang="en-US" dirty="0"/>
              <a:t>通用性框架</a:t>
            </a:r>
          </a:p>
        </p:txBody>
      </p:sp>
      <p:pic>
        <p:nvPicPr>
          <p:cNvPr id="4" name="内容占位符 3">
            <a:extLst>
              <a:ext uri="{FF2B5EF4-FFF2-40B4-BE49-F238E27FC236}">
                <a16:creationId xmlns:a16="http://schemas.microsoft.com/office/drawing/2014/main" id="{47CBA648-163E-4FEB-87B0-53AE0F7C540D}"/>
              </a:ext>
            </a:extLst>
          </p:cNvPr>
          <p:cNvPicPr>
            <a:picLocks noGrp="1" noChangeAspect="1"/>
          </p:cNvPicPr>
          <p:nvPr>
            <p:ph idx="1"/>
          </p:nvPr>
        </p:nvPicPr>
        <p:blipFill>
          <a:blip r:embed="rId2"/>
          <a:stretch>
            <a:fillRect/>
          </a:stretch>
        </p:blipFill>
        <p:spPr>
          <a:xfrm>
            <a:off x="1057046" y="2337590"/>
            <a:ext cx="11134954" cy="2510370"/>
          </a:xfrm>
          <a:prstGeom prst="rect">
            <a:avLst/>
          </a:prstGeom>
        </p:spPr>
      </p:pic>
    </p:spTree>
    <p:extLst>
      <p:ext uri="{BB962C8B-B14F-4D97-AF65-F5344CB8AC3E}">
        <p14:creationId xmlns:p14="http://schemas.microsoft.com/office/powerpoint/2010/main" val="3863544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B5596-7587-47C1-97D3-AAABEDAA4AA4}"/>
              </a:ext>
            </a:extLst>
          </p:cNvPr>
          <p:cNvSpPr>
            <a:spLocks noGrp="1"/>
          </p:cNvSpPr>
          <p:nvPr>
            <p:ph type="title"/>
          </p:nvPr>
        </p:nvSpPr>
        <p:spPr/>
        <p:txBody>
          <a:bodyPr/>
          <a:lstStyle/>
          <a:p>
            <a:r>
              <a:rPr lang="zh-CN" altLang="en-US" dirty="0"/>
              <a:t>核心工作</a:t>
            </a:r>
          </a:p>
        </p:txBody>
      </p:sp>
      <p:sp>
        <p:nvSpPr>
          <p:cNvPr id="3" name="内容占位符 2">
            <a:extLst>
              <a:ext uri="{FF2B5EF4-FFF2-40B4-BE49-F238E27FC236}">
                <a16:creationId xmlns:a16="http://schemas.microsoft.com/office/drawing/2014/main" id="{09577C35-06EA-45D4-9565-78CB971DF4D1}"/>
              </a:ext>
            </a:extLst>
          </p:cNvPr>
          <p:cNvSpPr>
            <a:spLocks noGrp="1"/>
          </p:cNvSpPr>
          <p:nvPr>
            <p:ph idx="1"/>
          </p:nvPr>
        </p:nvSpPr>
        <p:spPr/>
        <p:txBody>
          <a:bodyPr/>
          <a:lstStyle/>
          <a:p>
            <a:r>
              <a:rPr lang="zh-CN" altLang="en-US" dirty="0"/>
              <a:t>对贝尔曼误差进行分解得到 </a:t>
            </a:r>
            <a:r>
              <a:rPr lang="en-US" altLang="zh-CN" dirty="0"/>
              <a:t>Q</a:t>
            </a:r>
            <a:r>
              <a:rPr lang="zh-CN" altLang="en-US" dirty="0"/>
              <a:t>与</a:t>
            </a:r>
            <a:r>
              <a:rPr lang="en-US" altLang="zh-CN" dirty="0"/>
              <a:t>V</a:t>
            </a:r>
            <a:r>
              <a:rPr lang="zh-CN" altLang="en-US" dirty="0"/>
              <a:t>的差值，直观理解就是执行某个动作时得到的期望回报比平均的期望回报要高出的部分，叫做优势函数：</a:t>
            </a:r>
            <a:endParaRPr lang="en-US" altLang="zh-CN" dirty="0"/>
          </a:p>
          <a:p>
            <a:endParaRPr lang="zh-CN" altLang="en-US" dirty="0"/>
          </a:p>
        </p:txBody>
      </p:sp>
      <p:pic>
        <p:nvPicPr>
          <p:cNvPr id="4" name="图片 3">
            <a:extLst>
              <a:ext uri="{FF2B5EF4-FFF2-40B4-BE49-F238E27FC236}">
                <a16:creationId xmlns:a16="http://schemas.microsoft.com/office/drawing/2014/main" id="{72E255BC-84BF-4C66-92D7-1CE0B643E651}"/>
              </a:ext>
            </a:extLst>
          </p:cNvPr>
          <p:cNvPicPr>
            <a:picLocks noChangeAspect="1"/>
          </p:cNvPicPr>
          <p:nvPr/>
        </p:nvPicPr>
        <p:blipFill>
          <a:blip r:embed="rId3"/>
          <a:stretch>
            <a:fillRect/>
          </a:stretch>
        </p:blipFill>
        <p:spPr>
          <a:xfrm>
            <a:off x="1411461" y="3329378"/>
            <a:ext cx="7515225" cy="2428875"/>
          </a:xfrm>
          <a:prstGeom prst="rect">
            <a:avLst/>
          </a:prstGeom>
        </p:spPr>
      </p:pic>
    </p:spTree>
    <p:extLst>
      <p:ext uri="{BB962C8B-B14F-4D97-AF65-F5344CB8AC3E}">
        <p14:creationId xmlns:p14="http://schemas.microsoft.com/office/powerpoint/2010/main" val="635505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4FA52A6-87DD-4916-86DD-95558CFE7F13}"/>
              </a:ext>
            </a:extLst>
          </p:cNvPr>
          <p:cNvPicPr>
            <a:picLocks noGrp="1" noChangeAspect="1"/>
          </p:cNvPicPr>
          <p:nvPr>
            <p:ph idx="1"/>
          </p:nvPr>
        </p:nvPicPr>
        <p:blipFill>
          <a:blip r:embed="rId2"/>
          <a:stretch>
            <a:fillRect/>
          </a:stretch>
        </p:blipFill>
        <p:spPr>
          <a:xfrm>
            <a:off x="2089711" y="741351"/>
            <a:ext cx="9774309" cy="5375297"/>
          </a:xfrm>
          <a:prstGeom prst="rect">
            <a:avLst/>
          </a:prstGeom>
        </p:spPr>
      </p:pic>
      <p:sp>
        <p:nvSpPr>
          <p:cNvPr id="2" name="标题 1">
            <a:extLst>
              <a:ext uri="{FF2B5EF4-FFF2-40B4-BE49-F238E27FC236}">
                <a16:creationId xmlns:a16="http://schemas.microsoft.com/office/drawing/2014/main" id="{B6573405-D2C6-4C86-A100-04221E3C7181}"/>
              </a:ext>
            </a:extLst>
          </p:cNvPr>
          <p:cNvSpPr>
            <a:spLocks noGrp="1"/>
          </p:cNvSpPr>
          <p:nvPr>
            <p:ph type="title"/>
          </p:nvPr>
        </p:nvSpPr>
        <p:spPr/>
        <p:txBody>
          <a:bodyPr/>
          <a:lstStyle/>
          <a:p>
            <a:r>
              <a:rPr lang="zh-CN" altLang="en-US" dirty="0"/>
              <a:t>基本框架：</a:t>
            </a:r>
          </a:p>
        </p:txBody>
      </p:sp>
    </p:spTree>
    <p:extLst>
      <p:ext uri="{BB962C8B-B14F-4D97-AF65-F5344CB8AC3E}">
        <p14:creationId xmlns:p14="http://schemas.microsoft.com/office/powerpoint/2010/main" val="417681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B3990-62DA-4B1A-AB3A-66EBD624102F}"/>
              </a:ext>
            </a:extLst>
          </p:cNvPr>
          <p:cNvSpPr>
            <a:spLocks noGrp="1"/>
          </p:cNvSpPr>
          <p:nvPr>
            <p:ph type="title"/>
          </p:nvPr>
        </p:nvSpPr>
        <p:spPr/>
        <p:txBody>
          <a:bodyPr/>
          <a:lstStyle/>
          <a:p>
            <a:r>
              <a:rPr lang="zh-CN" altLang="en-US" dirty="0"/>
              <a:t>对应的理论目标式子</a:t>
            </a:r>
          </a:p>
        </p:txBody>
      </p:sp>
      <p:pic>
        <p:nvPicPr>
          <p:cNvPr id="4" name="内容占位符 3">
            <a:extLst>
              <a:ext uri="{FF2B5EF4-FFF2-40B4-BE49-F238E27FC236}">
                <a16:creationId xmlns:a16="http://schemas.microsoft.com/office/drawing/2014/main" id="{4678A26D-BBD3-45F3-B7AA-EEE6EFC05AE3}"/>
              </a:ext>
            </a:extLst>
          </p:cNvPr>
          <p:cNvPicPr>
            <a:picLocks noGrp="1" noChangeAspect="1"/>
          </p:cNvPicPr>
          <p:nvPr>
            <p:ph idx="1"/>
          </p:nvPr>
        </p:nvPicPr>
        <p:blipFill>
          <a:blip r:embed="rId2"/>
          <a:stretch>
            <a:fillRect/>
          </a:stretch>
        </p:blipFill>
        <p:spPr>
          <a:xfrm>
            <a:off x="2333625" y="3148806"/>
            <a:ext cx="7524750" cy="1704975"/>
          </a:xfrm>
          <a:prstGeom prst="rect">
            <a:avLst/>
          </a:prstGeom>
        </p:spPr>
      </p:pic>
      <p:pic>
        <p:nvPicPr>
          <p:cNvPr id="5" name="图片 4">
            <a:extLst>
              <a:ext uri="{FF2B5EF4-FFF2-40B4-BE49-F238E27FC236}">
                <a16:creationId xmlns:a16="http://schemas.microsoft.com/office/drawing/2014/main" id="{09A40DD0-39C1-46BC-BE19-D8A015C06EAD}"/>
              </a:ext>
            </a:extLst>
          </p:cNvPr>
          <p:cNvPicPr>
            <a:picLocks noChangeAspect="1"/>
          </p:cNvPicPr>
          <p:nvPr/>
        </p:nvPicPr>
        <p:blipFill>
          <a:blip r:embed="rId3"/>
          <a:stretch>
            <a:fillRect/>
          </a:stretch>
        </p:blipFill>
        <p:spPr>
          <a:xfrm>
            <a:off x="2580427" y="1572022"/>
            <a:ext cx="7381875" cy="1695450"/>
          </a:xfrm>
          <a:prstGeom prst="rect">
            <a:avLst/>
          </a:prstGeom>
        </p:spPr>
      </p:pic>
    </p:spTree>
    <p:extLst>
      <p:ext uri="{BB962C8B-B14F-4D97-AF65-F5344CB8AC3E}">
        <p14:creationId xmlns:p14="http://schemas.microsoft.com/office/powerpoint/2010/main" val="3011343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15914-5C74-4467-8E71-7B55A509AB51}"/>
              </a:ext>
            </a:extLst>
          </p:cNvPr>
          <p:cNvSpPr>
            <a:spLocks noGrp="1"/>
          </p:cNvSpPr>
          <p:nvPr>
            <p:ph type="title"/>
          </p:nvPr>
        </p:nvSpPr>
        <p:spPr/>
        <p:txBody>
          <a:bodyPr/>
          <a:lstStyle/>
          <a:p>
            <a:r>
              <a:rPr lang="zh-CN" altLang="en-US" dirty="0"/>
              <a:t>没看懂</a:t>
            </a:r>
          </a:p>
        </p:txBody>
      </p:sp>
      <p:sp>
        <p:nvSpPr>
          <p:cNvPr id="3" name="内容占位符 2">
            <a:extLst>
              <a:ext uri="{FF2B5EF4-FFF2-40B4-BE49-F238E27FC236}">
                <a16:creationId xmlns:a16="http://schemas.microsoft.com/office/drawing/2014/main" id="{FBC0A7A7-DAAE-4A7E-B502-C97C8738335D}"/>
              </a:ext>
            </a:extLst>
          </p:cNvPr>
          <p:cNvSpPr>
            <a:spLocks noGrp="1"/>
          </p:cNvSpPr>
          <p:nvPr>
            <p:ph idx="1"/>
          </p:nvPr>
        </p:nvSpPr>
        <p:spPr/>
        <p:txBody>
          <a:bodyPr/>
          <a:lstStyle/>
          <a:p>
            <a:r>
              <a:rPr lang="zh-CN" altLang="en-US" dirty="0"/>
              <a:t>为啥要这么衡量提升了多少</a:t>
            </a:r>
            <a:endParaRPr lang="en-US" altLang="zh-CN" dirty="0"/>
          </a:p>
          <a:p>
            <a:endParaRPr lang="zh-CN" altLang="en-US" dirty="0"/>
          </a:p>
        </p:txBody>
      </p:sp>
      <p:pic>
        <p:nvPicPr>
          <p:cNvPr id="4" name="图片 3">
            <a:extLst>
              <a:ext uri="{FF2B5EF4-FFF2-40B4-BE49-F238E27FC236}">
                <a16:creationId xmlns:a16="http://schemas.microsoft.com/office/drawing/2014/main" id="{A847A4A2-9B80-4413-AC54-B41E49F365FF}"/>
              </a:ext>
            </a:extLst>
          </p:cNvPr>
          <p:cNvPicPr>
            <a:picLocks noChangeAspect="1"/>
          </p:cNvPicPr>
          <p:nvPr/>
        </p:nvPicPr>
        <p:blipFill>
          <a:blip r:embed="rId2"/>
          <a:stretch>
            <a:fillRect/>
          </a:stretch>
        </p:blipFill>
        <p:spPr>
          <a:xfrm>
            <a:off x="1968935" y="2764860"/>
            <a:ext cx="7277100" cy="2781300"/>
          </a:xfrm>
          <a:prstGeom prst="rect">
            <a:avLst/>
          </a:prstGeom>
        </p:spPr>
      </p:pic>
    </p:spTree>
    <p:extLst>
      <p:ext uri="{BB962C8B-B14F-4D97-AF65-F5344CB8AC3E}">
        <p14:creationId xmlns:p14="http://schemas.microsoft.com/office/powerpoint/2010/main" val="104774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444E73-9CC8-4024-B9E9-5A2F8BDD7A39}"/>
              </a:ext>
            </a:extLst>
          </p:cNvPr>
          <p:cNvSpPr>
            <a:spLocks noGrp="1"/>
          </p:cNvSpPr>
          <p:nvPr>
            <p:ph type="title"/>
          </p:nvPr>
        </p:nvSpPr>
        <p:spPr/>
        <p:txBody>
          <a:bodyPr/>
          <a:lstStyle/>
          <a:p>
            <a:r>
              <a:rPr lang="en-US" altLang="zh-CN" dirty="0"/>
              <a:t>Motivation:</a:t>
            </a:r>
            <a:endParaRPr lang="zh-CN" altLang="en-US" dirty="0"/>
          </a:p>
        </p:txBody>
      </p:sp>
      <p:sp>
        <p:nvSpPr>
          <p:cNvPr id="5" name="内容占位符 4">
            <a:extLst>
              <a:ext uri="{FF2B5EF4-FFF2-40B4-BE49-F238E27FC236}">
                <a16:creationId xmlns:a16="http://schemas.microsoft.com/office/drawing/2014/main" id="{2231F83D-6D5E-4ECB-964F-1993048C64E6}"/>
              </a:ext>
            </a:extLst>
          </p:cNvPr>
          <p:cNvSpPr>
            <a:spLocks noGrp="1"/>
          </p:cNvSpPr>
          <p:nvPr>
            <p:ph idx="1"/>
          </p:nvPr>
        </p:nvSpPr>
        <p:spPr/>
        <p:txBody>
          <a:bodyPr/>
          <a:lstStyle/>
          <a:p>
            <a:r>
              <a:rPr lang="en-US" altLang="zh-CN" dirty="0"/>
              <a:t>,agents are confronted with a difficult task</a:t>
            </a:r>
            <a:r>
              <a:rPr lang="en-US" altLang="zh-CN" dirty="0">
                <a:sym typeface="Wingdings" panose="05000000000000000000" pitchFamily="2" charset="2"/>
              </a:rPr>
              <a:t>(</a:t>
            </a:r>
            <a:r>
              <a:rPr lang="zh-CN" altLang="en-US" dirty="0">
                <a:sym typeface="Wingdings" panose="05000000000000000000" pitchFamily="2" charset="2"/>
              </a:rPr>
              <a:t>面临的困难</a:t>
            </a:r>
            <a:r>
              <a:rPr lang="en-US" altLang="zh-CN" dirty="0">
                <a:sym typeface="Wingdings" panose="05000000000000000000" pitchFamily="2" charset="2"/>
              </a:rPr>
              <a:t>)</a:t>
            </a:r>
            <a:endParaRPr lang="en-US" altLang="zh-CN" dirty="0"/>
          </a:p>
          <a:p>
            <a:pPr marL="0" indent="0">
              <a:buNone/>
            </a:pPr>
            <a:r>
              <a:rPr lang="en-US" altLang="zh-CN" dirty="0"/>
              <a:t> they must derive efficient representations of the environment from high-dimensional sensory inputs, and use these to generalize past experience to new situations</a:t>
            </a:r>
            <a:r>
              <a:rPr lang="zh-CN" altLang="en-US" dirty="0"/>
              <a:t>（一方面是表示，一方面是重现或者叫产生）</a:t>
            </a:r>
            <a:endParaRPr lang="en-US" altLang="zh-CN" dirty="0"/>
          </a:p>
          <a:p>
            <a:pPr marL="0" indent="0">
              <a:buNone/>
            </a:pPr>
            <a:r>
              <a:rPr lang="en-US" altLang="zh-CN" dirty="0"/>
              <a:t> </a:t>
            </a:r>
            <a:r>
              <a:rPr lang="zh-CN" altLang="en-US" dirty="0"/>
              <a:t>从生物学中的借鉴：生物结合了强化学习和层次化感知机制</a:t>
            </a:r>
            <a:r>
              <a:rPr lang="zh-CN" altLang="en-US" sz="900" dirty="0">
                <a:solidFill>
                  <a:srgbClr val="FF0000"/>
                </a:solidFill>
              </a:rPr>
              <a:t>（参考文献</a:t>
            </a:r>
            <a:r>
              <a:rPr lang="en-US" altLang="zh-CN" sz="900" dirty="0">
                <a:solidFill>
                  <a:srgbClr val="FF0000"/>
                </a:solidFill>
              </a:rPr>
              <a:t>4</a:t>
            </a:r>
            <a:r>
              <a:rPr lang="zh-CN" altLang="en-US" sz="900" dirty="0">
                <a:solidFill>
                  <a:srgbClr val="FF0000"/>
                </a:solidFill>
              </a:rPr>
              <a:t>，</a:t>
            </a:r>
            <a:r>
              <a:rPr lang="en-US" altLang="zh-CN" sz="900" dirty="0">
                <a:solidFill>
                  <a:srgbClr val="FF0000"/>
                </a:solidFill>
              </a:rPr>
              <a:t>5</a:t>
            </a:r>
            <a:r>
              <a:rPr lang="zh-CN" altLang="en-US" sz="900" dirty="0">
                <a:solidFill>
                  <a:srgbClr val="FF0000"/>
                </a:solidFill>
              </a:rPr>
              <a:t>）</a:t>
            </a:r>
            <a:endParaRPr lang="en-US" altLang="zh-CN" sz="900" dirty="0">
              <a:solidFill>
                <a:srgbClr val="FF0000"/>
              </a:solidFill>
            </a:endParaRPr>
          </a:p>
          <a:p>
            <a:pPr marL="0" indent="0">
              <a:buNone/>
            </a:pPr>
            <a:endParaRPr lang="en-US" altLang="zh-CN" dirty="0"/>
          </a:p>
          <a:p>
            <a:pPr marL="0" indent="0">
              <a:buNone/>
            </a:pPr>
            <a:endParaRPr lang="en-US" altLang="zh-CN" dirty="0"/>
          </a:p>
        </p:txBody>
      </p:sp>
      <p:pic>
        <p:nvPicPr>
          <p:cNvPr id="6" name="图片 5">
            <a:extLst>
              <a:ext uri="{FF2B5EF4-FFF2-40B4-BE49-F238E27FC236}">
                <a16:creationId xmlns:a16="http://schemas.microsoft.com/office/drawing/2014/main" id="{15A083EC-50AA-44A0-8E8F-B83C79E5A430}"/>
              </a:ext>
            </a:extLst>
          </p:cNvPr>
          <p:cNvPicPr>
            <a:picLocks noChangeAspect="1"/>
          </p:cNvPicPr>
          <p:nvPr/>
        </p:nvPicPr>
        <p:blipFill>
          <a:blip r:embed="rId3"/>
          <a:stretch>
            <a:fillRect/>
          </a:stretch>
        </p:blipFill>
        <p:spPr>
          <a:xfrm>
            <a:off x="2622526" y="4554200"/>
            <a:ext cx="6389394" cy="1757700"/>
          </a:xfrm>
          <a:prstGeom prst="rect">
            <a:avLst/>
          </a:prstGeom>
        </p:spPr>
      </p:pic>
    </p:spTree>
    <p:extLst>
      <p:ext uri="{BB962C8B-B14F-4D97-AF65-F5344CB8AC3E}">
        <p14:creationId xmlns:p14="http://schemas.microsoft.com/office/powerpoint/2010/main" val="363433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D62C6-9AA4-48AF-99AC-2F1E6A9D2707}"/>
              </a:ext>
            </a:extLst>
          </p:cNvPr>
          <p:cNvSpPr>
            <a:spLocks noGrp="1"/>
          </p:cNvSpPr>
          <p:nvPr>
            <p:ph type="title"/>
          </p:nvPr>
        </p:nvSpPr>
        <p:spPr/>
        <p:txBody>
          <a:bodyPr/>
          <a:lstStyle/>
          <a:p>
            <a:r>
              <a:rPr lang="en-US" altLang="zh-CN" dirty="0"/>
              <a:t>Contribution</a:t>
            </a:r>
            <a:r>
              <a:rPr lang="zh-CN" altLang="en-US" dirty="0"/>
              <a:t>：</a:t>
            </a:r>
          </a:p>
        </p:txBody>
      </p:sp>
      <p:pic>
        <p:nvPicPr>
          <p:cNvPr id="4" name="内容占位符 3">
            <a:extLst>
              <a:ext uri="{FF2B5EF4-FFF2-40B4-BE49-F238E27FC236}">
                <a16:creationId xmlns:a16="http://schemas.microsoft.com/office/drawing/2014/main" id="{024FF7F3-9F7F-411D-A330-3A418BA98938}"/>
              </a:ext>
            </a:extLst>
          </p:cNvPr>
          <p:cNvPicPr>
            <a:picLocks noGrp="1" noChangeAspect="1"/>
          </p:cNvPicPr>
          <p:nvPr>
            <p:ph idx="1"/>
          </p:nvPr>
        </p:nvPicPr>
        <p:blipFill>
          <a:blip r:embed="rId2"/>
          <a:stretch>
            <a:fillRect/>
          </a:stretch>
        </p:blipFill>
        <p:spPr>
          <a:xfrm>
            <a:off x="985251" y="1690688"/>
            <a:ext cx="9620250" cy="1619250"/>
          </a:xfrm>
          <a:prstGeom prst="rect">
            <a:avLst/>
          </a:prstGeom>
        </p:spPr>
      </p:pic>
      <p:pic>
        <p:nvPicPr>
          <p:cNvPr id="5" name="图片 4">
            <a:extLst>
              <a:ext uri="{FF2B5EF4-FFF2-40B4-BE49-F238E27FC236}">
                <a16:creationId xmlns:a16="http://schemas.microsoft.com/office/drawing/2014/main" id="{56A262D7-E81C-4CE1-9B7E-7073B1B3A519}"/>
              </a:ext>
            </a:extLst>
          </p:cNvPr>
          <p:cNvPicPr>
            <a:picLocks noChangeAspect="1"/>
          </p:cNvPicPr>
          <p:nvPr/>
        </p:nvPicPr>
        <p:blipFill>
          <a:blip r:embed="rId3"/>
          <a:stretch>
            <a:fillRect/>
          </a:stretch>
        </p:blipFill>
        <p:spPr>
          <a:xfrm>
            <a:off x="913813" y="4084202"/>
            <a:ext cx="9763125" cy="1495425"/>
          </a:xfrm>
          <a:prstGeom prst="rect">
            <a:avLst/>
          </a:prstGeom>
        </p:spPr>
      </p:pic>
    </p:spTree>
    <p:extLst>
      <p:ext uri="{BB962C8B-B14F-4D97-AF65-F5344CB8AC3E}">
        <p14:creationId xmlns:p14="http://schemas.microsoft.com/office/powerpoint/2010/main" val="389351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1535E-94E2-49C0-B8B5-4320165E875C}"/>
              </a:ext>
            </a:extLst>
          </p:cNvPr>
          <p:cNvSpPr>
            <a:spLocks noGrp="1"/>
          </p:cNvSpPr>
          <p:nvPr>
            <p:ph type="title"/>
          </p:nvPr>
        </p:nvSpPr>
        <p:spPr/>
        <p:txBody>
          <a:bodyPr/>
          <a:lstStyle/>
          <a:p>
            <a:r>
              <a:rPr lang="en-US" altLang="zh-CN" dirty="0"/>
              <a:t>DQN </a:t>
            </a:r>
            <a:r>
              <a:rPr lang="zh-CN" altLang="en-US" dirty="0"/>
              <a:t>所面临的主要问题及解决方案</a:t>
            </a:r>
          </a:p>
        </p:txBody>
      </p:sp>
      <p:sp>
        <p:nvSpPr>
          <p:cNvPr id="4" name="内容占位符 3">
            <a:extLst>
              <a:ext uri="{FF2B5EF4-FFF2-40B4-BE49-F238E27FC236}">
                <a16:creationId xmlns:a16="http://schemas.microsoft.com/office/drawing/2014/main" id="{F810F15D-D873-4EE1-9DDB-1920670FB2DA}"/>
              </a:ext>
            </a:extLst>
          </p:cNvPr>
          <p:cNvSpPr>
            <a:spLocks noGrp="1"/>
          </p:cNvSpPr>
          <p:nvPr>
            <p:ph sz="half" idx="1"/>
          </p:nvPr>
        </p:nvSpPr>
        <p:spPr/>
        <p:txBody>
          <a:bodyPr/>
          <a:lstStyle/>
          <a:p>
            <a:r>
              <a:rPr lang="zh-CN" altLang="en-US" dirty="0"/>
              <a:t>三个问题</a:t>
            </a:r>
            <a:endParaRPr lang="en-US" altLang="zh-CN" dirty="0"/>
          </a:p>
          <a:p>
            <a:pPr lvl="1"/>
            <a:r>
              <a:rPr lang="zh-CN" altLang="en-US" dirty="0"/>
              <a:t>观测数据的相关性</a:t>
            </a:r>
            <a:endParaRPr lang="en-US" altLang="zh-CN" dirty="0"/>
          </a:p>
          <a:p>
            <a:pPr lvl="1"/>
            <a:r>
              <a:rPr lang="zh-CN" altLang="en-US" dirty="0"/>
              <a:t>参数的改变会带来产生数据的大幅度波动</a:t>
            </a:r>
            <a:endParaRPr lang="en-US" altLang="zh-CN" dirty="0"/>
          </a:p>
          <a:p>
            <a:pPr lvl="1"/>
            <a:r>
              <a:rPr lang="en-US" altLang="zh-CN" dirty="0"/>
              <a:t>Action value </a:t>
            </a:r>
            <a:r>
              <a:rPr lang="zh-CN" altLang="en-US" dirty="0"/>
              <a:t>与 </a:t>
            </a:r>
            <a:r>
              <a:rPr lang="en-US" altLang="zh-CN" dirty="0"/>
              <a:t>target value</a:t>
            </a:r>
            <a:r>
              <a:rPr lang="zh-CN" altLang="en-US" dirty="0"/>
              <a:t>相关性太大</a:t>
            </a:r>
            <a:endParaRPr lang="en-US" altLang="zh-CN" dirty="0"/>
          </a:p>
          <a:p>
            <a:r>
              <a:rPr lang="zh-CN" altLang="en-US" dirty="0"/>
              <a:t>两个方案</a:t>
            </a:r>
            <a:endParaRPr lang="en-US" altLang="zh-CN" dirty="0"/>
          </a:p>
          <a:p>
            <a:pPr lvl="1"/>
            <a:r>
              <a:rPr lang="en-US" altLang="zh-CN" dirty="0"/>
              <a:t>Experience replay</a:t>
            </a:r>
          </a:p>
          <a:p>
            <a:pPr lvl="1"/>
            <a:r>
              <a:rPr lang="en-US" altLang="zh-CN" dirty="0"/>
              <a:t>Periodically update</a:t>
            </a:r>
          </a:p>
        </p:txBody>
      </p:sp>
      <p:pic>
        <p:nvPicPr>
          <p:cNvPr id="6" name="内容占位符 5">
            <a:extLst>
              <a:ext uri="{FF2B5EF4-FFF2-40B4-BE49-F238E27FC236}">
                <a16:creationId xmlns:a16="http://schemas.microsoft.com/office/drawing/2014/main" id="{837D29F8-FDF6-4C58-991F-EDC57E8F84E7}"/>
              </a:ext>
            </a:extLst>
          </p:cNvPr>
          <p:cNvPicPr>
            <a:picLocks noGrp="1" noChangeAspect="1"/>
          </p:cNvPicPr>
          <p:nvPr>
            <p:ph sz="half" idx="2"/>
          </p:nvPr>
        </p:nvPicPr>
        <p:blipFill>
          <a:blip r:embed="rId3"/>
          <a:stretch>
            <a:fillRect/>
          </a:stretch>
        </p:blipFill>
        <p:spPr>
          <a:xfrm>
            <a:off x="6172200" y="2385884"/>
            <a:ext cx="5181600" cy="3230819"/>
          </a:xfrm>
          <a:prstGeom prst="rect">
            <a:avLst/>
          </a:prstGeom>
        </p:spPr>
      </p:pic>
    </p:spTree>
    <p:extLst>
      <p:ext uri="{BB962C8B-B14F-4D97-AF65-F5344CB8AC3E}">
        <p14:creationId xmlns:p14="http://schemas.microsoft.com/office/powerpoint/2010/main" val="371139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FAE7F-8DF7-46B4-BB04-BC78192487DD}"/>
              </a:ext>
            </a:extLst>
          </p:cNvPr>
          <p:cNvSpPr>
            <a:spLocks noGrp="1"/>
          </p:cNvSpPr>
          <p:nvPr>
            <p:ph type="title"/>
          </p:nvPr>
        </p:nvSpPr>
        <p:spPr/>
        <p:txBody>
          <a:bodyPr/>
          <a:lstStyle/>
          <a:p>
            <a:r>
              <a:rPr lang="zh-CN" altLang="en-US" dirty="0"/>
              <a:t>基本算法流程</a:t>
            </a:r>
          </a:p>
        </p:txBody>
      </p:sp>
      <p:pic>
        <p:nvPicPr>
          <p:cNvPr id="4" name="内容占位符 3">
            <a:extLst>
              <a:ext uri="{FF2B5EF4-FFF2-40B4-BE49-F238E27FC236}">
                <a16:creationId xmlns:a16="http://schemas.microsoft.com/office/drawing/2014/main" id="{914B9F33-FC00-47C4-B41E-3E5DB2BF4B01}"/>
              </a:ext>
            </a:extLst>
          </p:cNvPr>
          <p:cNvPicPr>
            <a:picLocks noGrp="1" noChangeAspect="1"/>
          </p:cNvPicPr>
          <p:nvPr>
            <p:ph idx="1"/>
          </p:nvPr>
        </p:nvPicPr>
        <p:blipFill>
          <a:blip r:embed="rId2"/>
          <a:stretch>
            <a:fillRect/>
          </a:stretch>
        </p:blipFill>
        <p:spPr>
          <a:xfrm>
            <a:off x="4456199" y="523316"/>
            <a:ext cx="7735801" cy="5969559"/>
          </a:xfrm>
          <a:prstGeom prst="rect">
            <a:avLst/>
          </a:prstGeom>
        </p:spPr>
      </p:pic>
    </p:spTree>
    <p:extLst>
      <p:ext uri="{BB962C8B-B14F-4D97-AF65-F5344CB8AC3E}">
        <p14:creationId xmlns:p14="http://schemas.microsoft.com/office/powerpoint/2010/main" val="318513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2FBEE-CBCD-4CDF-B1C2-C5DBE2E784AC}"/>
              </a:ext>
            </a:extLst>
          </p:cNvPr>
          <p:cNvSpPr>
            <a:spLocks noGrp="1"/>
          </p:cNvSpPr>
          <p:nvPr>
            <p:ph type="title"/>
          </p:nvPr>
        </p:nvSpPr>
        <p:spPr/>
        <p:txBody>
          <a:bodyPr/>
          <a:lstStyle/>
          <a:p>
            <a:r>
              <a:rPr lang="en-US" altLang="zh-CN" dirty="0"/>
              <a:t>DEEP REINFORCEMENT LEARNING WITH DOUBLE Q-LEARNING</a:t>
            </a:r>
            <a:endParaRPr lang="zh-CN" altLang="en-US" dirty="0"/>
          </a:p>
        </p:txBody>
      </p:sp>
      <p:sp>
        <p:nvSpPr>
          <p:cNvPr id="3" name="文本占位符 2">
            <a:extLst>
              <a:ext uri="{FF2B5EF4-FFF2-40B4-BE49-F238E27FC236}">
                <a16:creationId xmlns:a16="http://schemas.microsoft.com/office/drawing/2014/main" id="{9E54E98C-8DD8-4EB5-AC2D-351946B19213}"/>
              </a:ext>
            </a:extLst>
          </p:cNvPr>
          <p:cNvSpPr>
            <a:spLocks noGrp="1"/>
          </p:cNvSpPr>
          <p:nvPr>
            <p:ph type="body" idx="1"/>
          </p:nvPr>
        </p:nvSpPr>
        <p:spPr/>
        <p:txBody>
          <a:bodyPr/>
          <a:lstStyle/>
          <a:p>
            <a:r>
              <a:rPr lang="en-US" altLang="zh-CN" dirty="0"/>
              <a:t>Double DQN</a:t>
            </a:r>
            <a:endParaRPr lang="zh-CN" altLang="en-US" dirty="0"/>
          </a:p>
        </p:txBody>
      </p:sp>
      <p:sp>
        <p:nvSpPr>
          <p:cNvPr id="5" name="箭头: 右弧形 4">
            <a:hlinkClick r:id="rId3" action="ppaction://hlinksldjump"/>
            <a:extLst>
              <a:ext uri="{FF2B5EF4-FFF2-40B4-BE49-F238E27FC236}">
                <a16:creationId xmlns:a16="http://schemas.microsoft.com/office/drawing/2014/main" id="{EAA09A0E-2254-43EB-B829-1E194D991FEE}"/>
              </a:ext>
            </a:extLst>
          </p:cNvPr>
          <p:cNvSpPr/>
          <p:nvPr/>
        </p:nvSpPr>
        <p:spPr>
          <a:xfrm>
            <a:off x="9983244" y="4589463"/>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8268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4D3AE06-A782-4142-8F60-FEAB31915BAE}"/>
              </a:ext>
            </a:extLst>
          </p:cNvPr>
          <p:cNvSpPr>
            <a:spLocks noGrp="1"/>
          </p:cNvSpPr>
          <p:nvPr>
            <p:ph type="title"/>
          </p:nvPr>
        </p:nvSpPr>
        <p:spPr/>
        <p:txBody>
          <a:bodyPr/>
          <a:lstStyle/>
          <a:p>
            <a:r>
              <a:rPr lang="en-US" altLang="zh-CN" dirty="0"/>
              <a:t>MOTIVATION</a:t>
            </a:r>
            <a:endParaRPr lang="zh-CN" altLang="en-US" dirty="0"/>
          </a:p>
        </p:txBody>
      </p:sp>
      <p:sp>
        <p:nvSpPr>
          <p:cNvPr id="5" name="内容占位符 4">
            <a:extLst>
              <a:ext uri="{FF2B5EF4-FFF2-40B4-BE49-F238E27FC236}">
                <a16:creationId xmlns:a16="http://schemas.microsoft.com/office/drawing/2014/main" id="{F7552ABA-E3EC-4349-9E6C-C957298169D7}"/>
              </a:ext>
            </a:extLst>
          </p:cNvPr>
          <p:cNvSpPr>
            <a:spLocks noGrp="1"/>
          </p:cNvSpPr>
          <p:nvPr>
            <p:ph idx="1"/>
          </p:nvPr>
        </p:nvSpPr>
        <p:spPr/>
        <p:txBody>
          <a:bodyPr/>
          <a:lstStyle/>
          <a:p>
            <a:r>
              <a:rPr lang="zh-CN" altLang="en-US" dirty="0"/>
              <a:t>开篇提出动机：</a:t>
            </a:r>
            <a:endParaRPr lang="en-US" altLang="zh-CN" dirty="0"/>
          </a:p>
          <a:p>
            <a:pPr lvl="1"/>
            <a:r>
              <a:rPr lang="en-US" altLang="zh-CN" dirty="0"/>
              <a:t>The popular Q-learning algorithm is known to </a:t>
            </a:r>
            <a:r>
              <a:rPr lang="en-US" altLang="zh-CN" b="1" dirty="0"/>
              <a:t>overestimate</a:t>
            </a:r>
            <a:r>
              <a:rPr lang="en-US" altLang="zh-CN" dirty="0"/>
              <a:t> action values under certain conditions. </a:t>
            </a:r>
            <a:r>
              <a:rPr lang="zh-CN" altLang="en-US" dirty="0"/>
              <a:t>当环境固定时，已有的</a:t>
            </a:r>
            <a:r>
              <a:rPr lang="en-US" altLang="zh-CN" dirty="0"/>
              <a:t>Q</a:t>
            </a:r>
            <a:r>
              <a:rPr lang="zh-CN" altLang="en-US" dirty="0"/>
              <a:t>学习会对动作值函数 </a:t>
            </a:r>
            <a:r>
              <a:rPr lang="en-US" altLang="zh-CN" dirty="0"/>
              <a:t>overestimate</a:t>
            </a:r>
            <a:r>
              <a:rPr lang="zh-CN" altLang="en-US" dirty="0"/>
              <a:t>。</a:t>
            </a:r>
            <a:endParaRPr lang="en-US" altLang="zh-CN" dirty="0"/>
          </a:p>
          <a:p>
            <a:pPr lvl="1"/>
            <a:r>
              <a:rPr lang="zh-CN" altLang="en-US" dirty="0"/>
              <a:t>然后文章认为这种</a:t>
            </a:r>
            <a:r>
              <a:rPr lang="en-US" altLang="zh-CN" dirty="0"/>
              <a:t>overestimate </a:t>
            </a:r>
            <a:r>
              <a:rPr lang="zh-CN" altLang="en-US" dirty="0"/>
              <a:t>产生的后果之前是无法评估和避免的：</a:t>
            </a:r>
            <a:endParaRPr lang="en-US" altLang="zh-CN" dirty="0"/>
          </a:p>
          <a:p>
            <a:pPr lvl="1"/>
            <a:r>
              <a:rPr lang="en-US" altLang="zh-CN" dirty="0"/>
              <a:t>It was not previously known whether, </a:t>
            </a:r>
            <a:r>
              <a:rPr lang="en-US" altLang="zh-CN" dirty="0" err="1"/>
              <a:t>inpractice</a:t>
            </a:r>
            <a:r>
              <a:rPr lang="en-US" altLang="zh-CN" dirty="0"/>
              <a:t>, such overestimations are common, whether this harms performance,  and whether they can generally be prevented.</a:t>
            </a:r>
          </a:p>
          <a:p>
            <a:r>
              <a:rPr lang="zh-CN" altLang="en-US" dirty="0"/>
              <a:t>提出本文的算法：</a:t>
            </a:r>
            <a:r>
              <a:rPr lang="en-US" altLang="zh-CN" dirty="0"/>
              <a:t>Double DQN</a:t>
            </a:r>
          </a:p>
        </p:txBody>
      </p:sp>
    </p:spTree>
    <p:extLst>
      <p:ext uri="{BB962C8B-B14F-4D97-AF65-F5344CB8AC3E}">
        <p14:creationId xmlns:p14="http://schemas.microsoft.com/office/powerpoint/2010/main" val="10866284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宽屏</PresentationFormat>
  <Paragraphs>118</Paragraphs>
  <Slides>39</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等线</vt:lpstr>
      <vt:lpstr>等线 Light</vt:lpstr>
      <vt:lpstr>Arial</vt:lpstr>
      <vt:lpstr>Cambria Math</vt:lpstr>
      <vt:lpstr>Office 主题​​</vt:lpstr>
      <vt:lpstr>Value  Function</vt:lpstr>
      <vt:lpstr>Paper list</vt:lpstr>
      <vt:lpstr>Human-level control through deep reinforcement learning</vt:lpstr>
      <vt:lpstr>Motivation:</vt:lpstr>
      <vt:lpstr>Contribution：</vt:lpstr>
      <vt:lpstr>DQN 所面临的主要问题及解决方案</vt:lpstr>
      <vt:lpstr>基本算法流程</vt:lpstr>
      <vt:lpstr>DEEP REINFORCEMENT LEARNING WITH DOUBLE Q-LEARNING</vt:lpstr>
      <vt:lpstr>MOTIVATION</vt:lpstr>
      <vt:lpstr>Contribution</vt:lpstr>
      <vt:lpstr>疑问：</vt:lpstr>
      <vt:lpstr>渊源</vt:lpstr>
      <vt:lpstr>小问题，α的选择</vt:lpstr>
      <vt:lpstr>Double  DQN 和DQN </vt:lpstr>
      <vt:lpstr>OVEROPTIMISM DUE TO ESTIMATION ERRORS</vt:lpstr>
      <vt:lpstr>与控制理论中的曲线很像，那么他们的稳定性是否有相通之处呢？</vt:lpstr>
      <vt:lpstr>PowerPoint 演示文稿</vt:lpstr>
      <vt:lpstr>PRIORITIZED EXPERIENCE REPLAY </vt:lpstr>
      <vt:lpstr>motivation</vt:lpstr>
      <vt:lpstr>Experience   Replay </vt:lpstr>
      <vt:lpstr>两个相辅相成的东西</vt:lpstr>
      <vt:lpstr>Agent 是如何一步一步被解放的</vt:lpstr>
      <vt:lpstr>用来度量经验重要程度的指标</vt:lpstr>
      <vt:lpstr>起源</vt:lpstr>
      <vt:lpstr>Memory replay </vt:lpstr>
      <vt:lpstr>比较TD error和Stochastic prioritization</vt:lpstr>
      <vt:lpstr>PowerPoint 演示文稿</vt:lpstr>
      <vt:lpstr>PowerPoint 演示文稿</vt:lpstr>
      <vt:lpstr>结合了rejection sampling 和 importance sampling</vt:lpstr>
      <vt:lpstr>要把什么样的经历记录下来？</vt:lpstr>
      <vt:lpstr>没读懂</vt:lpstr>
      <vt:lpstr>Dueling Network Architectures for Deep Reinforcement Learning</vt:lpstr>
      <vt:lpstr>对框架建立的表达</vt:lpstr>
      <vt:lpstr>重要内容</vt:lpstr>
      <vt:lpstr>通用性框架</vt:lpstr>
      <vt:lpstr>核心工作</vt:lpstr>
      <vt:lpstr>基本框架：</vt:lpstr>
      <vt:lpstr>对应的理论目标式子</vt:lpstr>
      <vt:lpstr>没看懂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Function</dc:title>
  <dc:creator>司马 羽鹤</dc:creator>
  <cp:lastModifiedBy>司马 羽鹤</cp:lastModifiedBy>
  <cp:revision>33</cp:revision>
  <dcterms:created xsi:type="dcterms:W3CDTF">2018-12-07T13:44:58Z</dcterms:created>
  <dcterms:modified xsi:type="dcterms:W3CDTF">2019-06-04T06:59:12Z</dcterms:modified>
</cp:coreProperties>
</file>