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81" r:id="rId6"/>
    <p:sldId id="292" r:id="rId7"/>
    <p:sldId id="293" r:id="rId8"/>
    <p:sldId id="261" r:id="rId9"/>
    <p:sldId id="262" r:id="rId10"/>
    <p:sldId id="291" r:id="rId11"/>
    <p:sldId id="263" r:id="rId12"/>
    <p:sldId id="259" r:id="rId13"/>
    <p:sldId id="264" r:id="rId14"/>
    <p:sldId id="265" r:id="rId15"/>
    <p:sldId id="266" r:id="rId16"/>
    <p:sldId id="267" r:id="rId17"/>
    <p:sldId id="268" r:id="rId18"/>
    <p:sldId id="260"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283" r:id="rId32"/>
    <p:sldId id="284" r:id="rId33"/>
    <p:sldId id="285" r:id="rId34"/>
    <p:sldId id="286" r:id="rId35"/>
    <p:sldId id="287" r:id="rId36"/>
    <p:sldId id="288" r:id="rId37"/>
    <p:sldId id="289" r:id="rId38"/>
    <p:sldId id="290" r:id="rId39"/>
    <p:sldId id="294" r:id="rId40"/>
    <p:sldId id="29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D7251-409E-4C08-A0C9-07BA1E5568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F13E46-E71C-42EB-9DF6-EE361BA17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9B4DEC-9C33-4C4D-9865-CA52B784BB34}"/>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B0E77F75-27EF-4067-915A-26FCF6808C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8EDF8D-05CE-4776-BE69-893185C96CAE}"/>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75161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96E62-C969-4598-AEE1-AAF634A57E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D116AA7-1127-49BA-A5C9-747EABA2B0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9B21D0-9188-4B82-8AE8-BBB0DE7486C8}"/>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12EEA56F-6B23-496E-AB80-01717481EE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81C0B4-DC91-4E65-9F3B-1E8566E1DDCD}"/>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32925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1AEF46-CF5A-4754-8138-67EFBA1CCA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7F51BD-1361-4E4C-88FD-987B37268D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D90E7B-5409-4F06-BA62-0B0C3A1F0CD5}"/>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B9B02647-3D88-4A4F-A0A6-3F392B83F8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EFDD54-560A-42A6-9782-85BB6505DA6E}"/>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38895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98662-C6B6-44AC-99A3-88264E7648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945FF7-34B2-4C58-A503-A4CA36E8BE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4007A4-8DA7-4740-946D-92EBC862E78D}"/>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2139DA5A-8A50-4C2C-B043-2D26ED7442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2825DB-188B-451D-9BE1-146ECA983A58}"/>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145140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8DAAD-067E-42D4-881E-E792E8308F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CEC87D-A927-42A3-A1AA-310441FF51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555CC4-53FD-4E01-AFE4-E779D6E30C4D}"/>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F75EA76B-01B9-400D-88FD-DCDEB8E0F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6EB3DB-82AE-4B3B-A136-F860544F6E61}"/>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306282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5AA62-E699-4770-853B-74A940183F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BD1F6E-F51F-46F1-953F-9972D5141B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EFF4AC-ADB0-4149-B68E-B687EAF1EF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F6DF8AE-8FFB-45E3-A756-3084CE84ACD0}"/>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6" name="页脚占位符 5">
            <a:extLst>
              <a:ext uri="{FF2B5EF4-FFF2-40B4-BE49-F238E27FC236}">
                <a16:creationId xmlns:a16="http://schemas.microsoft.com/office/drawing/2014/main" id="{EC108E84-50FF-4ACA-8DDC-D839162A6F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ACA8DA-B31D-45A9-83CD-EEA2F5DACD2D}"/>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314015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4D495-C1C4-4231-A8ED-395E0D4F26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9EE56E-F7EA-4007-9B5C-2D6BB3CB9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141056-74B9-459A-AA79-0327D88F41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7D5B1F8-D283-41A0-9BBC-6710B994C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1EC1C8-A897-46EA-9A8A-D853866359B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1820C2-9FB5-4BC5-A042-8F113EA50073}"/>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8" name="页脚占位符 7">
            <a:extLst>
              <a:ext uri="{FF2B5EF4-FFF2-40B4-BE49-F238E27FC236}">
                <a16:creationId xmlns:a16="http://schemas.microsoft.com/office/drawing/2014/main" id="{2CDDDE6F-626F-49E5-8103-675D71326E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D081DF-7F09-4A5F-B42D-4215421321D5}"/>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135116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82FD-1BFA-435F-BEA1-7FCD1695266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5BCBF0-7700-4C14-9591-F8CD65F6487D}"/>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4" name="页脚占位符 3">
            <a:extLst>
              <a:ext uri="{FF2B5EF4-FFF2-40B4-BE49-F238E27FC236}">
                <a16:creationId xmlns:a16="http://schemas.microsoft.com/office/drawing/2014/main" id="{3162A496-F866-4236-BDFC-B1D663EC88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64B5E4-F520-4DA7-9BFD-9AE8DBEC2B14}"/>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51040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348996-E2D1-473C-B0D1-585E3558E36C}"/>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3" name="页脚占位符 2">
            <a:extLst>
              <a:ext uri="{FF2B5EF4-FFF2-40B4-BE49-F238E27FC236}">
                <a16:creationId xmlns:a16="http://schemas.microsoft.com/office/drawing/2014/main" id="{1F13B711-0C3B-4BC6-8432-72E5B37E1E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A05DDA8-DD44-4E75-BEFD-E259F21B5351}"/>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178523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6CAAB-E265-49CB-99AD-0418B4C5CF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5426BAF-AC3C-4C3A-B153-31A042647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5082DD-8468-4916-A704-851C96FA1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047FB3E-E40B-4331-B240-4DB987172CA6}"/>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6" name="页脚占位符 5">
            <a:extLst>
              <a:ext uri="{FF2B5EF4-FFF2-40B4-BE49-F238E27FC236}">
                <a16:creationId xmlns:a16="http://schemas.microsoft.com/office/drawing/2014/main" id="{08174480-0ED5-4EA6-A1F6-BCDEE38AAD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C0548D-D6C0-4AC7-B48B-31D182E08188}"/>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104809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B3933-29EA-4D44-89F2-0BDC5831D1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E9F171-7275-484D-8A51-3F07100AE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E096E9-A8AD-4C8C-A405-7B9863B8B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3B1D18-51F8-4BE7-9F0F-49781ACE9CFD}"/>
              </a:ext>
            </a:extLst>
          </p:cNvPr>
          <p:cNvSpPr>
            <a:spLocks noGrp="1"/>
          </p:cNvSpPr>
          <p:nvPr>
            <p:ph type="dt" sz="half" idx="10"/>
          </p:nvPr>
        </p:nvSpPr>
        <p:spPr/>
        <p:txBody>
          <a:bodyPr/>
          <a:lstStyle/>
          <a:p>
            <a:fld id="{7409E958-8865-4D61-96EE-0A65978578D9}" type="datetimeFigureOut">
              <a:rPr lang="zh-CN" altLang="en-US" smtClean="0"/>
              <a:t>2019/12/26</a:t>
            </a:fld>
            <a:endParaRPr lang="zh-CN" altLang="en-US"/>
          </a:p>
        </p:txBody>
      </p:sp>
      <p:sp>
        <p:nvSpPr>
          <p:cNvPr id="6" name="页脚占位符 5">
            <a:extLst>
              <a:ext uri="{FF2B5EF4-FFF2-40B4-BE49-F238E27FC236}">
                <a16:creationId xmlns:a16="http://schemas.microsoft.com/office/drawing/2014/main" id="{C308F139-1BF7-40F3-9A88-BA06862836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1DADA-44A0-4A6D-A9EF-CCA31EA3D0E7}"/>
              </a:ext>
            </a:extLst>
          </p:cNvPr>
          <p:cNvSpPr>
            <a:spLocks noGrp="1"/>
          </p:cNvSpPr>
          <p:nvPr>
            <p:ph type="sldNum" sz="quarter" idx="12"/>
          </p:nvPr>
        </p:nvSpPr>
        <p:spPr/>
        <p:txBody>
          <a:body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322696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6820AF1-398A-4E1E-9E5E-65BB6282E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FBA12B-B6E1-4E23-87CB-876F80B3E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ECF20B-A315-4107-8D7C-81714CB86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9E958-8865-4D61-96EE-0A65978578D9}" type="datetimeFigureOut">
              <a:rPr lang="zh-CN" altLang="en-US" smtClean="0"/>
              <a:t>2019/12/26</a:t>
            </a:fld>
            <a:endParaRPr lang="zh-CN" altLang="en-US"/>
          </a:p>
        </p:txBody>
      </p:sp>
      <p:sp>
        <p:nvSpPr>
          <p:cNvPr id="5" name="页脚占位符 4">
            <a:extLst>
              <a:ext uri="{FF2B5EF4-FFF2-40B4-BE49-F238E27FC236}">
                <a16:creationId xmlns:a16="http://schemas.microsoft.com/office/drawing/2014/main" id="{021F7858-C641-41C8-9E1A-418715D1A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6D6827-AB57-41D4-AC8D-10F009F39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BC23D-A42A-4358-88DF-B57366C03968}" type="slidenum">
              <a:rPr lang="zh-CN" altLang="en-US" smtClean="0"/>
              <a:t>‹#›</a:t>
            </a:fld>
            <a:endParaRPr lang="zh-CN" altLang="en-US"/>
          </a:p>
        </p:txBody>
      </p:sp>
    </p:spTree>
    <p:extLst>
      <p:ext uri="{BB962C8B-B14F-4D97-AF65-F5344CB8AC3E}">
        <p14:creationId xmlns:p14="http://schemas.microsoft.com/office/powerpoint/2010/main" val="3307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Posterior%20sampling%20for%20multi-agent%20reinforcement%20learning%20solving%20extensive%20games%20with%20imperfect%20information%20.pdf" TargetMode="External"/><Relationship Id="rId2" Type="http://schemas.openxmlformats.org/officeDocument/2006/relationships/hyperlink" Target="https://openreview.net/forum?id=Syg-ET4FPS" TargetMode="Externa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Dynamics-Aware%20Unsupervised%20Skill%20Discovery.pdf" TargetMode="External"/><Relationship Id="rId2" Type="http://schemas.openxmlformats.org/officeDocument/2006/relationships/hyperlink" Target="https://openreview.net/forum?id=HJgLZR4KvH" TargetMode="Externa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v5rYe8KUW8Oy25uz6FFGfNiZjij7Xb5W/view?usp=sharing" TargetMode="External"/><Relationship Id="rId2" Type="http://schemas.openxmlformats.org/officeDocument/2006/relationships/hyperlink" Target="https://openreview.net/forum?id=BkgzMCVtPB" TargetMode="Externa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8.png"/><Relationship Id="rId4" Type="http://schemas.openxmlformats.org/officeDocument/2006/relationships/hyperlink" Target="Optimal%20Strategies%20Against%20Generative%20Attacks.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raphZoom-iclr/GraphZoom" TargetMode="External"/><Relationship Id="rId2" Type="http://schemas.openxmlformats.org/officeDocument/2006/relationships/hyperlink" Target="https://openreview.net/forum?id=r1lGO0EKDH" TargetMode="Externa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9.png"/><Relationship Id="rId4" Type="http://schemas.openxmlformats.org/officeDocument/2006/relationships/hyperlink" Target="GraphZoom%20A%20Multi-level%20Spectral%20Approach%20for%20Accurate%20and%20Scalable%20Graph%20Embedding%20.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arnessing%20Structures%20for%20Value-Based%20Planning%20and%20Reinforcement%20Learning.pdf" TargetMode="External"/><Relationship Id="rId2" Type="http://schemas.openxmlformats.org/officeDocument/2006/relationships/hyperlink" Target="https://openreview.net/forum?id=rklHqRVKvH" TargetMode="Externa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eta%20Q-learning.pdf" TargetMode="External"/><Relationship Id="rId2" Type="http://schemas.openxmlformats.org/officeDocument/2006/relationships/hyperlink" Target="https://openreview.net/forum?id=SJeD3CEFPH" TargetMode="Externa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A%20Closer%20Look%20at%20Deep%20Policy%20Gradients.pdf" TargetMode="External"/><Relationship Id="rId2" Type="http://schemas.openxmlformats.org/officeDocument/2006/relationships/hyperlink" Target="https://openreview.net/forum?id=ryxdEkHtPS" TargetMode="Externa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implementation-matters/code-for-paper" TargetMode="External"/><Relationship Id="rId2" Type="http://schemas.openxmlformats.org/officeDocument/2006/relationships/hyperlink" Target="https://openreview.net/forum?id=r1etN1rtPB" TargetMode="Externa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13.png"/><Relationship Id="rId4" Type="http://schemas.openxmlformats.org/officeDocument/2006/relationships/hyperlink" Target="Implementation%20Matters%20in%20Deep%20RL%20A%20Case%20Study%20on%20PPO%20and%20TRPO.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Watch%20the%20Unobserved%20A%20Simple%20Approach%20to%20Parallelizing%20Monte%20Carlo%20Tree%20Search.pdf" TargetMode="External"/><Relationship Id="rId2" Type="http://schemas.openxmlformats.org/officeDocument/2006/relationships/hyperlink" Target="https://openreview.net/forum?id=BJlQtJSKDB" TargetMode="Externa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Target-Embedding%20Autoencoders%20for%20Supervised%20Representation%20Learning.pdf" TargetMode="External"/><Relationship Id="rId2" Type="http://schemas.openxmlformats.org/officeDocument/2006/relationships/hyperlink" Target="https://openreview.net/forum?id=BygXFkSYDH" TargetMode="Externa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5.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Causal%20Discovery%20with%20Reinforcement%20Learning.pdf" TargetMode="External"/><Relationship Id="rId2" Type="http://schemas.openxmlformats.org/officeDocument/2006/relationships/hyperlink" Target="https://openreview.net/forum?id=S1g2skStPB" TargetMode="Externa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intrinsically-motivated-discovery.github.io/" TargetMode="External"/><Relationship Id="rId2" Type="http://schemas.openxmlformats.org/officeDocument/2006/relationships/hyperlink" Target="https://openreview.net/forum?id=rkg6sJHYDr" TargetMode="Externa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17.png"/><Relationship Id="rId4" Type="http://schemas.openxmlformats.org/officeDocument/2006/relationships/hyperlink" Target="Intrinsically%20Motivated%20Discovery%20of%20Diverse%20Patterns%20in%20Self-Organizing%20Systems.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ntrinsically-motivated-discovery.github.io/" TargetMode="External"/><Relationship Id="rId2" Type="http://schemas.openxmlformats.org/officeDocument/2006/relationships/hyperlink" Target="https://openreview.net/forum?id=rkg6sJHYDr" TargetMode="Externa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18.png"/><Relationship Id="rId4" Type="http://schemas.openxmlformats.org/officeDocument/2006/relationships/hyperlink" Target="A%20Generalized%20Training%20Approach%20for%20Multiagent%20Learning.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rive.google.com/file/d/144yp7PQf486dmctE2oS2md_qmNBTFbez/view?usp=sharing" TargetMode="External"/><Relationship Id="rId2" Type="http://schemas.openxmlformats.org/officeDocument/2006/relationships/hyperlink" Target="https://openreview.net/forum?id=rkgvXlrKwH" TargetMode="Externa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19.png"/><Relationship Id="rId4" Type="http://schemas.openxmlformats.org/officeDocument/2006/relationships/hyperlink" Target="SEED%20RL%20Scalable%20and%20Efficient%20Deep-RL%20with%20Accelerated%20Central%20Inference.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penreview.net/forum?id=BJewlyStDr&amp;noteId=BJewlyStDr" TargetMode="External"/><Relationship Id="rId2" Type="http://schemas.openxmlformats.org/officeDocument/2006/relationships/hyperlink" Target="On%20Bonus%20Based%20Exploration%20Methods%20In%20The%20Arcade%20Learning%20Environment.pdf" TargetMode="Externa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image" Target="../media/image3.png"/><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swm/c-swm" TargetMode="External"/><Relationship Id="rId2" Type="http://schemas.openxmlformats.org/officeDocument/2006/relationships/hyperlink" Target="https://openreview.net/forum?id=H1gax6VtDB" TargetMode="Externa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5.png"/><Relationship Id="rId4" Type="http://schemas.openxmlformats.org/officeDocument/2006/relationships/hyperlink" Target="Contrastive%20Learning%20of%20Structured%20World%20Models%20.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B76EC-0F77-48E7-9F4C-D3F82EAB1926}"/>
              </a:ext>
            </a:extLst>
          </p:cNvPr>
          <p:cNvSpPr>
            <a:spLocks noGrp="1"/>
          </p:cNvSpPr>
          <p:nvPr>
            <p:ph type="ctrTitle"/>
          </p:nvPr>
        </p:nvSpPr>
        <p:spPr/>
        <p:txBody>
          <a:bodyPr/>
          <a:lstStyle/>
          <a:p>
            <a:r>
              <a:rPr lang="en-US" altLang="zh-CN" dirty="0"/>
              <a:t>ICLR2020</a:t>
            </a:r>
            <a:endParaRPr lang="zh-CN" altLang="en-US" dirty="0"/>
          </a:p>
        </p:txBody>
      </p:sp>
      <p:sp>
        <p:nvSpPr>
          <p:cNvPr id="3" name="副标题 2">
            <a:extLst>
              <a:ext uri="{FF2B5EF4-FFF2-40B4-BE49-F238E27FC236}">
                <a16:creationId xmlns:a16="http://schemas.microsoft.com/office/drawing/2014/main" id="{8DB3D984-4457-4198-9741-A4E277EC92FE}"/>
              </a:ext>
            </a:extLst>
          </p:cNvPr>
          <p:cNvSpPr>
            <a:spLocks noGrp="1"/>
          </p:cNvSpPr>
          <p:nvPr>
            <p:ph type="subTitle" idx="1"/>
          </p:nvPr>
        </p:nvSpPr>
        <p:spPr/>
        <p:txBody>
          <a:bodyPr/>
          <a:lstStyle/>
          <a:p>
            <a:r>
              <a:rPr lang="zh-CN" altLang="en-US" dirty="0"/>
              <a:t>强化学习相关</a:t>
            </a:r>
          </a:p>
        </p:txBody>
      </p:sp>
    </p:spTree>
    <p:extLst>
      <p:ext uri="{BB962C8B-B14F-4D97-AF65-F5344CB8AC3E}">
        <p14:creationId xmlns:p14="http://schemas.microsoft.com/office/powerpoint/2010/main" val="46525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ECB5D-AFAB-4180-B2FB-7016DB0D0AA8}"/>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B4FF39EC-EB15-434C-9802-C35EF0A22EE7}"/>
              </a:ext>
            </a:extLst>
          </p:cNvPr>
          <p:cNvSpPr>
            <a:spLocks noGrp="1"/>
          </p:cNvSpPr>
          <p:nvPr>
            <p:ph idx="1"/>
          </p:nvPr>
        </p:nvSpPr>
        <p:spPr/>
        <p:txBody>
          <a:bodyPr/>
          <a:lstStyle/>
          <a:p>
            <a:r>
              <a:rPr lang="zh-CN" altLang="en-US" dirty="0"/>
              <a:t>从场景的对象，属性，关系，进行分析推理</a:t>
            </a:r>
            <a:endParaRPr lang="en-US" altLang="zh-CN" dirty="0"/>
          </a:p>
          <a:p>
            <a:r>
              <a:rPr lang="zh-CN" altLang="en-US" dirty="0"/>
              <a:t>场景的结构化描述</a:t>
            </a:r>
            <a:endParaRPr lang="en-US" altLang="zh-CN" dirty="0"/>
          </a:p>
          <a:p>
            <a:r>
              <a:rPr lang="en-US" altLang="zh-CN" sz="1000" dirty="0"/>
              <a:t> While most methods in this area require some form of human annotation for the extraction of objects or relations, several recent works study the problem of object discovery from visual data in a completely unsupervised or self-supervised manner (</a:t>
            </a:r>
            <a:r>
              <a:rPr lang="en-US" altLang="zh-CN" sz="1000" dirty="0" err="1"/>
              <a:t>Greff</a:t>
            </a:r>
            <a:r>
              <a:rPr lang="en-US" altLang="zh-CN" sz="1000" dirty="0"/>
              <a:t> et al.,2017; Nash et al., 2017; van </a:t>
            </a:r>
            <a:r>
              <a:rPr lang="en-US" altLang="zh-CN" sz="1000" dirty="0" err="1"/>
              <a:t>Steenkiste</a:t>
            </a:r>
            <a:r>
              <a:rPr lang="en-US" altLang="zh-CN" sz="1000" dirty="0"/>
              <a:t> et al., 2018; Janner et al., 2019; Xu et al., 2019; Burgess et al., 2019; </a:t>
            </a:r>
            <a:r>
              <a:rPr lang="en-US" altLang="zh-CN" sz="1000" dirty="0" err="1"/>
              <a:t>Greff</a:t>
            </a:r>
            <a:r>
              <a:rPr lang="en-US" altLang="zh-CN" sz="1000" dirty="0"/>
              <a:t> et al., 2019; </a:t>
            </a:r>
            <a:r>
              <a:rPr lang="en-US" altLang="zh-CN" sz="1000" dirty="0" err="1"/>
              <a:t>Engelcke</a:t>
            </a:r>
            <a:r>
              <a:rPr lang="en-US" altLang="zh-CN" sz="1000" dirty="0"/>
              <a:t> et al., 2019). </a:t>
            </a:r>
          </a:p>
          <a:p>
            <a:r>
              <a:rPr lang="zh-CN" altLang="en-US" sz="1000"/>
              <a:t>查之</a:t>
            </a:r>
            <a:endParaRPr lang="zh-CN" altLang="en-US" sz="1000" dirty="0"/>
          </a:p>
        </p:txBody>
      </p:sp>
    </p:spTree>
    <p:extLst>
      <p:ext uri="{BB962C8B-B14F-4D97-AF65-F5344CB8AC3E}">
        <p14:creationId xmlns:p14="http://schemas.microsoft.com/office/powerpoint/2010/main" val="17915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4B791F2-659D-4F11-B1F4-F2070CF080E4}"/>
              </a:ext>
            </a:extLst>
          </p:cNvPr>
          <p:cNvSpPr>
            <a:spLocks noGrp="1"/>
          </p:cNvSpPr>
          <p:nvPr>
            <p:ph type="title"/>
          </p:nvPr>
        </p:nvSpPr>
        <p:spPr/>
        <p:txBody>
          <a:bodyPr/>
          <a:lstStyle/>
          <a:p>
            <a:endParaRPr lang="zh-CN" altLang="en-US" dirty="0"/>
          </a:p>
        </p:txBody>
      </p:sp>
      <p:sp>
        <p:nvSpPr>
          <p:cNvPr id="5" name="文本占位符 4">
            <a:extLst>
              <a:ext uri="{FF2B5EF4-FFF2-40B4-BE49-F238E27FC236}">
                <a16:creationId xmlns:a16="http://schemas.microsoft.com/office/drawing/2014/main" id="{7AED7274-1D24-4CBC-BB21-71172065EAA7}"/>
              </a:ext>
            </a:extLst>
          </p:cNvPr>
          <p:cNvSpPr>
            <a:spLocks noGrp="1"/>
          </p:cNvSpPr>
          <p:nvPr>
            <p:ph type="body" idx="1"/>
          </p:nvPr>
        </p:nvSpPr>
        <p:spPr/>
        <p:txBody>
          <a:bodyPr/>
          <a:lstStyle/>
          <a:p>
            <a:pPr lvl="1"/>
            <a:endParaRPr lang="en-US" altLang="zh-CN" dirty="0">
              <a:hlinkClick r:id="rId2"/>
            </a:endParaRPr>
          </a:p>
          <a:p>
            <a:pPr lvl="1"/>
            <a:r>
              <a:rPr lang="en-US" altLang="zh-CN" dirty="0">
                <a:hlinkClick r:id="rId2"/>
              </a:rPr>
              <a:t>https://openreview.net/forum?id=Syg-ET4FPS</a:t>
            </a:r>
            <a:endParaRPr lang="en-US" altLang="zh-CN" dirty="0"/>
          </a:p>
          <a:p>
            <a:pPr lvl="1"/>
            <a:r>
              <a:rPr lang="en-US" altLang="zh-CN" dirty="0"/>
              <a:t>Paper : </a:t>
            </a:r>
            <a:r>
              <a:rPr lang="en-US" altLang="zh-CN" b="1" dirty="0">
                <a:hlinkClick r:id="rId3" action="ppaction://hlinkfile"/>
              </a:rPr>
              <a:t>Posterior sampling for multi-agent reinforcement learning: solving extensive games with imperfect information </a:t>
            </a:r>
            <a:endParaRPr lang="en-US" altLang="zh-CN" dirty="0"/>
          </a:p>
        </p:txBody>
      </p:sp>
      <p:pic>
        <p:nvPicPr>
          <p:cNvPr id="8" name="图片 7">
            <a:extLst>
              <a:ext uri="{FF2B5EF4-FFF2-40B4-BE49-F238E27FC236}">
                <a16:creationId xmlns:a16="http://schemas.microsoft.com/office/drawing/2014/main" id="{ACB866FA-CAAD-4123-B650-A3D7EA9A20FB}"/>
              </a:ext>
            </a:extLst>
          </p:cNvPr>
          <p:cNvPicPr>
            <a:picLocks noChangeAspect="1"/>
          </p:cNvPicPr>
          <p:nvPr/>
        </p:nvPicPr>
        <p:blipFill>
          <a:blip r:embed="rId4"/>
          <a:stretch>
            <a:fillRect/>
          </a:stretch>
        </p:blipFill>
        <p:spPr>
          <a:xfrm>
            <a:off x="0" y="2207706"/>
            <a:ext cx="12192000" cy="2442587"/>
          </a:xfrm>
          <a:prstGeom prst="rect">
            <a:avLst/>
          </a:prstGeom>
        </p:spPr>
      </p:pic>
      <p:sp>
        <p:nvSpPr>
          <p:cNvPr id="9" name="矩形 8">
            <a:hlinkClick r:id="rId5" action="ppaction://hlinksldjump"/>
            <a:extLst>
              <a:ext uri="{FF2B5EF4-FFF2-40B4-BE49-F238E27FC236}">
                <a16:creationId xmlns:a16="http://schemas.microsoft.com/office/drawing/2014/main" id="{8C405DA3-D826-4E64-9265-412D06F076A2}"/>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370612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E4E572C-1E34-4BC5-B0A1-19C870BCCA89}"/>
              </a:ext>
            </a:extLst>
          </p:cNvPr>
          <p:cNvSpPr>
            <a:spLocks noGrp="1"/>
          </p:cNvSpPr>
          <p:nvPr>
            <p:ph type="title"/>
          </p:nvPr>
        </p:nvSpPr>
        <p:spPr/>
        <p:txBody>
          <a:bodyPr/>
          <a:lstStyle/>
          <a:p>
            <a:r>
              <a:rPr lang="en-US" altLang="zh-CN" dirty="0"/>
              <a:t>Abstract</a:t>
            </a:r>
            <a:endParaRPr lang="zh-CN" altLang="en-US" dirty="0"/>
          </a:p>
        </p:txBody>
      </p:sp>
      <p:sp>
        <p:nvSpPr>
          <p:cNvPr id="10" name="内容占位符 9">
            <a:extLst>
              <a:ext uri="{FF2B5EF4-FFF2-40B4-BE49-F238E27FC236}">
                <a16:creationId xmlns:a16="http://schemas.microsoft.com/office/drawing/2014/main" id="{2378F4BF-438F-4CBA-AE75-8878B5CAA309}"/>
              </a:ext>
            </a:extLst>
          </p:cNvPr>
          <p:cNvSpPr>
            <a:spLocks noGrp="1"/>
          </p:cNvSpPr>
          <p:nvPr>
            <p:ph idx="1"/>
          </p:nvPr>
        </p:nvSpPr>
        <p:spPr/>
        <p:txBody>
          <a:bodyPr/>
          <a:lstStyle/>
          <a:p>
            <a:r>
              <a:rPr lang="en-US" altLang="zh-CN" dirty="0"/>
              <a:t>PSRL maintains a posterior distribution of the environment and then makes planning on an environment sampled</a:t>
            </a:r>
            <a:br>
              <a:rPr lang="en-US" altLang="zh-CN" dirty="0"/>
            </a:br>
            <a:r>
              <a:rPr lang="en-US" altLang="zh-CN" dirty="0"/>
              <a:t>from the posterior distribution. </a:t>
            </a:r>
            <a:br>
              <a:rPr lang="en-US" altLang="zh-CN" dirty="0"/>
            </a:br>
            <a:endParaRPr lang="en-US" altLang="zh-CN" dirty="0"/>
          </a:p>
          <a:p>
            <a:endParaRPr lang="zh-CN" altLang="en-US" dirty="0"/>
          </a:p>
        </p:txBody>
      </p:sp>
    </p:spTree>
    <p:extLst>
      <p:ext uri="{BB962C8B-B14F-4D97-AF65-F5344CB8AC3E}">
        <p14:creationId xmlns:p14="http://schemas.microsoft.com/office/powerpoint/2010/main" val="86790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7ED838C-EAF4-4109-A0F2-7D3BF6D39BCB}"/>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A381F36F-14E8-4654-BA7C-689C375B969A}"/>
              </a:ext>
            </a:extLst>
          </p:cNvPr>
          <p:cNvSpPr>
            <a:spLocks noGrp="1"/>
          </p:cNvSpPr>
          <p:nvPr>
            <p:ph type="body" idx="1"/>
          </p:nvPr>
        </p:nvSpPr>
        <p:spPr/>
        <p:txBody>
          <a:bodyPr/>
          <a:lstStyle/>
          <a:p>
            <a:r>
              <a:rPr lang="en-US" altLang="zh-CN" dirty="0"/>
              <a:t>Model based planning</a:t>
            </a:r>
          </a:p>
          <a:p>
            <a:r>
              <a:rPr lang="en-US" altLang="zh-CN" b="1" dirty="0">
                <a:hlinkClick r:id="rId2"/>
              </a:rPr>
              <a:t>https://openreview.net/forum?id=HJgLZR4KvH</a:t>
            </a:r>
            <a:endParaRPr lang="en-US" altLang="zh-CN" b="1" dirty="0"/>
          </a:p>
          <a:p>
            <a:r>
              <a:rPr lang="en-US" altLang="zh-CN" b="1" dirty="0"/>
              <a:t>Paper: </a:t>
            </a:r>
            <a:r>
              <a:rPr lang="en-US" altLang="zh-CN" b="1" dirty="0">
                <a:hlinkClick r:id="rId3" action="ppaction://hlinkfile"/>
              </a:rPr>
              <a:t>Dynamics-Aware Unsupervised Skill Discovery</a:t>
            </a:r>
            <a:endParaRPr lang="en-US" altLang="zh-CN" b="1" dirty="0"/>
          </a:p>
          <a:p>
            <a:endParaRPr lang="zh-CN" altLang="en-US" dirty="0"/>
          </a:p>
        </p:txBody>
      </p:sp>
      <p:pic>
        <p:nvPicPr>
          <p:cNvPr id="6" name="图片 5">
            <a:extLst>
              <a:ext uri="{FF2B5EF4-FFF2-40B4-BE49-F238E27FC236}">
                <a16:creationId xmlns:a16="http://schemas.microsoft.com/office/drawing/2014/main" id="{B11A3FB6-D1B8-43A8-974E-F201E58C4806}"/>
              </a:ext>
            </a:extLst>
          </p:cNvPr>
          <p:cNvPicPr>
            <a:picLocks noChangeAspect="1"/>
          </p:cNvPicPr>
          <p:nvPr/>
        </p:nvPicPr>
        <p:blipFill>
          <a:blip r:embed="rId4"/>
          <a:stretch>
            <a:fillRect/>
          </a:stretch>
        </p:blipFill>
        <p:spPr>
          <a:xfrm>
            <a:off x="0" y="1763179"/>
            <a:ext cx="12192000" cy="2803735"/>
          </a:xfrm>
          <a:prstGeom prst="rect">
            <a:avLst/>
          </a:prstGeom>
        </p:spPr>
      </p:pic>
      <p:sp>
        <p:nvSpPr>
          <p:cNvPr id="8" name="矩形 7">
            <a:hlinkClick r:id="rId5" action="ppaction://hlinksldjump"/>
            <a:extLst>
              <a:ext uri="{FF2B5EF4-FFF2-40B4-BE49-F238E27FC236}">
                <a16:creationId xmlns:a16="http://schemas.microsoft.com/office/drawing/2014/main" id="{6B58829B-B7D1-41D8-A369-42742661291E}"/>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1892293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18BEBD0-5E1B-4605-8F5E-C06E8541F382}"/>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20150A62-7BD8-409C-BF6A-39E410940A2B}"/>
              </a:ext>
            </a:extLst>
          </p:cNvPr>
          <p:cNvSpPr>
            <a:spLocks noGrp="1"/>
          </p:cNvSpPr>
          <p:nvPr>
            <p:ph idx="1"/>
          </p:nvPr>
        </p:nvSpPr>
        <p:spPr/>
        <p:txBody>
          <a:bodyPr/>
          <a:lstStyle/>
          <a:p>
            <a:r>
              <a:rPr lang="en-US" altLang="zh-CN" dirty="0"/>
              <a:t>we combine model-based learning with model-free learning of primitives that make </a:t>
            </a:r>
            <a:r>
              <a:rPr lang="en-US" altLang="zh-CN" dirty="0" err="1"/>
              <a:t>modelbased</a:t>
            </a:r>
            <a:r>
              <a:rPr lang="en-US" altLang="zh-CN" dirty="0"/>
              <a:t> planning easy. </a:t>
            </a:r>
            <a:br>
              <a:rPr lang="en-US" altLang="zh-CN" dirty="0"/>
            </a:br>
            <a:endParaRPr lang="zh-CN" altLang="en-US" dirty="0"/>
          </a:p>
        </p:txBody>
      </p:sp>
    </p:spTree>
    <p:extLst>
      <p:ext uri="{BB962C8B-B14F-4D97-AF65-F5344CB8AC3E}">
        <p14:creationId xmlns:p14="http://schemas.microsoft.com/office/powerpoint/2010/main" val="333096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ACE51CA-3E71-4470-B66D-55F3B94CE5DD}"/>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1FB54386-F967-4E53-857B-562A5E4185EE}"/>
              </a:ext>
            </a:extLst>
          </p:cNvPr>
          <p:cNvSpPr>
            <a:spLocks noGrp="1"/>
          </p:cNvSpPr>
          <p:nvPr>
            <p:ph type="body" idx="1"/>
          </p:nvPr>
        </p:nvSpPr>
        <p:spPr>
          <a:xfrm>
            <a:off x="831850" y="4589463"/>
            <a:ext cx="10515600" cy="1500187"/>
          </a:xfrm>
        </p:spPr>
        <p:txBody>
          <a:bodyPr>
            <a:normAutofit fontScale="77500" lnSpcReduction="20000"/>
          </a:bodyPr>
          <a:lstStyle/>
          <a:p>
            <a:r>
              <a:rPr lang="zh-CN" altLang="en-US" dirty="0"/>
              <a:t>生成对抗</a:t>
            </a:r>
            <a:endParaRPr lang="en-US" altLang="zh-CN" dirty="0"/>
          </a:p>
          <a:p>
            <a:r>
              <a:rPr lang="en-US" altLang="zh-CN" b="1" dirty="0">
                <a:hlinkClick r:id="rId2"/>
              </a:rPr>
              <a:t>https://openreview.net/forum?id=BkgzMCVtPB</a:t>
            </a:r>
            <a:endParaRPr lang="en-US" altLang="zh-CN" b="1" dirty="0"/>
          </a:p>
          <a:p>
            <a:r>
              <a:rPr lang="en-US" altLang="zh-CN" b="1" dirty="0"/>
              <a:t>Code: </a:t>
            </a:r>
            <a:r>
              <a:rPr lang="en-US" altLang="zh-CN" dirty="0">
                <a:hlinkClick r:id="rId3"/>
              </a:rPr>
              <a:t>https://drive.google.com/file/d/1v5rYe8KUW8Oy25uz6FFGfNiZjij7Xb5W/view?usp=sharing</a:t>
            </a:r>
            <a:endParaRPr lang="en-US" altLang="zh-CN" dirty="0"/>
          </a:p>
          <a:p>
            <a:r>
              <a:rPr lang="en-US" altLang="zh-CN" dirty="0"/>
              <a:t>Paper </a:t>
            </a:r>
            <a:r>
              <a:rPr lang="zh-CN" altLang="en-US" dirty="0"/>
              <a:t>： </a:t>
            </a:r>
            <a:r>
              <a:rPr lang="en-US" altLang="zh-CN" b="1" dirty="0">
                <a:hlinkClick r:id="rId4" action="ppaction://hlinkfile"/>
              </a:rPr>
              <a:t>Optimal Strategies Against Generative Attacks</a:t>
            </a:r>
            <a:endParaRPr lang="en-US" altLang="zh-CN" dirty="0"/>
          </a:p>
          <a:p>
            <a:endParaRPr lang="en-US" altLang="zh-CN" b="1" dirty="0"/>
          </a:p>
          <a:p>
            <a:endParaRPr lang="zh-CN" altLang="en-US" dirty="0"/>
          </a:p>
        </p:txBody>
      </p:sp>
      <p:pic>
        <p:nvPicPr>
          <p:cNvPr id="6" name="图片 5">
            <a:extLst>
              <a:ext uri="{FF2B5EF4-FFF2-40B4-BE49-F238E27FC236}">
                <a16:creationId xmlns:a16="http://schemas.microsoft.com/office/drawing/2014/main" id="{20E7C3D3-481B-4D18-98A1-65522F0A5A8B}"/>
              </a:ext>
            </a:extLst>
          </p:cNvPr>
          <p:cNvPicPr>
            <a:picLocks noChangeAspect="1"/>
          </p:cNvPicPr>
          <p:nvPr/>
        </p:nvPicPr>
        <p:blipFill>
          <a:blip r:embed="rId5"/>
          <a:stretch>
            <a:fillRect/>
          </a:stretch>
        </p:blipFill>
        <p:spPr>
          <a:xfrm>
            <a:off x="0" y="1835254"/>
            <a:ext cx="12192000" cy="2716141"/>
          </a:xfrm>
          <a:prstGeom prst="rect">
            <a:avLst/>
          </a:prstGeom>
        </p:spPr>
      </p:pic>
      <p:sp>
        <p:nvSpPr>
          <p:cNvPr id="7" name="矩形 6">
            <a:hlinkClick r:id="rId6" action="ppaction://hlinksldjump"/>
            <a:extLst>
              <a:ext uri="{FF2B5EF4-FFF2-40B4-BE49-F238E27FC236}">
                <a16:creationId xmlns:a16="http://schemas.microsoft.com/office/drawing/2014/main" id="{2FC52AF0-D8CA-4F18-A686-7212B3C9E883}"/>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299345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769241-6816-4AA8-BD84-C5436AD22C63}"/>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C9D9AA9E-635E-4186-AE80-B6D1859C85BB}"/>
              </a:ext>
            </a:extLst>
          </p:cNvPr>
          <p:cNvSpPr>
            <a:spLocks noGrp="1"/>
          </p:cNvSpPr>
          <p:nvPr>
            <p:ph idx="1"/>
          </p:nvPr>
        </p:nvSpPr>
        <p:spPr/>
        <p:txBody>
          <a:bodyPr/>
          <a:lstStyle/>
          <a:p>
            <a:r>
              <a:rPr lang="en-US" altLang="zh-CN" dirty="0"/>
              <a:t>We cast the problem as a maximin game, characterize the optimal strategy for both attacker and authenticator in the general case, and provide the optimal strategies in closed form for the case of</a:t>
            </a:r>
            <a:br>
              <a:rPr lang="en-US" altLang="zh-CN" dirty="0"/>
            </a:br>
            <a:r>
              <a:rPr lang="en-US" altLang="zh-CN" dirty="0"/>
              <a:t>Gaussian source distributions. </a:t>
            </a:r>
            <a:br>
              <a:rPr lang="en-US" altLang="zh-CN" dirty="0"/>
            </a:br>
            <a:endParaRPr lang="zh-CN" altLang="en-US" dirty="0"/>
          </a:p>
        </p:txBody>
      </p:sp>
    </p:spTree>
    <p:extLst>
      <p:ext uri="{BB962C8B-B14F-4D97-AF65-F5344CB8AC3E}">
        <p14:creationId xmlns:p14="http://schemas.microsoft.com/office/powerpoint/2010/main" val="288706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A45F21-1DB9-4F3E-AE32-BAE236422195}"/>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48AE9346-1D5D-4B8A-824C-C6295CD1BF10}"/>
              </a:ext>
            </a:extLst>
          </p:cNvPr>
          <p:cNvSpPr>
            <a:spLocks noGrp="1"/>
          </p:cNvSpPr>
          <p:nvPr>
            <p:ph type="body" idx="1"/>
          </p:nvPr>
        </p:nvSpPr>
        <p:spPr/>
        <p:txBody>
          <a:bodyPr/>
          <a:lstStyle/>
          <a:p>
            <a:pPr lvl="1"/>
            <a:r>
              <a:rPr lang="en-US" altLang="zh-CN" dirty="0">
                <a:hlinkClick r:id="rId2"/>
              </a:rPr>
              <a:t>https://openreview.net/forum?id=r1lGO0EKDH</a:t>
            </a:r>
            <a:endParaRPr lang="en-US" altLang="zh-CN" dirty="0"/>
          </a:p>
          <a:p>
            <a:pPr lvl="1"/>
            <a:r>
              <a:rPr lang="en-US" altLang="zh-CN" b="1" dirty="0"/>
              <a:t>Code: </a:t>
            </a:r>
            <a:r>
              <a:rPr lang="en-US" altLang="zh-CN" dirty="0">
                <a:hlinkClick r:id="rId3"/>
              </a:rPr>
              <a:t>https://github.com/GraphZoom-iclr/GraphZoom</a:t>
            </a:r>
            <a:endParaRPr lang="en-US" altLang="zh-CN" dirty="0"/>
          </a:p>
          <a:p>
            <a:r>
              <a:rPr lang="en-US" altLang="zh-CN" dirty="0"/>
              <a:t>Paper: </a:t>
            </a:r>
            <a:r>
              <a:rPr lang="en-US" altLang="zh-CN" b="1" dirty="0"/>
              <a:t> </a:t>
            </a:r>
            <a:r>
              <a:rPr lang="en-US" altLang="zh-CN" b="1" dirty="0" err="1"/>
              <a:t>GraphZoom</a:t>
            </a:r>
            <a:r>
              <a:rPr lang="en-US" altLang="zh-CN" b="1" dirty="0"/>
              <a:t>:</a:t>
            </a:r>
            <a:r>
              <a:rPr lang="en-US" altLang="zh-CN" b="1" dirty="0">
                <a:hlinkClick r:id="rId4" action="ppaction://hlinkfile"/>
              </a:rPr>
              <a:t> A Multi-level Spectral Approach for Accurate and Scalable Graph Embedding</a:t>
            </a:r>
            <a:endParaRPr lang="zh-CN" altLang="en-US" dirty="0"/>
          </a:p>
        </p:txBody>
      </p:sp>
      <p:pic>
        <p:nvPicPr>
          <p:cNvPr id="6" name="图片 5">
            <a:extLst>
              <a:ext uri="{FF2B5EF4-FFF2-40B4-BE49-F238E27FC236}">
                <a16:creationId xmlns:a16="http://schemas.microsoft.com/office/drawing/2014/main" id="{054D5668-A2C0-4B3E-9118-50DA4B31AA3E}"/>
              </a:ext>
            </a:extLst>
          </p:cNvPr>
          <p:cNvPicPr>
            <a:picLocks noChangeAspect="1"/>
          </p:cNvPicPr>
          <p:nvPr/>
        </p:nvPicPr>
        <p:blipFill>
          <a:blip r:embed="rId5"/>
          <a:stretch>
            <a:fillRect/>
          </a:stretch>
        </p:blipFill>
        <p:spPr>
          <a:xfrm>
            <a:off x="0" y="1108404"/>
            <a:ext cx="12192000" cy="3434559"/>
          </a:xfrm>
          <a:prstGeom prst="rect">
            <a:avLst/>
          </a:prstGeom>
        </p:spPr>
      </p:pic>
      <p:sp>
        <p:nvSpPr>
          <p:cNvPr id="7" name="矩形 6">
            <a:hlinkClick r:id="rId6" action="ppaction://hlinksldjump"/>
            <a:extLst>
              <a:ext uri="{FF2B5EF4-FFF2-40B4-BE49-F238E27FC236}">
                <a16:creationId xmlns:a16="http://schemas.microsoft.com/office/drawing/2014/main" id="{022A9235-A067-4AA0-AC3C-836526144F47}"/>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1087243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DAC3B-73B4-4E80-9429-411758E68D13}"/>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4ECAC2C7-7833-4251-8007-73B724818696}"/>
              </a:ext>
            </a:extLst>
          </p:cNvPr>
          <p:cNvSpPr>
            <a:spLocks noGrp="1"/>
          </p:cNvSpPr>
          <p:nvPr>
            <p:ph idx="1"/>
          </p:nvPr>
        </p:nvSpPr>
        <p:spPr/>
        <p:txBody>
          <a:bodyPr/>
          <a:lstStyle/>
          <a:p>
            <a:r>
              <a:rPr lang="en-US" altLang="zh-CN" dirty="0"/>
              <a:t>a multi-level framework for improving both accuracy and scalability of unsupervised graph embedding algorithms. </a:t>
            </a:r>
            <a:br>
              <a:rPr lang="en-US" altLang="zh-CN" dirty="0"/>
            </a:br>
            <a:endParaRPr lang="zh-CN" altLang="en-US" dirty="0"/>
          </a:p>
        </p:txBody>
      </p:sp>
    </p:spTree>
    <p:extLst>
      <p:ext uri="{BB962C8B-B14F-4D97-AF65-F5344CB8AC3E}">
        <p14:creationId xmlns:p14="http://schemas.microsoft.com/office/powerpoint/2010/main" val="172454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72CE9DE-A812-4C87-9D76-76A383453AA3}"/>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49BAF201-DABE-46C7-A22B-925764429408}"/>
              </a:ext>
            </a:extLst>
          </p:cNvPr>
          <p:cNvSpPr>
            <a:spLocks noGrp="1"/>
          </p:cNvSpPr>
          <p:nvPr>
            <p:ph type="body" idx="1"/>
          </p:nvPr>
        </p:nvSpPr>
        <p:spPr/>
        <p:txBody>
          <a:bodyPr/>
          <a:lstStyle/>
          <a:p>
            <a:r>
              <a:rPr lang="en-US" altLang="zh-CN" b="1" dirty="0">
                <a:hlinkClick r:id="rId2"/>
              </a:rPr>
              <a:t>https://openreview.net/forum?id=rklHqRVKvH</a:t>
            </a:r>
            <a:endParaRPr lang="en-US" altLang="zh-CN" b="1" dirty="0"/>
          </a:p>
          <a:p>
            <a:r>
              <a:rPr lang="en-US" altLang="zh-CN" b="1" dirty="0"/>
              <a:t>Paper: </a:t>
            </a:r>
            <a:r>
              <a:rPr lang="en-US" altLang="zh-CN" b="1" dirty="0">
                <a:hlinkClick r:id="rId3" action="ppaction://hlinkfile"/>
              </a:rPr>
              <a:t>Harnessing Structures for Value-Based Planning and Reinforcement Learning</a:t>
            </a:r>
            <a:endParaRPr lang="en-US" altLang="zh-CN" b="1" dirty="0"/>
          </a:p>
          <a:p>
            <a:endParaRPr lang="zh-CN" altLang="en-US" dirty="0"/>
          </a:p>
        </p:txBody>
      </p:sp>
      <p:pic>
        <p:nvPicPr>
          <p:cNvPr id="6" name="图片 5">
            <a:extLst>
              <a:ext uri="{FF2B5EF4-FFF2-40B4-BE49-F238E27FC236}">
                <a16:creationId xmlns:a16="http://schemas.microsoft.com/office/drawing/2014/main" id="{E8CC9C5E-C5BB-464B-9C82-9C053075E340}"/>
              </a:ext>
            </a:extLst>
          </p:cNvPr>
          <p:cNvPicPr>
            <a:picLocks noChangeAspect="1"/>
          </p:cNvPicPr>
          <p:nvPr/>
        </p:nvPicPr>
        <p:blipFill>
          <a:blip r:embed="rId4"/>
          <a:stretch>
            <a:fillRect/>
          </a:stretch>
        </p:blipFill>
        <p:spPr>
          <a:xfrm>
            <a:off x="0" y="1515578"/>
            <a:ext cx="12192000" cy="3016139"/>
          </a:xfrm>
          <a:prstGeom prst="rect">
            <a:avLst/>
          </a:prstGeom>
        </p:spPr>
      </p:pic>
      <p:sp>
        <p:nvSpPr>
          <p:cNvPr id="7" name="矩形 6">
            <a:hlinkClick r:id="rId5" action="ppaction://hlinksldjump"/>
            <a:extLst>
              <a:ext uri="{FF2B5EF4-FFF2-40B4-BE49-F238E27FC236}">
                <a16:creationId xmlns:a16="http://schemas.microsoft.com/office/drawing/2014/main" id="{2F531822-98BA-4A68-8FFC-3B975A6E6701}"/>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113424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B26B7F6-6B26-41DE-A907-91B87F9A0CCC}"/>
              </a:ext>
            </a:extLst>
          </p:cNvPr>
          <p:cNvSpPr>
            <a:spLocks noGrp="1"/>
          </p:cNvSpPr>
          <p:nvPr>
            <p:ph type="title"/>
          </p:nvPr>
        </p:nvSpPr>
        <p:spPr/>
        <p:txBody>
          <a:bodyPr/>
          <a:lstStyle/>
          <a:p>
            <a:r>
              <a:rPr lang="en-US" altLang="zh-CN" dirty="0"/>
              <a:t>ORAL</a:t>
            </a:r>
            <a:endParaRPr lang="zh-CN" altLang="en-US" dirty="0"/>
          </a:p>
        </p:txBody>
      </p:sp>
      <p:sp>
        <p:nvSpPr>
          <p:cNvPr id="7" name="文本占位符 6">
            <a:extLst>
              <a:ext uri="{FF2B5EF4-FFF2-40B4-BE49-F238E27FC236}">
                <a16:creationId xmlns:a16="http://schemas.microsoft.com/office/drawing/2014/main" id="{A32BE253-8788-4181-B63D-B637103C9E0A}"/>
              </a:ext>
            </a:extLst>
          </p:cNvPr>
          <p:cNvSpPr>
            <a:spLocks noGrp="1"/>
          </p:cNvSpPr>
          <p:nvPr>
            <p:ph type="body" idx="1"/>
          </p:nvPr>
        </p:nvSpPr>
        <p:spPr/>
        <p:txBody>
          <a:bodyPr/>
          <a:lstStyle/>
          <a:p>
            <a:r>
              <a:rPr lang="en-US" altLang="zh-CN" dirty="0"/>
              <a:t>-RL</a:t>
            </a:r>
            <a:r>
              <a:rPr lang="zh-CN" altLang="en-US" dirty="0"/>
              <a:t>相关       </a:t>
            </a:r>
            <a:r>
              <a:rPr lang="en-US" altLang="zh-CN" dirty="0"/>
              <a:t>15/48</a:t>
            </a:r>
            <a:endParaRPr lang="zh-CN" altLang="en-US" dirty="0"/>
          </a:p>
        </p:txBody>
      </p:sp>
    </p:spTree>
    <p:extLst>
      <p:ext uri="{BB962C8B-B14F-4D97-AF65-F5344CB8AC3E}">
        <p14:creationId xmlns:p14="http://schemas.microsoft.com/office/powerpoint/2010/main" val="2941005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5FEBB1B-BD85-49D1-B82D-4776C21555E7}"/>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168F1E8D-B5CE-4D2A-83EA-418834A8B074}"/>
              </a:ext>
            </a:extLst>
          </p:cNvPr>
          <p:cNvSpPr>
            <a:spLocks noGrp="1"/>
          </p:cNvSpPr>
          <p:nvPr>
            <p:ph idx="1"/>
          </p:nvPr>
        </p:nvSpPr>
        <p:spPr/>
        <p:txBody>
          <a:bodyPr/>
          <a:lstStyle/>
          <a:p>
            <a:r>
              <a:rPr lang="en-US" altLang="zh-CN" dirty="0"/>
              <a:t>we propose to exploit the underlying structures of the state-action value function, i.e., </a:t>
            </a:r>
            <a:r>
              <a:rPr lang="en-US" altLang="zh-CN" i="1" dirty="0"/>
              <a:t>Q </a:t>
            </a:r>
            <a:r>
              <a:rPr lang="en-US" altLang="zh-CN" dirty="0"/>
              <a:t>function, for both planning and deep RL. </a:t>
            </a:r>
            <a:br>
              <a:rPr lang="en-US" altLang="zh-CN" dirty="0"/>
            </a:br>
            <a:endParaRPr lang="zh-CN" altLang="en-US" dirty="0"/>
          </a:p>
        </p:txBody>
      </p:sp>
    </p:spTree>
    <p:extLst>
      <p:ext uri="{BB962C8B-B14F-4D97-AF65-F5344CB8AC3E}">
        <p14:creationId xmlns:p14="http://schemas.microsoft.com/office/powerpoint/2010/main" val="3009294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38B80E-D451-4C7F-975A-39427EBE998A}"/>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D07A2DF3-4E94-4777-B86F-B17BC05D7243}"/>
              </a:ext>
            </a:extLst>
          </p:cNvPr>
          <p:cNvSpPr>
            <a:spLocks noGrp="1"/>
          </p:cNvSpPr>
          <p:nvPr>
            <p:ph type="body" idx="1"/>
          </p:nvPr>
        </p:nvSpPr>
        <p:spPr/>
        <p:txBody>
          <a:bodyPr/>
          <a:lstStyle/>
          <a:p>
            <a:pPr lvl="1"/>
            <a:endParaRPr lang="en-US" altLang="zh-CN" b="1" dirty="0"/>
          </a:p>
          <a:p>
            <a:pPr lvl="1"/>
            <a:r>
              <a:rPr lang="en-US" altLang="zh-CN" b="1" dirty="0">
                <a:hlinkClick r:id="rId2"/>
              </a:rPr>
              <a:t>https://openreview.net/forum?id=SJeD3CEFPH</a:t>
            </a:r>
            <a:endParaRPr lang="en-US" altLang="zh-CN" b="1" dirty="0"/>
          </a:p>
          <a:p>
            <a:pPr lvl="1"/>
            <a:r>
              <a:rPr lang="en-US" altLang="zh-CN" b="1" dirty="0"/>
              <a:t>Paper: </a:t>
            </a:r>
            <a:r>
              <a:rPr lang="en-US" altLang="zh-CN" b="1" dirty="0">
                <a:hlinkClick r:id="rId3" action="ppaction://hlinkfile"/>
              </a:rPr>
              <a:t>Meta-Q-Learning</a:t>
            </a:r>
            <a:endParaRPr lang="en-US" altLang="zh-CN" b="1" dirty="0"/>
          </a:p>
          <a:p>
            <a:endParaRPr lang="zh-CN" altLang="en-US" dirty="0"/>
          </a:p>
        </p:txBody>
      </p:sp>
      <p:pic>
        <p:nvPicPr>
          <p:cNvPr id="6" name="图片 5">
            <a:extLst>
              <a:ext uri="{FF2B5EF4-FFF2-40B4-BE49-F238E27FC236}">
                <a16:creationId xmlns:a16="http://schemas.microsoft.com/office/drawing/2014/main" id="{4E684B09-5AF4-4026-9717-C4D479028492}"/>
              </a:ext>
            </a:extLst>
          </p:cNvPr>
          <p:cNvPicPr>
            <a:picLocks noChangeAspect="1"/>
          </p:cNvPicPr>
          <p:nvPr/>
        </p:nvPicPr>
        <p:blipFill>
          <a:blip r:embed="rId4"/>
          <a:stretch>
            <a:fillRect/>
          </a:stretch>
        </p:blipFill>
        <p:spPr>
          <a:xfrm>
            <a:off x="0" y="2242229"/>
            <a:ext cx="12192000" cy="2373542"/>
          </a:xfrm>
          <a:prstGeom prst="rect">
            <a:avLst/>
          </a:prstGeom>
        </p:spPr>
      </p:pic>
      <p:sp>
        <p:nvSpPr>
          <p:cNvPr id="7" name="矩形 6">
            <a:hlinkClick r:id="rId5" action="ppaction://hlinksldjump"/>
            <a:extLst>
              <a:ext uri="{FF2B5EF4-FFF2-40B4-BE49-F238E27FC236}">
                <a16:creationId xmlns:a16="http://schemas.microsoft.com/office/drawing/2014/main" id="{0710CAB1-AD0E-487A-BDC2-EAD0E7D0E620}"/>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273507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84C97DB-8D45-4DEA-AA36-351D017C2FE1}"/>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60A8F719-35FB-4050-9A74-4AE8B9C62FA3}"/>
              </a:ext>
            </a:extLst>
          </p:cNvPr>
          <p:cNvSpPr>
            <a:spLocks noGrp="1"/>
          </p:cNvSpPr>
          <p:nvPr>
            <p:ph idx="1"/>
          </p:nvPr>
        </p:nvSpPr>
        <p:spPr/>
        <p:txBody>
          <a:bodyPr/>
          <a:lstStyle/>
          <a:p>
            <a:r>
              <a:rPr lang="en-US" altLang="zh-CN" dirty="0"/>
              <a:t>a new off-policy algorithm for</a:t>
            </a:r>
            <a:br>
              <a:rPr lang="en-US" altLang="zh-CN" dirty="0"/>
            </a:br>
            <a:r>
              <a:rPr lang="en-US" altLang="zh-CN" dirty="0"/>
              <a:t>meta-Reinforcement Learning (meta-RL) </a:t>
            </a:r>
            <a:br>
              <a:rPr lang="en-US" altLang="zh-CN" dirty="0"/>
            </a:br>
            <a:endParaRPr lang="zh-CN" altLang="en-US" dirty="0"/>
          </a:p>
        </p:txBody>
      </p:sp>
    </p:spTree>
    <p:extLst>
      <p:ext uri="{BB962C8B-B14F-4D97-AF65-F5344CB8AC3E}">
        <p14:creationId xmlns:p14="http://schemas.microsoft.com/office/powerpoint/2010/main" val="918306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9A8B2DA-B5B4-4237-B042-89CD4D5F5860}"/>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1F9A0238-D6AD-4BBF-BF33-4E97A231E59C}"/>
              </a:ext>
            </a:extLst>
          </p:cNvPr>
          <p:cNvSpPr>
            <a:spLocks noGrp="1"/>
          </p:cNvSpPr>
          <p:nvPr>
            <p:ph type="body" idx="1"/>
          </p:nvPr>
        </p:nvSpPr>
        <p:spPr/>
        <p:txBody>
          <a:bodyPr/>
          <a:lstStyle/>
          <a:p>
            <a:pPr lvl="1"/>
            <a:endParaRPr lang="en-US" altLang="zh-CN" b="1" dirty="0"/>
          </a:p>
          <a:p>
            <a:pPr lvl="1"/>
            <a:r>
              <a:rPr lang="en-US" altLang="zh-CN" b="1" dirty="0">
                <a:hlinkClick r:id="rId2"/>
              </a:rPr>
              <a:t>https://openreview.net/forum?id=ryxdEkHtPS</a:t>
            </a:r>
            <a:endParaRPr lang="en-US" altLang="zh-CN" b="1" dirty="0"/>
          </a:p>
          <a:p>
            <a:pPr lvl="1"/>
            <a:r>
              <a:rPr lang="en-US" altLang="zh-CN" b="1" dirty="0"/>
              <a:t>Paper: </a:t>
            </a:r>
            <a:r>
              <a:rPr lang="en-US" altLang="zh-CN" b="1" dirty="0">
                <a:hlinkClick r:id="rId3" action="ppaction://hlinkfile"/>
              </a:rPr>
              <a:t>A Closer Look at Deep Policy Gradients</a:t>
            </a:r>
            <a:endParaRPr lang="en-US" altLang="zh-CN" b="1" dirty="0"/>
          </a:p>
          <a:p>
            <a:endParaRPr lang="zh-CN" altLang="en-US" dirty="0"/>
          </a:p>
        </p:txBody>
      </p:sp>
      <p:pic>
        <p:nvPicPr>
          <p:cNvPr id="6" name="图片 5">
            <a:extLst>
              <a:ext uri="{FF2B5EF4-FFF2-40B4-BE49-F238E27FC236}">
                <a16:creationId xmlns:a16="http://schemas.microsoft.com/office/drawing/2014/main" id="{A0C1B803-5919-4642-BFCC-C5152EFEB116}"/>
              </a:ext>
            </a:extLst>
          </p:cNvPr>
          <p:cNvPicPr>
            <a:picLocks noChangeAspect="1"/>
          </p:cNvPicPr>
          <p:nvPr/>
        </p:nvPicPr>
        <p:blipFill>
          <a:blip r:embed="rId4"/>
          <a:stretch>
            <a:fillRect/>
          </a:stretch>
        </p:blipFill>
        <p:spPr>
          <a:xfrm>
            <a:off x="0" y="2248904"/>
            <a:ext cx="12192000" cy="2360192"/>
          </a:xfrm>
          <a:prstGeom prst="rect">
            <a:avLst/>
          </a:prstGeom>
        </p:spPr>
      </p:pic>
      <p:sp>
        <p:nvSpPr>
          <p:cNvPr id="7" name="矩形 6">
            <a:hlinkClick r:id="rId5" action="ppaction://hlinksldjump"/>
            <a:extLst>
              <a:ext uri="{FF2B5EF4-FFF2-40B4-BE49-F238E27FC236}">
                <a16:creationId xmlns:a16="http://schemas.microsoft.com/office/drawing/2014/main" id="{F076DFE3-71A6-4F5F-845C-DD922F280983}"/>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2095678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DA80B-1213-4E3B-8534-8D881CE2C587}"/>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756E5854-6403-4C21-BC21-A2EC380460F7}"/>
              </a:ext>
            </a:extLst>
          </p:cNvPr>
          <p:cNvSpPr>
            <a:spLocks noGrp="1"/>
          </p:cNvSpPr>
          <p:nvPr>
            <p:ph idx="1"/>
          </p:nvPr>
        </p:nvSpPr>
        <p:spPr/>
        <p:txBody>
          <a:bodyPr/>
          <a:lstStyle/>
          <a:p>
            <a:r>
              <a:rPr lang="en-US" altLang="zh-CN" dirty="0"/>
              <a:t>we propose a </a:t>
            </a:r>
            <a:r>
              <a:rPr lang="en-US" altLang="zh-CN" dirty="0" err="1"/>
              <a:t>finegrained</a:t>
            </a:r>
            <a:r>
              <a:rPr lang="en-US" altLang="zh-CN" dirty="0"/>
              <a:t> analysis of state-of-the-art methods based on key elements of this framework: gradient estimation, value prediction, and optimization landscapes. </a:t>
            </a:r>
            <a:br>
              <a:rPr lang="en-US" altLang="zh-CN" dirty="0"/>
            </a:br>
            <a:endParaRPr lang="zh-CN" altLang="en-US" dirty="0"/>
          </a:p>
        </p:txBody>
      </p:sp>
    </p:spTree>
    <p:extLst>
      <p:ext uri="{BB962C8B-B14F-4D97-AF65-F5344CB8AC3E}">
        <p14:creationId xmlns:p14="http://schemas.microsoft.com/office/powerpoint/2010/main" val="3008691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791748A-6168-4FE1-B263-5653ED2E5CE6}"/>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E43F07DE-686F-4E9F-BD75-EAD981ADF39D}"/>
              </a:ext>
            </a:extLst>
          </p:cNvPr>
          <p:cNvSpPr>
            <a:spLocks noGrp="1"/>
          </p:cNvSpPr>
          <p:nvPr>
            <p:ph type="body" idx="1"/>
          </p:nvPr>
        </p:nvSpPr>
        <p:spPr/>
        <p:txBody>
          <a:bodyPr>
            <a:normAutofit fontScale="92500"/>
          </a:bodyPr>
          <a:lstStyle/>
          <a:p>
            <a:pPr lvl="1"/>
            <a:endParaRPr lang="en-US" altLang="zh-CN" b="1" dirty="0"/>
          </a:p>
          <a:p>
            <a:pPr lvl="1"/>
            <a:r>
              <a:rPr lang="en-US" altLang="zh-CN" b="1" dirty="0">
                <a:hlinkClick r:id="rId2"/>
              </a:rPr>
              <a:t>https://openreview.net/forum?id=r1etN1rtPB</a:t>
            </a:r>
            <a:endParaRPr lang="en-US" altLang="zh-CN" b="1" dirty="0"/>
          </a:p>
          <a:p>
            <a:pPr lvl="1"/>
            <a:r>
              <a:rPr lang="en-US" altLang="zh-CN" b="1" dirty="0"/>
              <a:t>Code: </a:t>
            </a:r>
            <a:r>
              <a:rPr lang="en-US" altLang="zh-CN" dirty="0">
                <a:hlinkClick r:id="rId3"/>
              </a:rPr>
              <a:t>https://github.com/implementation-matters/code-for-paper</a:t>
            </a:r>
            <a:endParaRPr lang="en-US" altLang="zh-CN" dirty="0"/>
          </a:p>
          <a:p>
            <a:r>
              <a:rPr lang="en-US" altLang="zh-CN" dirty="0"/>
              <a:t>Paper:</a:t>
            </a:r>
            <a:r>
              <a:rPr lang="en-US" altLang="zh-CN" b="1" dirty="0"/>
              <a:t> </a:t>
            </a:r>
            <a:r>
              <a:rPr lang="en-US" altLang="zh-CN" b="1" dirty="0">
                <a:hlinkClick r:id="rId4" action="ppaction://hlinkfile"/>
              </a:rPr>
              <a:t>Implementation Matters in Deep RL: A Case Study on PPO and TRPO</a:t>
            </a:r>
            <a:endParaRPr lang="zh-CN" altLang="en-US" dirty="0"/>
          </a:p>
        </p:txBody>
      </p:sp>
      <p:pic>
        <p:nvPicPr>
          <p:cNvPr id="6" name="图片 5">
            <a:extLst>
              <a:ext uri="{FF2B5EF4-FFF2-40B4-BE49-F238E27FC236}">
                <a16:creationId xmlns:a16="http://schemas.microsoft.com/office/drawing/2014/main" id="{8A3595F6-24EF-489B-A477-B01CA8D9525B}"/>
              </a:ext>
            </a:extLst>
          </p:cNvPr>
          <p:cNvPicPr>
            <a:picLocks noChangeAspect="1"/>
          </p:cNvPicPr>
          <p:nvPr/>
        </p:nvPicPr>
        <p:blipFill>
          <a:blip r:embed="rId5"/>
          <a:stretch>
            <a:fillRect/>
          </a:stretch>
        </p:blipFill>
        <p:spPr>
          <a:xfrm>
            <a:off x="0" y="2079397"/>
            <a:ext cx="12192000" cy="2699206"/>
          </a:xfrm>
          <a:prstGeom prst="rect">
            <a:avLst/>
          </a:prstGeom>
        </p:spPr>
      </p:pic>
      <p:sp>
        <p:nvSpPr>
          <p:cNvPr id="7" name="矩形 6">
            <a:hlinkClick r:id="rId6" action="ppaction://hlinksldjump"/>
            <a:extLst>
              <a:ext uri="{FF2B5EF4-FFF2-40B4-BE49-F238E27FC236}">
                <a16:creationId xmlns:a16="http://schemas.microsoft.com/office/drawing/2014/main" id="{922DE1DB-CF01-4F69-B307-E0D065FCA6F0}"/>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3647578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850C892-59D5-4EB6-8D66-452EA8260EFF}"/>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05EEDFAC-00A4-44E1-B3D9-7CD010E92D9C}"/>
              </a:ext>
            </a:extLst>
          </p:cNvPr>
          <p:cNvSpPr>
            <a:spLocks noGrp="1"/>
          </p:cNvSpPr>
          <p:nvPr>
            <p:ph idx="1"/>
          </p:nvPr>
        </p:nvSpPr>
        <p:spPr/>
        <p:txBody>
          <a:bodyPr/>
          <a:lstStyle/>
          <a:p>
            <a:r>
              <a:rPr lang="en-US" altLang="zh-CN" dirty="0"/>
              <a:t>We study the roots of algorithmic progress in deep policy gradient algorithms through a case study on two popular algorithms, Proximal Policy Optimization and Trust Region Policy Optimization. </a:t>
            </a:r>
            <a:br>
              <a:rPr lang="en-US" altLang="zh-CN" dirty="0"/>
            </a:br>
            <a:endParaRPr lang="zh-CN" altLang="en-US" dirty="0"/>
          </a:p>
        </p:txBody>
      </p:sp>
    </p:spTree>
    <p:extLst>
      <p:ext uri="{BB962C8B-B14F-4D97-AF65-F5344CB8AC3E}">
        <p14:creationId xmlns:p14="http://schemas.microsoft.com/office/powerpoint/2010/main" val="1461120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414F482-1F70-4399-8F32-6FF53E5647B2}"/>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3B259B65-C3F3-4313-8AAD-6333812B54D5}"/>
              </a:ext>
            </a:extLst>
          </p:cNvPr>
          <p:cNvSpPr>
            <a:spLocks noGrp="1"/>
          </p:cNvSpPr>
          <p:nvPr>
            <p:ph type="body" idx="1"/>
          </p:nvPr>
        </p:nvSpPr>
        <p:spPr/>
        <p:txBody>
          <a:bodyPr/>
          <a:lstStyle/>
          <a:p>
            <a:pPr lvl="1"/>
            <a:endParaRPr lang="en-US" altLang="zh-CN" b="1" dirty="0"/>
          </a:p>
          <a:p>
            <a:pPr lvl="1"/>
            <a:r>
              <a:rPr lang="en-US" altLang="zh-CN" b="1" dirty="0">
                <a:hlinkClick r:id="rId2"/>
              </a:rPr>
              <a:t>https://openreview.net/forum?id=BJlQtJSKDB</a:t>
            </a:r>
            <a:endParaRPr lang="en-US" altLang="zh-CN" b="1" dirty="0"/>
          </a:p>
          <a:p>
            <a:pPr lvl="1"/>
            <a:r>
              <a:rPr lang="en-US" altLang="zh-CN" b="1" dirty="0"/>
              <a:t>Paper: </a:t>
            </a:r>
            <a:r>
              <a:rPr lang="en-US" altLang="zh-CN" b="1" dirty="0">
                <a:hlinkClick r:id="rId3" action="ppaction://hlinkfile"/>
              </a:rPr>
              <a:t>Watch the Unobserved: A Simple Approach to Parallelizing Monte Carlo Tree Search </a:t>
            </a:r>
            <a:endParaRPr lang="en-US" altLang="zh-CN" b="1" dirty="0"/>
          </a:p>
          <a:p>
            <a:endParaRPr lang="zh-CN" altLang="en-US" dirty="0"/>
          </a:p>
        </p:txBody>
      </p:sp>
      <p:pic>
        <p:nvPicPr>
          <p:cNvPr id="6" name="图片 5">
            <a:extLst>
              <a:ext uri="{FF2B5EF4-FFF2-40B4-BE49-F238E27FC236}">
                <a16:creationId xmlns:a16="http://schemas.microsoft.com/office/drawing/2014/main" id="{37771445-E478-4576-8BEE-D56AC85E90B1}"/>
              </a:ext>
            </a:extLst>
          </p:cNvPr>
          <p:cNvPicPr>
            <a:picLocks noChangeAspect="1"/>
          </p:cNvPicPr>
          <p:nvPr/>
        </p:nvPicPr>
        <p:blipFill>
          <a:blip r:embed="rId4"/>
          <a:stretch>
            <a:fillRect/>
          </a:stretch>
        </p:blipFill>
        <p:spPr>
          <a:xfrm>
            <a:off x="0" y="1659005"/>
            <a:ext cx="12192000" cy="3219472"/>
          </a:xfrm>
          <a:prstGeom prst="rect">
            <a:avLst/>
          </a:prstGeom>
        </p:spPr>
      </p:pic>
      <p:sp>
        <p:nvSpPr>
          <p:cNvPr id="7" name="矩形 6">
            <a:hlinkClick r:id="rId5" action="ppaction://hlinksldjump"/>
            <a:extLst>
              <a:ext uri="{FF2B5EF4-FFF2-40B4-BE49-F238E27FC236}">
                <a16:creationId xmlns:a16="http://schemas.microsoft.com/office/drawing/2014/main" id="{E8C6E1E1-71C5-435A-B5EF-0B44EFE622B6}"/>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368114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3D15252-1F49-4E6B-9406-D98F33A97168}"/>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5134641D-5A8A-4B7A-A518-C09C28EDD227}"/>
              </a:ext>
            </a:extLst>
          </p:cNvPr>
          <p:cNvSpPr>
            <a:spLocks noGrp="1"/>
          </p:cNvSpPr>
          <p:nvPr>
            <p:ph idx="1"/>
          </p:nvPr>
        </p:nvSpPr>
        <p:spPr/>
        <p:txBody>
          <a:bodyPr/>
          <a:lstStyle/>
          <a:p>
            <a:r>
              <a:rPr lang="en-US" altLang="zh-CN" dirty="0"/>
              <a:t> effectively parallelize MCTS</a:t>
            </a:r>
            <a:endParaRPr lang="zh-CN" altLang="en-US" dirty="0"/>
          </a:p>
        </p:txBody>
      </p:sp>
    </p:spTree>
    <p:extLst>
      <p:ext uri="{BB962C8B-B14F-4D97-AF65-F5344CB8AC3E}">
        <p14:creationId xmlns:p14="http://schemas.microsoft.com/office/powerpoint/2010/main" val="533802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A203E6-FE84-4889-A56E-0B38A2EB5FEA}"/>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2F61E4FD-F86D-420E-A119-E05437505DD0}"/>
              </a:ext>
            </a:extLst>
          </p:cNvPr>
          <p:cNvSpPr>
            <a:spLocks noGrp="1"/>
          </p:cNvSpPr>
          <p:nvPr>
            <p:ph type="body" idx="1"/>
          </p:nvPr>
        </p:nvSpPr>
        <p:spPr/>
        <p:txBody>
          <a:bodyPr/>
          <a:lstStyle/>
          <a:p>
            <a:r>
              <a:rPr lang="en-US" altLang="zh-CN" b="1" dirty="0">
                <a:hlinkClick r:id="rId2"/>
              </a:rPr>
              <a:t>https://openreview.net/forum?id=BygXFkSYDH</a:t>
            </a:r>
            <a:endParaRPr lang="en-US" altLang="zh-CN" b="1" dirty="0"/>
          </a:p>
          <a:p>
            <a:r>
              <a:rPr lang="en-US" altLang="zh-CN" b="1" dirty="0"/>
              <a:t>Paper: </a:t>
            </a:r>
            <a:r>
              <a:rPr lang="en-US" altLang="zh-CN" b="1" dirty="0">
                <a:hlinkClick r:id="rId3" action="ppaction://hlinkfile"/>
              </a:rPr>
              <a:t>Target-Embedding Autoencoders for Supervised Representation Learning </a:t>
            </a:r>
            <a:endParaRPr lang="en-US" altLang="zh-CN" b="1" dirty="0"/>
          </a:p>
          <a:p>
            <a:endParaRPr lang="zh-CN" altLang="en-US" dirty="0"/>
          </a:p>
        </p:txBody>
      </p:sp>
      <p:pic>
        <p:nvPicPr>
          <p:cNvPr id="6" name="图片 5">
            <a:extLst>
              <a:ext uri="{FF2B5EF4-FFF2-40B4-BE49-F238E27FC236}">
                <a16:creationId xmlns:a16="http://schemas.microsoft.com/office/drawing/2014/main" id="{78787706-3D18-4304-96E6-EF124660E390}"/>
              </a:ext>
            </a:extLst>
          </p:cNvPr>
          <p:cNvPicPr>
            <a:picLocks noChangeAspect="1"/>
          </p:cNvPicPr>
          <p:nvPr/>
        </p:nvPicPr>
        <p:blipFill>
          <a:blip r:embed="rId4"/>
          <a:stretch>
            <a:fillRect/>
          </a:stretch>
        </p:blipFill>
        <p:spPr>
          <a:xfrm>
            <a:off x="0" y="2047657"/>
            <a:ext cx="12192000" cy="2762685"/>
          </a:xfrm>
          <a:prstGeom prst="rect">
            <a:avLst/>
          </a:prstGeom>
        </p:spPr>
      </p:pic>
      <p:sp>
        <p:nvSpPr>
          <p:cNvPr id="7" name="矩形 6">
            <a:hlinkClick r:id="rId5" action="ppaction://hlinksldjump"/>
            <a:extLst>
              <a:ext uri="{FF2B5EF4-FFF2-40B4-BE49-F238E27FC236}">
                <a16:creationId xmlns:a16="http://schemas.microsoft.com/office/drawing/2014/main" id="{0DC6ADD9-6CF4-401E-851D-88E53DF135B8}"/>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158984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1FB8AE-9963-4130-B76B-FC6F6ABBA530}"/>
              </a:ext>
            </a:extLst>
          </p:cNvPr>
          <p:cNvSpPr>
            <a:spLocks noGrp="1"/>
          </p:cNvSpPr>
          <p:nvPr>
            <p:ph type="title"/>
          </p:nvPr>
        </p:nvSpPr>
        <p:spPr/>
        <p:txBody>
          <a:bodyPr/>
          <a:lstStyle/>
          <a:p>
            <a:r>
              <a:rPr lang="en-US" altLang="zh-CN" dirty="0" err="1"/>
              <a:t>List_oral</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D41C5C7-0C7D-4AFC-8FC9-B22D1DE06FD8}"/>
                  </a:ext>
                </a:extLst>
              </p:cNvPr>
              <p:cNvSpPr>
                <a:spLocks noGrp="1"/>
              </p:cNvSpPr>
              <p:nvPr>
                <p:ph idx="1"/>
              </p:nvPr>
            </p:nvSpPr>
            <p:spPr/>
            <p:txBody>
              <a:bodyPr>
                <a:normAutofit/>
              </a:bodyPr>
              <a:lstStyle/>
              <a:p>
                <a:pPr lvl="1"/>
                <a:r>
                  <a:rPr lang="en-US" altLang="zh-CN" b="1" dirty="0"/>
                  <a:t>1 Contrastive Learning of Structured World Models </a:t>
                </a:r>
                <a14:m>
                  <m:oMath xmlns:m="http://schemas.openxmlformats.org/officeDocument/2006/math">
                    <m:r>
                      <a:rPr lang="en-US" altLang="zh-CN" b="1" i="1" smtClean="0">
                        <a:latin typeface="Cambria Math" panose="02040503050406030204" pitchFamily="18" charset="0"/>
                        <a:hlinkClick r:id="rId2" action="ppaction://hlinksldjump"/>
                      </a:rPr>
                      <m:t>→→</m:t>
                    </m:r>
                  </m:oMath>
                </a14:m>
                <a:endParaRPr lang="en-US" altLang="zh-CN" b="1" dirty="0"/>
              </a:p>
              <a:p>
                <a:pPr lvl="1"/>
                <a:r>
                  <a:rPr lang="en-US" altLang="zh-CN" sz="1100" dirty="0"/>
                  <a:t>We structure each state embedding as a set of object representations and their relations, modeled by a graph neural network. </a:t>
                </a:r>
                <a:endParaRPr lang="en-US" altLang="zh-CN" sz="1100" b="1" dirty="0"/>
              </a:p>
              <a:p>
                <a:pPr lvl="1"/>
                <a:r>
                  <a:rPr lang="en-US" altLang="zh-CN" b="1" dirty="0"/>
                  <a:t>2 Posterior sampling for multi-agent reinforcement learning: solving extensive games with imperfect information </a:t>
                </a:r>
                <a14:m>
                  <m:oMath xmlns:m="http://schemas.openxmlformats.org/officeDocument/2006/math">
                    <m:r>
                      <a:rPr lang="en-US" altLang="zh-CN" b="1" i="1" smtClean="0">
                        <a:latin typeface="Cambria Math" panose="02040503050406030204" pitchFamily="18" charset="0"/>
                        <a:hlinkClick r:id="rId3" action="ppaction://hlinksldjump"/>
                      </a:rPr>
                      <m:t>→→</m:t>
                    </m:r>
                  </m:oMath>
                </a14:m>
                <a:endParaRPr lang="en-US" altLang="zh-CN" b="1" dirty="0"/>
              </a:p>
              <a:p>
                <a:pPr lvl="1"/>
                <a:r>
                  <a:rPr lang="en-US" altLang="zh-CN" sz="1100" dirty="0"/>
                  <a:t>PSRL maintains a posterior distribution of the environment and then makes planning on an environment sampled from the posterior distribution. </a:t>
                </a:r>
                <a:endParaRPr lang="en-US" altLang="zh-CN" b="1" dirty="0"/>
              </a:p>
              <a:p>
                <a:pPr lvl="1"/>
                <a:r>
                  <a:rPr lang="en-US" altLang="zh-CN" b="1" dirty="0"/>
                  <a:t>3 Dynamics-Aware Unsupervised Skill Discovery</a:t>
                </a:r>
                <a14:m>
                  <m:oMath xmlns:m="http://schemas.openxmlformats.org/officeDocument/2006/math">
                    <m:r>
                      <a:rPr lang="en-US" altLang="zh-CN" b="1" i="1" smtClean="0">
                        <a:latin typeface="Cambria Math" panose="02040503050406030204" pitchFamily="18" charset="0"/>
                        <a:hlinkClick r:id="rId4" action="ppaction://hlinksldjump"/>
                      </a:rPr>
                      <m:t>→→</m:t>
                    </m:r>
                  </m:oMath>
                </a14:m>
                <a:endParaRPr lang="en-US" altLang="zh-CN" b="1" dirty="0"/>
              </a:p>
              <a:p>
                <a:pPr lvl="1"/>
                <a:r>
                  <a:rPr lang="en-US" altLang="zh-CN" sz="1000" dirty="0"/>
                  <a:t>we combine model-based learning with model-free learning of primitives that make model based planning easy. </a:t>
                </a:r>
                <a:endParaRPr lang="en-US" altLang="zh-CN" b="1" dirty="0"/>
              </a:p>
              <a:p>
                <a:pPr lvl="1"/>
                <a:r>
                  <a:rPr lang="en-US" altLang="zh-CN" b="1" dirty="0"/>
                  <a:t>4 Optimal Strategies Against Generative Attacks</a:t>
                </a:r>
                <a14:m>
                  <m:oMath xmlns:m="http://schemas.openxmlformats.org/officeDocument/2006/math">
                    <m:r>
                      <a:rPr lang="en-US" altLang="zh-CN" b="1" i="1" smtClean="0">
                        <a:latin typeface="Cambria Math" panose="02040503050406030204" pitchFamily="18" charset="0"/>
                        <a:hlinkClick r:id="rId5" action="ppaction://hlinksldjump"/>
                      </a:rPr>
                      <m:t>→→</m:t>
                    </m:r>
                  </m:oMath>
                </a14:m>
                <a:endParaRPr lang="en-US" altLang="zh-CN" b="1" dirty="0"/>
              </a:p>
              <a:p>
                <a:pPr lvl="1"/>
                <a:r>
                  <a:rPr lang="en-US" altLang="zh-CN" sz="1100" dirty="0"/>
                  <a:t>We cast the problem as a maximin game, characterize the optimal strategy for both attacker and authenticator in the general case, and provide the optimal strategies in closed form for the case of Gaussian source distributions. </a:t>
                </a:r>
                <a:endParaRPr lang="en-US" altLang="zh-CN" sz="1100" b="1" dirty="0"/>
              </a:p>
              <a:p>
                <a:pPr lvl="1"/>
                <a:r>
                  <a:rPr lang="en-US" altLang="zh-CN" b="1" dirty="0"/>
                  <a:t>5 </a:t>
                </a:r>
                <a:r>
                  <a:rPr lang="en-US" altLang="zh-CN" b="1" dirty="0" err="1"/>
                  <a:t>GraphZoom</a:t>
                </a:r>
                <a:r>
                  <a:rPr lang="en-US" altLang="zh-CN" b="1" dirty="0"/>
                  <a:t>: A Multi-level Spectral Approach for Accurate and Scalable Graph Embedding</a:t>
                </a:r>
                <a14:m>
                  <m:oMath xmlns:m="http://schemas.openxmlformats.org/officeDocument/2006/math">
                    <m:r>
                      <a:rPr lang="en-US" altLang="zh-CN" b="1" i="1" smtClean="0">
                        <a:latin typeface="Cambria Math" panose="02040503050406030204" pitchFamily="18" charset="0"/>
                        <a:hlinkClick r:id="rId6" action="ppaction://hlinksldjump"/>
                      </a:rPr>
                      <m:t>→→</m:t>
                    </m:r>
                  </m:oMath>
                </a14:m>
                <a:endParaRPr lang="en-US" altLang="zh-CN" b="1" dirty="0"/>
              </a:p>
              <a:p>
                <a:pPr lvl="1"/>
                <a:r>
                  <a:rPr lang="en-US" altLang="zh-CN" sz="1000" dirty="0"/>
                  <a:t>a multi-level framework for improving both accuracy and scalability of unsupervised graph embedding algorithms. </a:t>
                </a:r>
                <a:br>
                  <a:rPr lang="en-US" altLang="zh-CN" dirty="0"/>
                </a:br>
                <a:endParaRPr lang="en-US" altLang="zh-CN" b="1" dirty="0"/>
              </a:p>
              <a:p>
                <a:pPr lvl="1"/>
                <a:endParaRPr lang="en-US" altLang="zh-CN" b="1" dirty="0"/>
              </a:p>
              <a:p>
                <a:pPr lvl="1"/>
                <a:endParaRPr lang="en-US" altLang="zh-CN" dirty="0"/>
              </a:p>
              <a:p>
                <a:pPr lvl="1"/>
                <a:endParaRPr lang="en-US" altLang="zh-CN" b="1" dirty="0"/>
              </a:p>
              <a:p>
                <a:pPr lvl="1"/>
                <a:endParaRPr lang="zh-CN" altLang="en-US" b="1" dirty="0"/>
              </a:p>
            </p:txBody>
          </p:sp>
        </mc:Choice>
        <mc:Fallback xmlns="">
          <p:sp>
            <p:nvSpPr>
              <p:cNvPr id="5" name="内容占位符 4">
                <a:extLst>
                  <a:ext uri="{FF2B5EF4-FFF2-40B4-BE49-F238E27FC236}">
                    <a16:creationId xmlns:a16="http://schemas.microsoft.com/office/drawing/2014/main" id="{2D41C5C7-0C7D-4AFC-8FC9-B22D1DE06FD8}"/>
                  </a:ext>
                </a:extLst>
              </p:cNvPr>
              <p:cNvSpPr>
                <a:spLocks noGrp="1" noRot="1" noChangeAspect="1" noMove="1" noResize="1" noEditPoints="1" noAdjustHandles="1" noChangeArrowheads="1" noChangeShapeType="1" noTextEdit="1"/>
              </p:cNvSpPr>
              <p:nvPr>
                <p:ph idx="1"/>
              </p:nvPr>
            </p:nvSpPr>
            <p:spPr>
              <a:blipFill>
                <a:blip r:embed="rId7"/>
                <a:stretch>
                  <a:fillRect t="-182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023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441AB7B-D427-499E-BDE8-5E77D1351211}"/>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8B555A14-D337-42E3-A0BF-36C7DDF1494D}"/>
              </a:ext>
            </a:extLst>
          </p:cNvPr>
          <p:cNvSpPr>
            <a:spLocks noGrp="1"/>
          </p:cNvSpPr>
          <p:nvPr>
            <p:ph idx="1"/>
          </p:nvPr>
        </p:nvSpPr>
        <p:spPr/>
        <p:txBody>
          <a:bodyPr/>
          <a:lstStyle/>
          <a:p>
            <a:r>
              <a:rPr lang="en-US" altLang="zh-CN" dirty="0"/>
              <a:t>This paper analyzes a framework for improving generalization in a </a:t>
            </a:r>
            <a:r>
              <a:rPr lang="en-US" altLang="zh-CN" i="1" dirty="0"/>
              <a:t>purely supervised </a:t>
            </a:r>
            <a:r>
              <a:rPr lang="en-US" altLang="zh-CN" dirty="0"/>
              <a:t>setting, where the target space is high dimensional. </a:t>
            </a:r>
            <a:br>
              <a:rPr lang="en-US" altLang="zh-CN" dirty="0"/>
            </a:br>
            <a:endParaRPr lang="zh-CN" altLang="en-US" dirty="0"/>
          </a:p>
        </p:txBody>
      </p:sp>
    </p:spTree>
    <p:extLst>
      <p:ext uri="{BB962C8B-B14F-4D97-AF65-F5344CB8AC3E}">
        <p14:creationId xmlns:p14="http://schemas.microsoft.com/office/powerpoint/2010/main" val="328675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729AD3-6D1A-43AD-ACAA-65B1FB093C38}"/>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780F60FA-3955-4A78-A2ED-80501BE0435B}"/>
              </a:ext>
            </a:extLst>
          </p:cNvPr>
          <p:cNvSpPr>
            <a:spLocks noGrp="1"/>
          </p:cNvSpPr>
          <p:nvPr>
            <p:ph type="body" idx="1"/>
          </p:nvPr>
        </p:nvSpPr>
        <p:spPr/>
        <p:txBody>
          <a:bodyPr/>
          <a:lstStyle/>
          <a:p>
            <a:r>
              <a:rPr lang="en-US" altLang="zh-CN" b="1" dirty="0">
                <a:hlinkClick r:id="rId2"/>
              </a:rPr>
              <a:t>https://openreview.net/forum?id=S1g2skStPB</a:t>
            </a:r>
            <a:endParaRPr lang="en-US" altLang="zh-CN" b="1" dirty="0"/>
          </a:p>
          <a:p>
            <a:r>
              <a:rPr lang="en-US" altLang="zh-CN" dirty="0"/>
              <a:t>Paper:</a:t>
            </a:r>
            <a:r>
              <a:rPr lang="en-US" altLang="zh-CN" b="1" dirty="0"/>
              <a:t> </a:t>
            </a:r>
            <a:r>
              <a:rPr lang="en-US" altLang="zh-CN" b="1" dirty="0">
                <a:hlinkClick r:id="rId3" action="ppaction://hlinkfile"/>
              </a:rPr>
              <a:t>Causal Discovery with Reinforcement Learning </a:t>
            </a:r>
            <a:endParaRPr lang="zh-CN" altLang="en-US" dirty="0"/>
          </a:p>
        </p:txBody>
      </p:sp>
      <p:pic>
        <p:nvPicPr>
          <p:cNvPr id="6" name="图片 5">
            <a:extLst>
              <a:ext uri="{FF2B5EF4-FFF2-40B4-BE49-F238E27FC236}">
                <a16:creationId xmlns:a16="http://schemas.microsoft.com/office/drawing/2014/main" id="{35D86388-53A2-4A73-ADB4-EEA2837FEBFF}"/>
              </a:ext>
            </a:extLst>
          </p:cNvPr>
          <p:cNvPicPr>
            <a:picLocks noChangeAspect="1"/>
          </p:cNvPicPr>
          <p:nvPr/>
        </p:nvPicPr>
        <p:blipFill>
          <a:blip r:embed="rId4"/>
          <a:stretch>
            <a:fillRect/>
          </a:stretch>
        </p:blipFill>
        <p:spPr>
          <a:xfrm>
            <a:off x="0" y="1760693"/>
            <a:ext cx="12192000" cy="2828770"/>
          </a:xfrm>
          <a:prstGeom prst="rect">
            <a:avLst/>
          </a:prstGeom>
        </p:spPr>
      </p:pic>
      <p:sp>
        <p:nvSpPr>
          <p:cNvPr id="7" name="矩形 6">
            <a:hlinkClick r:id="rId5" action="ppaction://hlinksldjump"/>
            <a:extLst>
              <a:ext uri="{FF2B5EF4-FFF2-40B4-BE49-F238E27FC236}">
                <a16:creationId xmlns:a16="http://schemas.microsoft.com/office/drawing/2014/main" id="{28B0014D-51F4-4C16-A6FA-C592D90A25DE}"/>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1626246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D9C6015-FE7A-415D-BF2C-08B86BEFD1E2}"/>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8BE40FB9-0483-432A-9191-A6977036F340}"/>
              </a:ext>
            </a:extLst>
          </p:cNvPr>
          <p:cNvSpPr>
            <a:spLocks noGrp="1"/>
          </p:cNvSpPr>
          <p:nvPr>
            <p:ph idx="1"/>
          </p:nvPr>
        </p:nvSpPr>
        <p:spPr/>
        <p:txBody>
          <a:bodyPr/>
          <a:lstStyle/>
          <a:p>
            <a:r>
              <a:rPr lang="en-US" altLang="zh-CN" dirty="0"/>
              <a:t>use Reinforcement Learning (RL) to search for the DAG with</a:t>
            </a:r>
            <a:br>
              <a:rPr lang="en-US" altLang="zh-CN" dirty="0"/>
            </a:br>
            <a:r>
              <a:rPr lang="en-US" altLang="zh-CN" dirty="0"/>
              <a:t>the best scoring. </a:t>
            </a:r>
            <a:br>
              <a:rPr lang="en-US" altLang="zh-CN" dirty="0"/>
            </a:br>
            <a:endParaRPr lang="zh-CN" altLang="en-US" dirty="0"/>
          </a:p>
        </p:txBody>
      </p:sp>
    </p:spTree>
    <p:extLst>
      <p:ext uri="{BB962C8B-B14F-4D97-AF65-F5344CB8AC3E}">
        <p14:creationId xmlns:p14="http://schemas.microsoft.com/office/powerpoint/2010/main" val="1443891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40AA8A2-EE56-46C2-BEB3-FC74A1C56EAE}"/>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C4F38F6C-1EA8-4C11-99BA-A87538FEAA99}"/>
              </a:ext>
            </a:extLst>
          </p:cNvPr>
          <p:cNvSpPr>
            <a:spLocks noGrp="1"/>
          </p:cNvSpPr>
          <p:nvPr>
            <p:ph type="body" idx="1"/>
          </p:nvPr>
        </p:nvSpPr>
        <p:spPr/>
        <p:txBody>
          <a:bodyPr/>
          <a:lstStyle/>
          <a:p>
            <a:pPr lvl="1"/>
            <a:r>
              <a:rPr lang="en-US" altLang="zh-CN" b="1" dirty="0">
                <a:hlinkClick r:id="rId2"/>
              </a:rPr>
              <a:t>https://openreview.net/forum?id=rkg6sJHYDr</a:t>
            </a:r>
            <a:endParaRPr lang="en-US" altLang="zh-CN" b="1" dirty="0"/>
          </a:p>
          <a:p>
            <a:pPr lvl="1"/>
            <a:r>
              <a:rPr lang="en-US" altLang="zh-CN" b="1" dirty="0"/>
              <a:t>Code: </a:t>
            </a:r>
            <a:r>
              <a:rPr lang="en-US" altLang="zh-CN" dirty="0">
                <a:hlinkClick r:id="rId3"/>
              </a:rPr>
              <a:t>https://intrinsically-motivated-discovery.github.io/</a:t>
            </a:r>
            <a:endParaRPr lang="en-US" altLang="zh-CN" dirty="0"/>
          </a:p>
          <a:p>
            <a:pPr lvl="1"/>
            <a:r>
              <a:rPr lang="en-US" altLang="zh-CN" dirty="0"/>
              <a:t>Paper:</a:t>
            </a:r>
            <a:r>
              <a:rPr lang="en-US" altLang="zh-CN" b="1" dirty="0"/>
              <a:t> </a:t>
            </a:r>
            <a:r>
              <a:rPr lang="en-US" altLang="zh-CN" b="1" dirty="0">
                <a:hlinkClick r:id="rId4" action="ppaction://hlinkfile"/>
              </a:rPr>
              <a:t>Intrinsically Motivated Discovery of Diverse Patterns in Self-Organizing Systems </a:t>
            </a:r>
            <a:endParaRPr lang="en-US" altLang="zh-CN" dirty="0"/>
          </a:p>
          <a:p>
            <a:endParaRPr lang="zh-CN" altLang="en-US" dirty="0"/>
          </a:p>
        </p:txBody>
      </p:sp>
      <p:pic>
        <p:nvPicPr>
          <p:cNvPr id="6" name="图片 5">
            <a:extLst>
              <a:ext uri="{FF2B5EF4-FFF2-40B4-BE49-F238E27FC236}">
                <a16:creationId xmlns:a16="http://schemas.microsoft.com/office/drawing/2014/main" id="{66303D6B-37B7-4DA9-BFF7-8FFE9D7FE0C1}"/>
              </a:ext>
            </a:extLst>
          </p:cNvPr>
          <p:cNvPicPr>
            <a:picLocks noChangeAspect="1"/>
          </p:cNvPicPr>
          <p:nvPr/>
        </p:nvPicPr>
        <p:blipFill>
          <a:blip r:embed="rId5"/>
          <a:stretch>
            <a:fillRect/>
          </a:stretch>
        </p:blipFill>
        <p:spPr>
          <a:xfrm>
            <a:off x="0" y="355474"/>
            <a:ext cx="12192000" cy="4207001"/>
          </a:xfrm>
          <a:prstGeom prst="rect">
            <a:avLst/>
          </a:prstGeom>
        </p:spPr>
      </p:pic>
      <p:sp>
        <p:nvSpPr>
          <p:cNvPr id="7" name="矩形 6">
            <a:hlinkClick r:id="rId6" action="ppaction://hlinksldjump"/>
            <a:extLst>
              <a:ext uri="{FF2B5EF4-FFF2-40B4-BE49-F238E27FC236}">
                <a16:creationId xmlns:a16="http://schemas.microsoft.com/office/drawing/2014/main" id="{67F8A708-7519-4E8F-A0EA-8BDA0EDB2B73}"/>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3614315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B98365-0E0E-4A0E-89F9-A54FBB83CDBA}"/>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1E86C3F0-546A-4806-8334-C5F69529EE00}"/>
              </a:ext>
            </a:extLst>
          </p:cNvPr>
          <p:cNvSpPr>
            <a:spLocks noGrp="1"/>
          </p:cNvSpPr>
          <p:nvPr>
            <p:ph idx="1"/>
          </p:nvPr>
        </p:nvSpPr>
        <p:spPr/>
        <p:txBody>
          <a:bodyPr/>
          <a:lstStyle/>
          <a:p>
            <a:r>
              <a:rPr lang="en-US" altLang="zh-CN" dirty="0"/>
              <a:t>we formulate the problem of automated discovery of diverse self-organized patterns in such high-dimensional complex dynamical systems, as well as a framework for experimentation and evaluation. </a:t>
            </a:r>
            <a:br>
              <a:rPr lang="en-US" altLang="zh-CN" dirty="0"/>
            </a:br>
            <a:endParaRPr lang="zh-CN" altLang="en-US" dirty="0"/>
          </a:p>
        </p:txBody>
      </p:sp>
    </p:spTree>
    <p:extLst>
      <p:ext uri="{BB962C8B-B14F-4D97-AF65-F5344CB8AC3E}">
        <p14:creationId xmlns:p14="http://schemas.microsoft.com/office/powerpoint/2010/main" val="1090526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C9A41FB-ABB7-4873-ABCA-36E53DF3ABD3}"/>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E86F943E-1182-486B-9401-909513E8001F}"/>
              </a:ext>
            </a:extLst>
          </p:cNvPr>
          <p:cNvSpPr>
            <a:spLocks noGrp="1"/>
          </p:cNvSpPr>
          <p:nvPr>
            <p:ph type="body" idx="1"/>
          </p:nvPr>
        </p:nvSpPr>
        <p:spPr/>
        <p:txBody>
          <a:bodyPr/>
          <a:lstStyle/>
          <a:p>
            <a:pPr lvl="1"/>
            <a:r>
              <a:rPr lang="en-US" altLang="zh-CN" b="1" dirty="0">
                <a:hlinkClick r:id="rId2"/>
              </a:rPr>
              <a:t>https://openreview.net/forum?id=rkg6sJHYDr</a:t>
            </a:r>
            <a:endParaRPr lang="en-US" altLang="zh-CN" b="1" dirty="0"/>
          </a:p>
          <a:p>
            <a:pPr lvl="1"/>
            <a:r>
              <a:rPr lang="en-US" altLang="zh-CN" b="1" dirty="0"/>
              <a:t>Code: </a:t>
            </a:r>
            <a:r>
              <a:rPr lang="en-US" altLang="zh-CN" dirty="0">
                <a:hlinkClick r:id="rId3"/>
              </a:rPr>
              <a:t>https://intrinsically-motivated-discovery.github.io/</a:t>
            </a:r>
            <a:endParaRPr lang="en-US" altLang="zh-CN" dirty="0"/>
          </a:p>
          <a:p>
            <a:pPr lvl="1"/>
            <a:r>
              <a:rPr lang="en-US" altLang="zh-CN" dirty="0"/>
              <a:t>Paper:</a:t>
            </a:r>
            <a:r>
              <a:rPr lang="en-US" altLang="zh-CN" b="1" dirty="0"/>
              <a:t> </a:t>
            </a:r>
            <a:r>
              <a:rPr lang="en-US" altLang="zh-CN" b="1" dirty="0">
                <a:hlinkClick r:id="rId4" action="ppaction://hlinkfile"/>
              </a:rPr>
              <a:t>A Generalized Training Approach for Multiagent Learning </a:t>
            </a:r>
            <a:endParaRPr lang="en-US" altLang="zh-CN" dirty="0"/>
          </a:p>
          <a:p>
            <a:endParaRPr lang="zh-CN" altLang="en-US" dirty="0"/>
          </a:p>
        </p:txBody>
      </p:sp>
      <p:pic>
        <p:nvPicPr>
          <p:cNvPr id="6" name="图片 5">
            <a:extLst>
              <a:ext uri="{FF2B5EF4-FFF2-40B4-BE49-F238E27FC236}">
                <a16:creationId xmlns:a16="http://schemas.microsoft.com/office/drawing/2014/main" id="{AA242AA9-212E-432A-8458-350A4D595707}"/>
              </a:ext>
            </a:extLst>
          </p:cNvPr>
          <p:cNvPicPr>
            <a:picLocks noChangeAspect="1"/>
          </p:cNvPicPr>
          <p:nvPr/>
        </p:nvPicPr>
        <p:blipFill>
          <a:blip r:embed="rId5"/>
          <a:stretch>
            <a:fillRect/>
          </a:stretch>
        </p:blipFill>
        <p:spPr>
          <a:xfrm>
            <a:off x="113122" y="1576120"/>
            <a:ext cx="12192000" cy="2986355"/>
          </a:xfrm>
          <a:prstGeom prst="rect">
            <a:avLst/>
          </a:prstGeom>
        </p:spPr>
      </p:pic>
      <p:sp>
        <p:nvSpPr>
          <p:cNvPr id="7" name="矩形 6">
            <a:hlinkClick r:id="rId6" action="ppaction://hlinksldjump"/>
            <a:extLst>
              <a:ext uri="{FF2B5EF4-FFF2-40B4-BE49-F238E27FC236}">
                <a16:creationId xmlns:a16="http://schemas.microsoft.com/office/drawing/2014/main" id="{E690134F-7608-4524-9B61-4D768E941506}"/>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306419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700917F-353B-4A8E-8EB9-15FFCBB7785E}"/>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820C7FF6-7C1F-47EA-BFE8-89B30FF13957}"/>
              </a:ext>
            </a:extLst>
          </p:cNvPr>
          <p:cNvSpPr>
            <a:spLocks noGrp="1"/>
          </p:cNvSpPr>
          <p:nvPr>
            <p:ph idx="1"/>
          </p:nvPr>
        </p:nvSpPr>
        <p:spPr/>
        <p:txBody>
          <a:bodyPr/>
          <a:lstStyle/>
          <a:p>
            <a:r>
              <a:rPr lang="en-US" altLang="zh-CN" dirty="0"/>
              <a:t>we extend the theoretical underpinnings of PSRO by considering an alternative solution concept, </a:t>
            </a:r>
            <a:r>
              <a:rPr lang="en-US" altLang="zh-CN" i="1" dirty="0"/>
              <a:t>α</a:t>
            </a:r>
            <a:r>
              <a:rPr lang="en-US" altLang="zh-CN" dirty="0"/>
              <a:t>-Rank, which is unique (thus faces no equilibrium selection issues, unlike Nash) and applies readily to general-sum, many-player settings. </a:t>
            </a:r>
            <a:br>
              <a:rPr lang="en-US" altLang="zh-CN" dirty="0"/>
            </a:br>
            <a:endParaRPr lang="zh-CN" altLang="en-US" dirty="0"/>
          </a:p>
        </p:txBody>
      </p:sp>
    </p:spTree>
    <p:extLst>
      <p:ext uri="{BB962C8B-B14F-4D97-AF65-F5344CB8AC3E}">
        <p14:creationId xmlns:p14="http://schemas.microsoft.com/office/powerpoint/2010/main" val="1323816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431AB5F-2955-44B7-BA08-27D1C4995D70}"/>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00C8E602-8B43-4A5C-A42E-9805A9B36BDC}"/>
              </a:ext>
            </a:extLst>
          </p:cNvPr>
          <p:cNvSpPr>
            <a:spLocks noGrp="1"/>
          </p:cNvSpPr>
          <p:nvPr>
            <p:ph type="body" idx="1"/>
          </p:nvPr>
        </p:nvSpPr>
        <p:spPr/>
        <p:txBody>
          <a:bodyPr>
            <a:normAutofit fontScale="92500" lnSpcReduction="20000"/>
          </a:bodyPr>
          <a:lstStyle/>
          <a:p>
            <a:pPr lvl="1"/>
            <a:r>
              <a:rPr lang="en-US" altLang="zh-CN" dirty="0">
                <a:hlinkClick r:id="rId2"/>
              </a:rPr>
              <a:t>https://openreview.net/forum?id=rkgvXlrKwH</a:t>
            </a:r>
            <a:endParaRPr lang="en-US" altLang="zh-CN" dirty="0"/>
          </a:p>
          <a:p>
            <a:pPr lvl="1"/>
            <a:r>
              <a:rPr lang="en-US" altLang="zh-CN" b="1" dirty="0"/>
              <a:t>Code: </a:t>
            </a:r>
            <a:r>
              <a:rPr lang="en-US" altLang="zh-CN" dirty="0">
                <a:hlinkClick r:id="rId3"/>
              </a:rPr>
              <a:t>https://drive.google.com/file/d/144yp7PQf486dmctE2oS2md_qmNBTFbez/view?usp=sharing</a:t>
            </a:r>
            <a:endParaRPr lang="en-US" altLang="zh-CN" dirty="0"/>
          </a:p>
          <a:p>
            <a:r>
              <a:rPr lang="en-US" altLang="zh-CN" dirty="0"/>
              <a:t>Paper: </a:t>
            </a:r>
            <a:r>
              <a:rPr lang="en-US" altLang="zh-CN" b="1" dirty="0">
                <a:hlinkClick r:id="rId4" action="ppaction://hlinkfile"/>
              </a:rPr>
              <a:t>SEED RL: Scalable and Efficient Deep-RL with Accelerated Central Inference </a:t>
            </a:r>
            <a:endParaRPr lang="zh-CN" altLang="en-US" dirty="0"/>
          </a:p>
        </p:txBody>
      </p:sp>
      <p:pic>
        <p:nvPicPr>
          <p:cNvPr id="6" name="图片 5">
            <a:extLst>
              <a:ext uri="{FF2B5EF4-FFF2-40B4-BE49-F238E27FC236}">
                <a16:creationId xmlns:a16="http://schemas.microsoft.com/office/drawing/2014/main" id="{BD8B1370-AE1D-4C73-AC47-E90EC9E146AD}"/>
              </a:ext>
            </a:extLst>
          </p:cNvPr>
          <p:cNvPicPr>
            <a:picLocks noChangeAspect="1"/>
          </p:cNvPicPr>
          <p:nvPr/>
        </p:nvPicPr>
        <p:blipFill>
          <a:blip r:embed="rId5"/>
          <a:stretch>
            <a:fillRect/>
          </a:stretch>
        </p:blipFill>
        <p:spPr>
          <a:xfrm>
            <a:off x="-6350" y="1511871"/>
            <a:ext cx="12192000" cy="3077592"/>
          </a:xfrm>
          <a:prstGeom prst="rect">
            <a:avLst/>
          </a:prstGeom>
        </p:spPr>
      </p:pic>
      <p:sp>
        <p:nvSpPr>
          <p:cNvPr id="7" name="矩形 6">
            <a:hlinkClick r:id="rId6" action="ppaction://hlinksldjump"/>
            <a:extLst>
              <a:ext uri="{FF2B5EF4-FFF2-40B4-BE49-F238E27FC236}">
                <a16:creationId xmlns:a16="http://schemas.microsoft.com/office/drawing/2014/main" id="{F40CD290-7B23-4EEB-BB93-926F99A06851}"/>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607272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10814E2-2B95-4439-ACB4-03126662D4E9}"/>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8A01336D-60B1-4A56-914B-F74DE82A9EA3}"/>
              </a:ext>
            </a:extLst>
          </p:cNvPr>
          <p:cNvSpPr>
            <a:spLocks noGrp="1"/>
          </p:cNvSpPr>
          <p:nvPr>
            <p:ph idx="1"/>
          </p:nvPr>
        </p:nvSpPr>
        <p:spPr/>
        <p:txBody>
          <a:bodyPr/>
          <a:lstStyle/>
          <a:p>
            <a:r>
              <a:rPr lang="en-US" altLang="zh-CN" dirty="0"/>
              <a:t>SEED adopts two state of the art distributed algorithms, IMPALA/V-trace (policy gradients) and R2D2 (Q-learning), and is evaluated onAtari-57, DeepMind Lab and Google Research Football.</a:t>
            </a:r>
            <a:endParaRPr lang="zh-CN" altLang="en-US" dirty="0"/>
          </a:p>
        </p:txBody>
      </p:sp>
    </p:spTree>
    <p:extLst>
      <p:ext uri="{BB962C8B-B14F-4D97-AF65-F5344CB8AC3E}">
        <p14:creationId xmlns:p14="http://schemas.microsoft.com/office/powerpoint/2010/main" val="2328196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2FAF15F-60DF-4F5D-B758-F74363C1558B}"/>
              </a:ext>
            </a:extLst>
          </p:cNvPr>
          <p:cNvSpPr>
            <a:spLocks noGrp="1"/>
          </p:cNvSpPr>
          <p:nvPr>
            <p:ph type="title"/>
          </p:nvPr>
        </p:nvSpPr>
        <p:spPr/>
        <p:txBody>
          <a:bodyPr/>
          <a:lstStyle/>
          <a:p>
            <a:endParaRPr lang="zh-CN" altLang="en-US"/>
          </a:p>
        </p:txBody>
      </p:sp>
      <p:sp>
        <p:nvSpPr>
          <p:cNvPr id="5" name="文本占位符 4">
            <a:extLst>
              <a:ext uri="{FF2B5EF4-FFF2-40B4-BE49-F238E27FC236}">
                <a16:creationId xmlns:a16="http://schemas.microsoft.com/office/drawing/2014/main" id="{9E2A8508-E21F-4A1F-8B8D-0DB2C817F3D3}"/>
              </a:ext>
            </a:extLst>
          </p:cNvPr>
          <p:cNvSpPr>
            <a:spLocks noGrp="1"/>
          </p:cNvSpPr>
          <p:nvPr>
            <p:ph type="body" idx="1"/>
          </p:nvPr>
        </p:nvSpPr>
        <p:spPr/>
        <p:txBody>
          <a:bodyPr/>
          <a:lstStyle/>
          <a:p>
            <a:r>
              <a:rPr lang="en-US" altLang="zh-CN" b="1" dirty="0"/>
              <a:t>Paper: </a:t>
            </a:r>
            <a:r>
              <a:rPr lang="en-US" altLang="zh-CN" b="1" dirty="0">
                <a:hlinkClick r:id="rId2" action="ppaction://hlinkfile"/>
              </a:rPr>
              <a:t>On Bonus Based Exploration Methods In The Arcade Learning Environment</a:t>
            </a:r>
            <a:endParaRPr lang="en-US" altLang="zh-CN" b="1" dirty="0"/>
          </a:p>
          <a:p>
            <a:r>
              <a:rPr lang="en-US" altLang="zh-CN" dirty="0">
                <a:hlinkClick r:id="rId3"/>
              </a:rPr>
              <a:t>https://openreview.net/forum?id=BJewlyStDr&amp;noteId=BJewlyStDr</a:t>
            </a:r>
            <a:endParaRPr lang="en-US" altLang="zh-CN" dirty="0"/>
          </a:p>
          <a:p>
            <a:endParaRPr lang="zh-CN" altLang="en-US" dirty="0"/>
          </a:p>
        </p:txBody>
      </p:sp>
      <p:pic>
        <p:nvPicPr>
          <p:cNvPr id="6" name="图片 5">
            <a:extLst>
              <a:ext uri="{FF2B5EF4-FFF2-40B4-BE49-F238E27FC236}">
                <a16:creationId xmlns:a16="http://schemas.microsoft.com/office/drawing/2014/main" id="{FAF4C694-B86C-4D33-81E2-2ABA7345870D}"/>
              </a:ext>
            </a:extLst>
          </p:cNvPr>
          <p:cNvPicPr>
            <a:picLocks noChangeAspect="1"/>
          </p:cNvPicPr>
          <p:nvPr/>
        </p:nvPicPr>
        <p:blipFill>
          <a:blip r:embed="rId4"/>
          <a:stretch>
            <a:fillRect/>
          </a:stretch>
        </p:blipFill>
        <p:spPr>
          <a:xfrm>
            <a:off x="-6350" y="768350"/>
            <a:ext cx="12192000" cy="3656925"/>
          </a:xfrm>
          <a:prstGeom prst="rect">
            <a:avLst/>
          </a:prstGeom>
        </p:spPr>
      </p:pic>
      <p:sp>
        <p:nvSpPr>
          <p:cNvPr id="7" name="矩形 6">
            <a:hlinkClick r:id="rId5" action="ppaction://hlinksldjump"/>
            <a:extLst>
              <a:ext uri="{FF2B5EF4-FFF2-40B4-BE49-F238E27FC236}">
                <a16:creationId xmlns:a16="http://schemas.microsoft.com/office/drawing/2014/main" id="{ABC1C91B-5A03-4842-9B38-58D45FB8672C}"/>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413550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1FB8AE-9963-4130-B76B-FC6F6ABBA530}"/>
              </a:ext>
            </a:extLst>
          </p:cNvPr>
          <p:cNvSpPr>
            <a:spLocks noGrp="1"/>
          </p:cNvSpPr>
          <p:nvPr>
            <p:ph type="title"/>
          </p:nvPr>
        </p:nvSpPr>
        <p:spPr/>
        <p:txBody>
          <a:bodyPr/>
          <a:lstStyle/>
          <a:p>
            <a:r>
              <a:rPr lang="en-US" altLang="zh-CN" dirty="0" err="1"/>
              <a:t>List_oral</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D41C5C7-0C7D-4AFC-8FC9-B22D1DE06FD8}"/>
                  </a:ext>
                </a:extLst>
              </p:cNvPr>
              <p:cNvSpPr>
                <a:spLocks noGrp="1"/>
              </p:cNvSpPr>
              <p:nvPr>
                <p:ph idx="1"/>
              </p:nvPr>
            </p:nvSpPr>
            <p:spPr/>
            <p:txBody>
              <a:bodyPr>
                <a:normAutofit/>
              </a:bodyPr>
              <a:lstStyle/>
              <a:p>
                <a:pPr lvl="1"/>
                <a:r>
                  <a:rPr lang="en-US" altLang="zh-CN" dirty="0"/>
                  <a:t>6 </a:t>
                </a:r>
                <a:r>
                  <a:rPr lang="en-US" altLang="zh-CN" b="1" dirty="0"/>
                  <a:t>Harnessing Structures for Value-Based Planning and Reinforcement Learning</a:t>
                </a:r>
                <a14:m>
                  <m:oMath xmlns:m="http://schemas.openxmlformats.org/officeDocument/2006/math">
                    <m:r>
                      <a:rPr lang="en-US" altLang="zh-CN" b="1" i="1" smtClean="0">
                        <a:latin typeface="Cambria Math" panose="02040503050406030204" pitchFamily="18" charset="0"/>
                        <a:hlinkClick r:id="rId2" action="ppaction://hlinksldjump"/>
                      </a:rPr>
                      <m:t>→→</m:t>
                    </m:r>
                  </m:oMath>
                </a14:m>
                <a:endParaRPr lang="en-US" altLang="zh-CN" b="1" dirty="0"/>
              </a:p>
              <a:p>
                <a:pPr lvl="1"/>
                <a:r>
                  <a:rPr lang="en-US" altLang="zh-CN" sz="1000" dirty="0"/>
                  <a:t>we propose to exploit the underlying structures of the state-action value function, i.e., </a:t>
                </a:r>
                <a:r>
                  <a:rPr lang="en-US" altLang="zh-CN" sz="1000" i="1" dirty="0"/>
                  <a:t>Q </a:t>
                </a:r>
                <a:r>
                  <a:rPr lang="en-US" altLang="zh-CN" sz="1000" dirty="0"/>
                  <a:t>function, for both planning and deep RL. </a:t>
                </a:r>
                <a:endParaRPr lang="en-US" altLang="zh-CN" sz="1000" b="1" dirty="0"/>
              </a:p>
              <a:p>
                <a:pPr lvl="1"/>
                <a:r>
                  <a:rPr lang="en-US" altLang="zh-CN" b="1" dirty="0"/>
                  <a:t>7 Meta-Q-Learning</a:t>
                </a:r>
                <a14:m>
                  <m:oMath xmlns:m="http://schemas.openxmlformats.org/officeDocument/2006/math">
                    <m:r>
                      <a:rPr lang="en-US" altLang="zh-CN" b="1" i="1" smtClean="0">
                        <a:latin typeface="Cambria Math" panose="02040503050406030204" pitchFamily="18" charset="0"/>
                        <a:hlinkClick r:id="rId3" action="ppaction://hlinksldjump"/>
                      </a:rPr>
                      <m:t>→→</m:t>
                    </m:r>
                  </m:oMath>
                </a14:m>
                <a:endParaRPr lang="en-US" altLang="zh-CN" b="1" dirty="0"/>
              </a:p>
              <a:p>
                <a:pPr lvl="1"/>
                <a:r>
                  <a:rPr lang="en-US" altLang="zh-CN" sz="1000" dirty="0"/>
                  <a:t>a new off-policy algorithm for meta-Reinforcement Learning (meta-RL) </a:t>
                </a:r>
                <a:endParaRPr lang="en-US" altLang="zh-CN" sz="1000" b="1" dirty="0"/>
              </a:p>
              <a:p>
                <a:pPr lvl="1"/>
                <a:r>
                  <a:rPr lang="en-US" altLang="zh-CN" b="1" dirty="0"/>
                  <a:t>8 A Closer Look at Deep Policy Gradients</a:t>
                </a:r>
                <a14:m>
                  <m:oMath xmlns:m="http://schemas.openxmlformats.org/officeDocument/2006/math">
                    <m:r>
                      <a:rPr lang="en-US" altLang="zh-CN" b="1" i="1" smtClean="0">
                        <a:latin typeface="Cambria Math" panose="02040503050406030204" pitchFamily="18" charset="0"/>
                        <a:hlinkClick r:id="rId4" action="ppaction://hlinksldjump"/>
                      </a:rPr>
                      <m:t>→→</m:t>
                    </m:r>
                  </m:oMath>
                </a14:m>
                <a:endParaRPr lang="en-US" altLang="zh-CN" b="1" dirty="0"/>
              </a:p>
              <a:p>
                <a:pPr lvl="1"/>
                <a:r>
                  <a:rPr lang="en-US" altLang="zh-CN" sz="1000" dirty="0"/>
                  <a:t>we propose a fine grained analysis of state-of-the-art methods based on key elements of this framework: gradient estimation, value prediction, and optimization landscapes. </a:t>
                </a:r>
                <a:endParaRPr lang="en-US" altLang="zh-CN" b="1" dirty="0"/>
              </a:p>
              <a:p>
                <a:pPr lvl="1"/>
                <a:r>
                  <a:rPr lang="en-US" altLang="zh-CN" b="1" dirty="0"/>
                  <a:t>9 Implementation Matters in Deep RL: A Case Study on PPO and TRPO</a:t>
                </a:r>
                <a14:m>
                  <m:oMath xmlns:m="http://schemas.openxmlformats.org/officeDocument/2006/math">
                    <m:r>
                      <a:rPr lang="en-US" altLang="zh-CN" b="1" i="1" smtClean="0">
                        <a:latin typeface="Cambria Math" panose="02040503050406030204" pitchFamily="18" charset="0"/>
                        <a:hlinkClick r:id="rId5" action="ppaction://hlinksldjump"/>
                      </a:rPr>
                      <m:t>→→</m:t>
                    </m:r>
                  </m:oMath>
                </a14:m>
                <a:endParaRPr lang="en-US" altLang="zh-CN" b="1" dirty="0"/>
              </a:p>
              <a:p>
                <a:pPr lvl="1"/>
                <a:r>
                  <a:rPr lang="en-US" altLang="zh-CN" sz="1100" dirty="0"/>
                  <a:t>We study the roots of algorithmic progress in deep policy gradient algorithms through a case study on two popular algorithms, Proximal Policy Optimization</a:t>
                </a:r>
                <a:br>
                  <a:rPr lang="en-US" altLang="zh-CN" sz="1100" dirty="0"/>
                </a:br>
                <a:r>
                  <a:rPr lang="en-US" altLang="zh-CN" sz="1100" dirty="0"/>
                  <a:t>and Trust Region Policy Optimization. </a:t>
                </a:r>
                <a:endParaRPr lang="en-US" altLang="zh-CN" sz="1100" b="1" dirty="0"/>
              </a:p>
              <a:p>
                <a:pPr lvl="1"/>
                <a:r>
                  <a:rPr lang="en-US" altLang="zh-CN" b="1" dirty="0"/>
                  <a:t>10 Watch the Unobserved: A Simple Approach to Parallelizing Monte Carlo Tree Search </a:t>
                </a:r>
                <a14:m>
                  <m:oMath xmlns:m="http://schemas.openxmlformats.org/officeDocument/2006/math">
                    <m:r>
                      <a:rPr lang="en-US" altLang="zh-CN" b="1" i="1" smtClean="0">
                        <a:latin typeface="Cambria Math" panose="02040503050406030204" pitchFamily="18" charset="0"/>
                        <a:hlinkClick r:id="rId6" action="ppaction://hlinksldjump"/>
                      </a:rPr>
                      <m:t>→→</m:t>
                    </m:r>
                  </m:oMath>
                </a14:m>
                <a:endParaRPr lang="en-US" altLang="zh-CN" b="1" dirty="0"/>
              </a:p>
              <a:p>
                <a:pPr lvl="1"/>
                <a:r>
                  <a:rPr lang="en-US" altLang="zh-CN" sz="1000" dirty="0"/>
                  <a:t>effectively parallelize MCTS</a:t>
                </a:r>
                <a:endParaRPr lang="en-US" altLang="zh-CN" sz="1000" b="1" dirty="0"/>
              </a:p>
              <a:p>
                <a:pPr lvl="1"/>
                <a:endParaRPr lang="en-US" altLang="zh-CN" b="1" dirty="0"/>
              </a:p>
              <a:p>
                <a:pPr lvl="1"/>
                <a:endParaRPr lang="en-US" altLang="zh-CN" b="1" dirty="0"/>
              </a:p>
              <a:p>
                <a:pPr lvl="1"/>
                <a:endParaRPr lang="en-US" altLang="zh-CN" b="1" dirty="0"/>
              </a:p>
              <a:p>
                <a:pPr lvl="1"/>
                <a:endParaRPr lang="en-US" altLang="zh-CN" b="1" dirty="0"/>
              </a:p>
              <a:p>
                <a:pPr lvl="1"/>
                <a:endParaRPr lang="en-US" altLang="zh-CN" b="1" dirty="0"/>
              </a:p>
              <a:p>
                <a:pPr lvl="1"/>
                <a:endParaRPr lang="en-US" altLang="zh-CN" dirty="0"/>
              </a:p>
              <a:p>
                <a:pPr lvl="1"/>
                <a:endParaRPr lang="en-US" altLang="zh-CN" b="1" dirty="0"/>
              </a:p>
              <a:p>
                <a:pPr lvl="1"/>
                <a:endParaRPr lang="zh-CN" altLang="en-US" b="1" dirty="0"/>
              </a:p>
            </p:txBody>
          </p:sp>
        </mc:Choice>
        <mc:Fallback xmlns="">
          <p:sp>
            <p:nvSpPr>
              <p:cNvPr id="5" name="内容占位符 4">
                <a:extLst>
                  <a:ext uri="{FF2B5EF4-FFF2-40B4-BE49-F238E27FC236}">
                    <a16:creationId xmlns:a16="http://schemas.microsoft.com/office/drawing/2014/main" id="{2D41C5C7-0C7D-4AFC-8FC9-B22D1DE06FD8}"/>
                  </a:ext>
                </a:extLst>
              </p:cNvPr>
              <p:cNvSpPr>
                <a:spLocks noGrp="1" noRot="1" noChangeAspect="1" noMove="1" noResize="1" noEditPoints="1" noAdjustHandles="1" noChangeArrowheads="1" noChangeShapeType="1" noTextEdit="1"/>
              </p:cNvSpPr>
              <p:nvPr>
                <p:ph idx="1"/>
              </p:nvPr>
            </p:nvSpPr>
            <p:spPr>
              <a:blipFill>
                <a:blip r:embed="rId7"/>
                <a:stretch>
                  <a:fillRect t="-1821"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3631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2EA041-D901-4AA9-AAB8-27DD4FE21CC6}"/>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45369E0B-A190-4CBA-94CB-C010F62FBB5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9413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1FB8AE-9963-4130-B76B-FC6F6ABBA530}"/>
              </a:ext>
            </a:extLst>
          </p:cNvPr>
          <p:cNvSpPr>
            <a:spLocks noGrp="1"/>
          </p:cNvSpPr>
          <p:nvPr>
            <p:ph type="title"/>
          </p:nvPr>
        </p:nvSpPr>
        <p:spPr/>
        <p:txBody>
          <a:bodyPr/>
          <a:lstStyle/>
          <a:p>
            <a:r>
              <a:rPr lang="en-US" altLang="zh-CN" dirty="0" err="1"/>
              <a:t>List_oral</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2D41C5C7-0C7D-4AFC-8FC9-B22D1DE06FD8}"/>
                  </a:ext>
                </a:extLst>
              </p:cNvPr>
              <p:cNvSpPr>
                <a:spLocks noGrp="1"/>
              </p:cNvSpPr>
              <p:nvPr>
                <p:ph idx="1"/>
              </p:nvPr>
            </p:nvSpPr>
            <p:spPr/>
            <p:txBody>
              <a:bodyPr>
                <a:normAutofit lnSpcReduction="10000"/>
              </a:bodyPr>
              <a:lstStyle/>
              <a:p>
                <a:pPr lvl="1"/>
                <a:r>
                  <a:rPr lang="en-US" altLang="zh-CN" dirty="0"/>
                  <a:t>11 </a:t>
                </a:r>
                <a:r>
                  <a:rPr lang="en-US" altLang="zh-CN" b="1" dirty="0"/>
                  <a:t>Target-Embedding Autoencoders for Supervised Representation Learning</a:t>
                </a:r>
                <a:r>
                  <a:rPr lang="en-US" altLang="zh-CN" b="1" dirty="0">
                    <a:hlinkClick r:id="rId2" action="ppaction://hlinksldjump"/>
                  </a:rPr>
                  <a:t> </a:t>
                </a:r>
                <a14:m>
                  <m:oMath xmlns:m="http://schemas.openxmlformats.org/officeDocument/2006/math">
                    <m:r>
                      <a:rPr lang="en-US" altLang="zh-CN" b="1" i="1" smtClean="0">
                        <a:latin typeface="Cambria Math" panose="02040503050406030204" pitchFamily="18" charset="0"/>
                        <a:hlinkClick r:id="rId2" action="ppaction://hlinksldjump"/>
                      </a:rPr>
                      <m:t>→→</m:t>
                    </m:r>
                  </m:oMath>
                </a14:m>
                <a:endParaRPr lang="en-US" altLang="zh-CN" b="1" dirty="0"/>
              </a:p>
              <a:p>
                <a:pPr lvl="1"/>
                <a:r>
                  <a:rPr lang="en-US" altLang="zh-CN" sz="1000" dirty="0"/>
                  <a:t>This paper analyzes a framework for improving generalization in a </a:t>
                </a:r>
                <a:r>
                  <a:rPr lang="en-US" altLang="zh-CN" sz="1000" i="1" dirty="0"/>
                  <a:t>purely supervised </a:t>
                </a:r>
                <a:r>
                  <a:rPr lang="en-US" altLang="zh-CN" sz="1000" dirty="0"/>
                  <a:t>setting, where the target space is high dimensional.</a:t>
                </a:r>
                <a:endParaRPr lang="en-US" altLang="zh-CN" sz="1000" b="1" dirty="0"/>
              </a:p>
              <a:p>
                <a:pPr lvl="1"/>
                <a:r>
                  <a:rPr lang="en-US" altLang="zh-CN" b="1" dirty="0"/>
                  <a:t>12 Causal Discovery with Reinforcement Learning</a:t>
                </a:r>
                <a:r>
                  <a:rPr lang="en-US" altLang="zh-CN" b="1" dirty="0">
                    <a:hlinkClick r:id="rId3" action="ppaction://hlinksldjump"/>
                  </a:rPr>
                  <a:t> </a:t>
                </a:r>
                <a14:m>
                  <m:oMath xmlns:m="http://schemas.openxmlformats.org/officeDocument/2006/math">
                    <m:r>
                      <a:rPr lang="en-US" altLang="zh-CN" b="1" i="1" smtClean="0">
                        <a:latin typeface="Cambria Math" panose="02040503050406030204" pitchFamily="18" charset="0"/>
                        <a:hlinkClick r:id="rId3" action="ppaction://hlinksldjump"/>
                      </a:rPr>
                      <m:t>→→</m:t>
                    </m:r>
                  </m:oMath>
                </a14:m>
                <a:endParaRPr lang="en-US" altLang="zh-CN" b="1" dirty="0"/>
              </a:p>
              <a:p>
                <a:pPr lvl="1"/>
                <a:r>
                  <a:rPr lang="en-US" altLang="zh-CN" sz="1000" dirty="0"/>
                  <a:t>use Reinforcement Learning (RL) to search for the DAG with the best scoring. </a:t>
                </a:r>
                <a:endParaRPr lang="en-US" altLang="zh-CN" b="1" dirty="0"/>
              </a:p>
              <a:p>
                <a:pPr lvl="1"/>
                <a:r>
                  <a:rPr lang="en-US" altLang="zh-CN" b="1" dirty="0"/>
                  <a:t>13 Intrinsically Motivated Discovery of Diverse Patterns in Self-Organizing Systems</a:t>
                </a:r>
                <a:r>
                  <a:rPr lang="en-US" altLang="zh-CN" b="1" dirty="0">
                    <a:hlinkClick r:id="rId4" action="ppaction://hlinksldjump"/>
                  </a:rPr>
                  <a:t> </a:t>
                </a:r>
                <a14:m>
                  <m:oMath xmlns:m="http://schemas.openxmlformats.org/officeDocument/2006/math">
                    <m:r>
                      <a:rPr lang="en-US" altLang="zh-CN" b="1" i="1" smtClean="0">
                        <a:latin typeface="Cambria Math" panose="02040503050406030204" pitchFamily="18" charset="0"/>
                        <a:hlinkClick r:id="rId4" action="ppaction://hlinksldjump"/>
                      </a:rPr>
                      <m:t>→→</m:t>
                    </m:r>
                  </m:oMath>
                </a14:m>
                <a:endParaRPr lang="en-US" altLang="zh-CN" b="1" dirty="0"/>
              </a:p>
              <a:p>
                <a:pPr lvl="1"/>
                <a:r>
                  <a:rPr lang="en-US" altLang="zh-CN" sz="1100" dirty="0"/>
                  <a:t>we formulate the problem of automated discovery of diverse self-organized patterns in such high-dimensional complex dynamical systems, as well as a framework for experimentation and evaluation</a:t>
                </a:r>
                <a:r>
                  <a:rPr lang="en-US" altLang="zh-CN" dirty="0"/>
                  <a:t>.</a:t>
                </a:r>
                <a:endParaRPr lang="en-US" altLang="zh-CN" b="1" dirty="0"/>
              </a:p>
              <a:p>
                <a:pPr lvl="1"/>
                <a:r>
                  <a:rPr lang="en-US" altLang="zh-CN" dirty="0"/>
                  <a:t>14 </a:t>
                </a:r>
                <a:r>
                  <a:rPr lang="en-US" altLang="zh-CN" b="1" dirty="0"/>
                  <a:t>A Generalized Training Approach for Multiagent Learning</a:t>
                </a:r>
                <a:r>
                  <a:rPr lang="en-US" altLang="zh-CN" b="1" dirty="0">
                    <a:hlinkClick r:id="rId5" action="ppaction://hlinksldjump"/>
                  </a:rPr>
                  <a:t> </a:t>
                </a:r>
                <a14:m>
                  <m:oMath xmlns:m="http://schemas.openxmlformats.org/officeDocument/2006/math">
                    <m:r>
                      <a:rPr lang="en-US" altLang="zh-CN" b="1" i="1" smtClean="0">
                        <a:latin typeface="Cambria Math" panose="02040503050406030204" pitchFamily="18" charset="0"/>
                        <a:hlinkClick r:id="rId5" action="ppaction://hlinksldjump"/>
                      </a:rPr>
                      <m:t>→→</m:t>
                    </m:r>
                  </m:oMath>
                </a14:m>
                <a:endParaRPr lang="en-US" altLang="zh-CN" b="1" dirty="0"/>
              </a:p>
              <a:p>
                <a:pPr lvl="1"/>
                <a:r>
                  <a:rPr lang="en-US" altLang="zh-CN" sz="1000" dirty="0"/>
                  <a:t>we extend the theoretical underpinnings of PSRO by considering an alternative solution concept, </a:t>
                </a:r>
                <a:r>
                  <a:rPr lang="en-US" altLang="zh-CN" sz="1000" i="1" dirty="0"/>
                  <a:t>α</a:t>
                </a:r>
                <a:r>
                  <a:rPr lang="en-US" altLang="zh-CN" sz="1000" dirty="0"/>
                  <a:t>-Rank, which is unique (thus faces no equilibrium selection issues, unlike Nash) and applies readily to general-sum, many-player settings.</a:t>
                </a:r>
                <a:endParaRPr lang="en-US" altLang="zh-CN" sz="1000" b="1" dirty="0"/>
              </a:p>
              <a:p>
                <a:pPr lvl="1"/>
                <a:r>
                  <a:rPr lang="en-US" altLang="zh-CN" b="1" dirty="0"/>
                  <a:t>15 SEED RL: Scalable and Efficient Deep-RL with Accelerated Central Inference</a:t>
                </a:r>
                <a:r>
                  <a:rPr lang="en-US" altLang="zh-CN" b="1" dirty="0">
                    <a:hlinkClick r:id="rId6" action="ppaction://hlinksldjump"/>
                  </a:rPr>
                  <a:t> </a:t>
                </a:r>
                <a14:m>
                  <m:oMath xmlns:m="http://schemas.openxmlformats.org/officeDocument/2006/math">
                    <m:r>
                      <a:rPr lang="en-US" altLang="zh-CN" b="1" i="1" smtClean="0">
                        <a:latin typeface="Cambria Math" panose="02040503050406030204" pitchFamily="18" charset="0"/>
                        <a:hlinkClick r:id="rId6" action="ppaction://hlinksldjump"/>
                      </a:rPr>
                      <m:t>→→</m:t>
                    </m:r>
                  </m:oMath>
                </a14:m>
                <a:endParaRPr lang="en-US" altLang="zh-CN" b="1" dirty="0"/>
              </a:p>
              <a:p>
                <a:pPr lvl="1"/>
                <a:r>
                  <a:rPr lang="en-US" altLang="zh-CN" sz="1100" dirty="0"/>
                  <a:t>SEED adopts two state of the art distributed algorithms, IMPALA/V-trace (policy gradients) and R2D2 (Q-learning), and is evaluated onAtari-57, DeepMind Lab and Google Research Football.</a:t>
                </a:r>
                <a:endParaRPr lang="zh-CN" altLang="en-US" sz="1100" dirty="0"/>
              </a:p>
              <a:p>
                <a:pPr lvl="1"/>
                <a:endParaRPr lang="en-US" altLang="zh-CN" dirty="0"/>
              </a:p>
              <a:p>
                <a:pPr lvl="1"/>
                <a:endParaRPr lang="en-US" altLang="zh-CN" dirty="0"/>
              </a:p>
              <a:p>
                <a:pPr lvl="1"/>
                <a:endParaRPr lang="en-US" altLang="zh-CN" dirty="0"/>
              </a:p>
              <a:p>
                <a:pPr lvl="1"/>
                <a:endParaRPr lang="en-US" altLang="zh-CN" b="1" dirty="0"/>
              </a:p>
              <a:p>
                <a:pPr lvl="1"/>
                <a:endParaRPr lang="en-US" altLang="zh-CN" b="1" dirty="0"/>
              </a:p>
              <a:p>
                <a:pPr lvl="1"/>
                <a:endParaRPr lang="en-US" altLang="zh-CN" b="1" dirty="0"/>
              </a:p>
              <a:p>
                <a:pPr lvl="1"/>
                <a:endParaRPr lang="en-US" altLang="zh-CN" b="1" dirty="0"/>
              </a:p>
              <a:p>
                <a:pPr lvl="1"/>
                <a:endParaRPr lang="en-US" altLang="zh-CN" b="1" dirty="0"/>
              </a:p>
              <a:p>
                <a:pPr lvl="1"/>
                <a:endParaRPr lang="en-US" altLang="zh-CN" b="1" dirty="0"/>
              </a:p>
              <a:p>
                <a:pPr lvl="1"/>
                <a:endParaRPr lang="en-US" altLang="zh-CN" dirty="0"/>
              </a:p>
              <a:p>
                <a:pPr lvl="1"/>
                <a:endParaRPr lang="en-US" altLang="zh-CN" b="1" dirty="0"/>
              </a:p>
              <a:p>
                <a:pPr lvl="1"/>
                <a:endParaRPr lang="zh-CN" altLang="en-US" b="1" dirty="0"/>
              </a:p>
            </p:txBody>
          </p:sp>
        </mc:Choice>
        <mc:Fallback xmlns="">
          <p:sp>
            <p:nvSpPr>
              <p:cNvPr id="5" name="内容占位符 4">
                <a:extLst>
                  <a:ext uri="{FF2B5EF4-FFF2-40B4-BE49-F238E27FC236}">
                    <a16:creationId xmlns:a16="http://schemas.microsoft.com/office/drawing/2014/main" id="{2D41C5C7-0C7D-4AFC-8FC9-B22D1DE06FD8}"/>
                  </a:ext>
                </a:extLst>
              </p:cNvPr>
              <p:cNvSpPr>
                <a:spLocks noGrp="1" noRot="1" noChangeAspect="1" noMove="1" noResize="1" noEditPoints="1" noAdjustHandles="1" noChangeArrowheads="1" noChangeShapeType="1" noTextEdit="1"/>
              </p:cNvSpPr>
              <p:nvPr>
                <p:ph idx="1"/>
              </p:nvPr>
            </p:nvSpPr>
            <p:spPr>
              <a:blipFill>
                <a:blip r:embed="rId7"/>
                <a:stretch>
                  <a:fillRect t="-2521"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80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A73B833-1CB0-4AD0-B072-EB5CEB111DD3}"/>
              </a:ext>
            </a:extLst>
          </p:cNvPr>
          <p:cNvSpPr>
            <a:spLocks noGrp="1"/>
          </p:cNvSpPr>
          <p:nvPr>
            <p:ph type="title"/>
          </p:nvPr>
        </p:nvSpPr>
        <p:spPr/>
        <p:txBody>
          <a:bodyPr/>
          <a:lstStyle/>
          <a:p>
            <a:r>
              <a:rPr lang="en-US" altLang="zh-CN" dirty="0"/>
              <a:t>POSTER</a:t>
            </a:r>
            <a:endParaRPr lang="zh-CN" altLang="en-US" dirty="0"/>
          </a:p>
        </p:txBody>
      </p:sp>
      <p:sp>
        <p:nvSpPr>
          <p:cNvPr id="5" name="文本占位符 4">
            <a:extLst>
              <a:ext uri="{FF2B5EF4-FFF2-40B4-BE49-F238E27FC236}">
                <a16:creationId xmlns:a16="http://schemas.microsoft.com/office/drawing/2014/main" id="{8F1CDC1B-2A3C-4B0A-ADA2-364C5568C728}"/>
              </a:ext>
            </a:extLst>
          </p:cNvPr>
          <p:cNvSpPr>
            <a:spLocks noGrp="1"/>
          </p:cNvSpPr>
          <p:nvPr>
            <p:ph type="body" idx="1"/>
          </p:nvPr>
        </p:nvSpPr>
        <p:spPr/>
        <p:txBody>
          <a:bodyPr/>
          <a:lstStyle/>
          <a:p>
            <a:r>
              <a:rPr lang="en-US" altLang="zh-CN" dirty="0"/>
              <a:t>RL</a:t>
            </a:r>
            <a:r>
              <a:rPr lang="zh-CN" altLang="en-US" dirty="0"/>
              <a:t>相关</a:t>
            </a:r>
          </a:p>
        </p:txBody>
      </p:sp>
    </p:spTree>
    <p:extLst>
      <p:ext uri="{BB962C8B-B14F-4D97-AF65-F5344CB8AC3E}">
        <p14:creationId xmlns:p14="http://schemas.microsoft.com/office/powerpoint/2010/main" val="28593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1FB8AE-9963-4130-B76B-FC6F6ABBA530}"/>
              </a:ext>
            </a:extLst>
          </p:cNvPr>
          <p:cNvSpPr>
            <a:spLocks noGrp="1"/>
          </p:cNvSpPr>
          <p:nvPr>
            <p:ph type="title"/>
          </p:nvPr>
        </p:nvSpPr>
        <p:spPr/>
        <p:txBody>
          <a:bodyPr/>
          <a:lstStyle/>
          <a:p>
            <a:r>
              <a:rPr lang="en-US" altLang="zh-CN" dirty="0" err="1"/>
              <a:t>List_oral</a:t>
            </a:r>
            <a:endParaRPr lang="zh-CN" altLang="en-US" dirty="0"/>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2D41C5C7-0C7D-4AFC-8FC9-B22D1DE06FD8}"/>
                  </a:ext>
                </a:extLst>
              </p:cNvPr>
              <p:cNvSpPr>
                <a:spLocks noGrp="1"/>
              </p:cNvSpPr>
              <p:nvPr>
                <p:ph idx="1"/>
              </p:nvPr>
            </p:nvSpPr>
            <p:spPr/>
            <p:txBody>
              <a:bodyPr>
                <a:normAutofit/>
              </a:bodyPr>
              <a:lstStyle/>
              <a:p>
                <a:pPr lvl="1"/>
                <a:r>
                  <a:rPr lang="en-US" altLang="zh-CN" b="1" dirty="0"/>
                  <a:t>1 On Bonus Based Exploration Methods In The Arcade Learning Environment </a:t>
                </a:r>
                <a14:m>
                  <m:oMath xmlns:m="http://schemas.openxmlformats.org/officeDocument/2006/math">
                    <m:r>
                      <a:rPr lang="en-US" altLang="zh-CN" b="1" i="1" smtClean="0">
                        <a:latin typeface="Cambria Math" panose="02040503050406030204" pitchFamily="18" charset="0"/>
                      </a:rPr>
                      <m:t>→→</m:t>
                    </m:r>
                  </m:oMath>
                </a14:m>
                <a:endParaRPr lang="en-US" altLang="zh-CN" b="1" dirty="0"/>
              </a:p>
              <a:p>
                <a:pPr lvl="1"/>
                <a:endParaRPr lang="en-US" altLang="zh-CN" dirty="0"/>
              </a:p>
              <a:p>
                <a:pPr lvl="1"/>
                <a:endParaRPr lang="en-US" altLang="zh-CN" b="1" dirty="0"/>
              </a:p>
              <a:p>
                <a:pPr lvl="1"/>
                <a:endParaRPr lang="zh-CN" altLang="en-US" b="1" dirty="0"/>
              </a:p>
            </p:txBody>
          </p:sp>
        </mc:Choice>
        <mc:Fallback>
          <p:sp>
            <p:nvSpPr>
              <p:cNvPr id="5" name="内容占位符 4">
                <a:extLst>
                  <a:ext uri="{FF2B5EF4-FFF2-40B4-BE49-F238E27FC236}">
                    <a16:creationId xmlns:a16="http://schemas.microsoft.com/office/drawing/2014/main" id="{2D41C5C7-0C7D-4AFC-8FC9-B22D1DE06FD8}"/>
                  </a:ext>
                </a:extLst>
              </p:cNvPr>
              <p:cNvSpPr>
                <a:spLocks noGrp="1" noRot="1" noChangeAspect="1" noMove="1" noResize="1" noEditPoints="1" noAdjustHandles="1" noChangeArrowheads="1" noChangeShapeType="1" noTextEdit="1"/>
              </p:cNvSpPr>
              <p:nvPr>
                <p:ph idx="1"/>
              </p:nvPr>
            </p:nvSpPr>
            <p:spPr>
              <a:blipFill>
                <a:blip r:embed="rId2"/>
                <a:stretch>
                  <a:fillRect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58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1DE242-E93E-4FD7-86A1-558CAA231DA9}"/>
              </a:ext>
            </a:extLst>
          </p:cNvPr>
          <p:cNvSpPr>
            <a:spLocks noGrp="1"/>
          </p:cNvSpPr>
          <p:nvPr>
            <p:ph type="title"/>
          </p:nvPr>
        </p:nvSpPr>
        <p:spPr/>
        <p:txBody>
          <a:bodyPr/>
          <a:lstStyle/>
          <a:p>
            <a:endParaRPr lang="zh-CN" altLang="en-US" dirty="0"/>
          </a:p>
        </p:txBody>
      </p:sp>
      <p:sp>
        <p:nvSpPr>
          <p:cNvPr id="5" name="文本占位符 4">
            <a:extLst>
              <a:ext uri="{FF2B5EF4-FFF2-40B4-BE49-F238E27FC236}">
                <a16:creationId xmlns:a16="http://schemas.microsoft.com/office/drawing/2014/main" id="{8804F153-3F33-4D1E-9827-4CB4E566DD6E}"/>
              </a:ext>
            </a:extLst>
          </p:cNvPr>
          <p:cNvSpPr>
            <a:spLocks noGrp="1"/>
          </p:cNvSpPr>
          <p:nvPr>
            <p:ph type="body" idx="1"/>
          </p:nvPr>
        </p:nvSpPr>
        <p:spPr/>
        <p:txBody>
          <a:bodyPr/>
          <a:lstStyle/>
          <a:p>
            <a:pPr lvl="1"/>
            <a:r>
              <a:rPr lang="en-US" altLang="zh-CN" dirty="0">
                <a:hlinkClick r:id="rId2"/>
              </a:rPr>
              <a:t>https://openreview.net/forum?id=H1gax6VtDB</a:t>
            </a:r>
            <a:endParaRPr lang="en-US" altLang="zh-CN" dirty="0"/>
          </a:p>
          <a:p>
            <a:pPr lvl="1"/>
            <a:r>
              <a:rPr lang="en-US" altLang="zh-CN" dirty="0"/>
              <a:t>Code: </a:t>
            </a:r>
            <a:r>
              <a:rPr lang="en-US" altLang="zh-CN" dirty="0">
                <a:hlinkClick r:id="rId3"/>
              </a:rPr>
              <a:t>https://github.com/c-swm/c-swm</a:t>
            </a:r>
            <a:endParaRPr lang="en-US" altLang="zh-CN" dirty="0"/>
          </a:p>
          <a:p>
            <a:pPr lvl="1"/>
            <a:r>
              <a:rPr lang="en-US" altLang="zh-CN" dirty="0"/>
              <a:t>Paper:</a:t>
            </a:r>
            <a:r>
              <a:rPr lang="en-US" altLang="zh-CN" b="1" dirty="0"/>
              <a:t> </a:t>
            </a:r>
            <a:r>
              <a:rPr lang="en-US" altLang="zh-CN" b="1" dirty="0">
                <a:hlinkClick r:id="rId4" action="ppaction://hlinkfile"/>
              </a:rPr>
              <a:t>Contrastive Learning of Structured World Models </a:t>
            </a:r>
            <a:endParaRPr lang="en-US" altLang="zh-CN" dirty="0"/>
          </a:p>
          <a:p>
            <a:endParaRPr lang="zh-CN" altLang="en-US" dirty="0"/>
          </a:p>
        </p:txBody>
      </p:sp>
      <p:pic>
        <p:nvPicPr>
          <p:cNvPr id="6" name="图片 5">
            <a:extLst>
              <a:ext uri="{FF2B5EF4-FFF2-40B4-BE49-F238E27FC236}">
                <a16:creationId xmlns:a16="http://schemas.microsoft.com/office/drawing/2014/main" id="{67FB2550-C05D-4416-89F2-950E61A3D4EF}"/>
              </a:ext>
            </a:extLst>
          </p:cNvPr>
          <p:cNvPicPr>
            <a:picLocks noChangeAspect="1"/>
          </p:cNvPicPr>
          <p:nvPr/>
        </p:nvPicPr>
        <p:blipFill>
          <a:blip r:embed="rId5"/>
          <a:stretch>
            <a:fillRect/>
          </a:stretch>
        </p:blipFill>
        <p:spPr>
          <a:xfrm>
            <a:off x="0" y="1644887"/>
            <a:ext cx="12192000" cy="2927200"/>
          </a:xfrm>
          <a:prstGeom prst="rect">
            <a:avLst/>
          </a:prstGeom>
        </p:spPr>
      </p:pic>
      <p:sp>
        <p:nvSpPr>
          <p:cNvPr id="7" name="矩形 6">
            <a:hlinkClick r:id="rId6" action="ppaction://hlinksldjump"/>
            <a:extLst>
              <a:ext uri="{FF2B5EF4-FFF2-40B4-BE49-F238E27FC236}">
                <a16:creationId xmlns:a16="http://schemas.microsoft.com/office/drawing/2014/main" id="{0A6CA471-D3B2-42C0-8FFE-ED6D72CA4C6C}"/>
              </a:ext>
            </a:extLst>
          </p:cNvPr>
          <p:cNvSpPr/>
          <p:nvPr/>
        </p:nvSpPr>
        <p:spPr>
          <a:xfrm>
            <a:off x="10682845" y="6342131"/>
            <a:ext cx="1329210" cy="369332"/>
          </a:xfrm>
          <a:prstGeom prst="rect">
            <a:avLst/>
          </a:prstGeom>
          <a:solidFill>
            <a:schemeClr val="accent5"/>
          </a:solidFill>
        </p:spPr>
        <p:txBody>
          <a:bodyPr wrap="none" lIns="91440" tIns="45720" rIns="91440" bIns="45720">
            <a:spAutoFit/>
          </a:bodyPr>
          <a:lstStyle/>
          <a:p>
            <a:pPr algn="ctr"/>
            <a:r>
              <a:rPr lang="en-US" altLang="zh-CN" b="1" dirty="0">
                <a:ln w="9525">
                  <a:solidFill>
                    <a:schemeClr val="bg1"/>
                  </a:solidFill>
                  <a:prstDash val="solid"/>
                </a:ln>
                <a:effectLst>
                  <a:outerShdw blurRad="12700" dist="38100" dir="2700000" algn="tl" rotWithShape="0">
                    <a:schemeClr val="bg1">
                      <a:lumMod val="50000"/>
                    </a:schemeClr>
                  </a:outerShdw>
                </a:effectLst>
              </a:rPr>
              <a:t>Back to list</a:t>
            </a:r>
          </a:p>
        </p:txBody>
      </p:sp>
    </p:spTree>
    <p:extLst>
      <p:ext uri="{BB962C8B-B14F-4D97-AF65-F5344CB8AC3E}">
        <p14:creationId xmlns:p14="http://schemas.microsoft.com/office/powerpoint/2010/main" val="214950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5D0B8A-110A-4DD8-917B-16FB100237C3}"/>
              </a:ext>
            </a:extLst>
          </p:cNvPr>
          <p:cNvSpPr>
            <a:spLocks noGrp="1"/>
          </p:cNvSpPr>
          <p:nvPr>
            <p:ph type="title"/>
          </p:nvPr>
        </p:nvSpPr>
        <p:spPr/>
        <p:txBody>
          <a:bodyPr/>
          <a:lstStyle/>
          <a:p>
            <a:r>
              <a:rPr lang="en-US" altLang="zh-CN" dirty="0"/>
              <a:t>Abstract</a:t>
            </a:r>
            <a:endParaRPr lang="zh-CN" altLang="en-US" dirty="0"/>
          </a:p>
        </p:txBody>
      </p:sp>
      <p:sp>
        <p:nvSpPr>
          <p:cNvPr id="5" name="内容占位符 4">
            <a:extLst>
              <a:ext uri="{FF2B5EF4-FFF2-40B4-BE49-F238E27FC236}">
                <a16:creationId xmlns:a16="http://schemas.microsoft.com/office/drawing/2014/main" id="{35659517-DF73-4A27-BEEA-A0B57078C5BF}"/>
              </a:ext>
            </a:extLst>
          </p:cNvPr>
          <p:cNvSpPr>
            <a:spLocks noGrp="1"/>
          </p:cNvSpPr>
          <p:nvPr>
            <p:ph idx="1"/>
          </p:nvPr>
        </p:nvSpPr>
        <p:spPr/>
        <p:txBody>
          <a:bodyPr/>
          <a:lstStyle/>
          <a:p>
            <a:r>
              <a:rPr lang="en-US" altLang="zh-CN" dirty="0"/>
              <a:t>We structure each state embedding as a set of object representations and their relations, modeled by a graph neural network.</a:t>
            </a:r>
          </a:p>
          <a:p>
            <a:r>
              <a:rPr lang="en-US" altLang="zh-CN" dirty="0"/>
              <a:t>Contrastive approach: </a:t>
            </a:r>
          </a:p>
          <a:p>
            <a:r>
              <a:rPr lang="zh-CN" altLang="en-US" dirty="0"/>
              <a:t>目标：学习环境的组织结构</a:t>
            </a:r>
            <a:endParaRPr lang="en-US" altLang="zh-CN" dirty="0"/>
          </a:p>
          <a:p>
            <a:endParaRPr lang="en-US" altLang="zh-CN" dirty="0"/>
          </a:p>
        </p:txBody>
      </p:sp>
    </p:spTree>
    <p:extLst>
      <p:ext uri="{BB962C8B-B14F-4D97-AF65-F5344CB8AC3E}">
        <p14:creationId xmlns:p14="http://schemas.microsoft.com/office/powerpoint/2010/main" val="294374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1528</Words>
  <Application>Microsoft Office PowerPoint</Application>
  <PresentationFormat>宽屏</PresentationFormat>
  <Paragraphs>160</Paragraphs>
  <Slides>40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等线</vt:lpstr>
      <vt:lpstr>等线 Light</vt:lpstr>
      <vt:lpstr>Arial</vt:lpstr>
      <vt:lpstr>Cambria Math</vt:lpstr>
      <vt:lpstr>Office 主题​​</vt:lpstr>
      <vt:lpstr>ICLR2020</vt:lpstr>
      <vt:lpstr>ORAL</vt:lpstr>
      <vt:lpstr>List_oral</vt:lpstr>
      <vt:lpstr>List_oral</vt:lpstr>
      <vt:lpstr>List_oral</vt:lpstr>
      <vt:lpstr>POSTER</vt:lpstr>
      <vt:lpstr>List_oral</vt:lpstr>
      <vt:lpstr>PowerPoint 演示文稿</vt:lpstr>
      <vt:lpstr>Abstract</vt:lpstr>
      <vt:lpstr>Introduction</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lpstr>PowerPoint 演示文稿</vt:lpstr>
      <vt:lpstr>Abstract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ICLR2020</dc:title>
  <dc:creator>司马 羽鹤</dc:creator>
  <cp:lastModifiedBy>司马 羽鹤</cp:lastModifiedBy>
  <cp:revision>28</cp:revision>
  <dcterms:created xsi:type="dcterms:W3CDTF">2019-12-20T06:14:25Z</dcterms:created>
  <dcterms:modified xsi:type="dcterms:W3CDTF">2019-12-26T08:33:43Z</dcterms:modified>
</cp:coreProperties>
</file>